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embeddedFontLst>
    <p:embeddedFont>
      <p:font typeface="Garamond"/>
      <p:regular r:id="rId20"/>
      <p:bold r:id="rId21"/>
      <p:italic r:id="rId22"/>
      <p:boldItalic r:id="rId23"/>
    </p:embeddedFont>
    <p:embeddedFont>
      <p:font typeface="Arial Narrow"/>
      <p:regular r:id="rId24"/>
      <p:bold r:id="rId25"/>
      <p:italic r:id="rId26"/>
      <p:boldItalic r:id="rId27"/>
    </p:embeddedFont>
    <p:embeddedFont>
      <p:font typeface="Questria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22" Type="http://schemas.openxmlformats.org/officeDocument/2006/relationships/font" Target="fonts/Garamond-italic.fntdata"/><Relationship Id="rId21" Type="http://schemas.openxmlformats.org/officeDocument/2006/relationships/font" Target="fonts/Garamond-bold.fntdata"/><Relationship Id="rId24" Type="http://schemas.openxmlformats.org/officeDocument/2006/relationships/font" Target="fonts/ArialNarrow-regular.fntdata"/><Relationship Id="rId23" Type="http://schemas.openxmlformats.org/officeDocument/2006/relationships/font" Target="fonts/Garamon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italic.fntdata"/><Relationship Id="rId25" Type="http://schemas.openxmlformats.org/officeDocument/2006/relationships/font" Target="fonts/ArialNarrow-bold.fntdata"/><Relationship Id="rId28" Type="http://schemas.openxmlformats.org/officeDocument/2006/relationships/font" Target="fonts/Questrial-regular.fntdata"/><Relationship Id="rId27"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Shape 4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42" name="Shape 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56" name="Shape 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3" name="Shape 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5" name="Shape 15"/>
        <p:cNvGrpSpPr/>
        <p:nvPr/>
      </p:nvGrpSpPr>
      <p:grpSpPr>
        <a:xfrm>
          <a:off x="0" y="0"/>
          <a:ext cx="0" cy="0"/>
          <a:chOff x="0" y="0"/>
          <a:chExt cx="0" cy="0"/>
        </a:xfrm>
      </p:grpSpPr>
      <p:sp>
        <p:nvSpPr>
          <p:cNvPr id="16" name="Shape 1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layout with centered title and subtitle placeholders">
    <p:spTree>
      <p:nvGrpSpPr>
        <p:cNvPr id="20" name="Shape 20"/>
        <p:cNvGrpSpPr/>
        <p:nvPr/>
      </p:nvGrpSpPr>
      <p:grpSpPr>
        <a:xfrm>
          <a:off x="0" y="0"/>
          <a:ext cx="0" cy="0"/>
          <a:chOff x="0" y="0"/>
          <a:chExt cx="0" cy="0"/>
        </a:xfrm>
      </p:grpSpPr>
      <p:sp>
        <p:nvSpPr>
          <p:cNvPr id="21" name="Shape 21"/>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2" name="Shape 2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Shape 2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text">
    <p:spTree>
      <p:nvGrpSpPr>
        <p:cNvPr id="26" name="Shape 26"/>
        <p:cNvGrpSpPr/>
        <p:nvPr/>
      </p:nvGrpSpPr>
      <p:grpSpPr>
        <a:xfrm>
          <a:off x="0" y="0"/>
          <a:ext cx="0" cy="0"/>
          <a:chOff x="0" y="0"/>
          <a:chExt cx="0" cy="0"/>
        </a:xfrm>
      </p:grpSpPr>
      <p:sp>
        <p:nvSpPr>
          <p:cNvPr id="27" name="Shape 27"/>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8" name="Shape 28"/>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1" name="Shape 31"/>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Object  only">
    <p:spTree>
      <p:nvGrpSpPr>
        <p:cNvPr id="32" name="Shape 32"/>
        <p:cNvGrpSpPr/>
        <p:nvPr/>
      </p:nvGrpSpPr>
      <p:grpSpPr>
        <a:xfrm>
          <a:off x="0" y="0"/>
          <a:ext cx="0" cy="0"/>
          <a:chOff x="0" y="0"/>
          <a:chExt cx="0" cy="0"/>
        </a:xfrm>
      </p:grpSpPr>
      <p:sp>
        <p:nvSpPr>
          <p:cNvPr id="33" name="Shape 3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5" name="Shape 3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6" name="Shape 36"/>
        <p:cNvGrpSpPr/>
        <p:nvPr/>
      </p:nvGrpSpPr>
      <p:grpSpPr>
        <a:xfrm>
          <a:off x="0" y="0"/>
          <a:ext cx="0" cy="0"/>
          <a:chOff x="0" y="0"/>
          <a:chExt cx="0" cy="0"/>
        </a:xfrm>
      </p:grpSpPr>
      <p:sp>
        <p:nvSpPr>
          <p:cNvPr id="37" name="Shape 3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8" name="Shape 3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Shape 3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3" name="Shape 43"/>
        <p:cNvGrpSpPr/>
        <p:nvPr/>
      </p:nvGrpSpPr>
      <p:grpSpPr>
        <a:xfrm>
          <a:off x="0" y="0"/>
          <a:ext cx="0" cy="0"/>
          <a:chOff x="0" y="0"/>
          <a:chExt cx="0" cy="0"/>
        </a:xfrm>
      </p:grpSpPr>
      <p:pic>
        <p:nvPicPr>
          <p:cNvPr id="44" name="Shape 44"/>
          <p:cNvPicPr preferRelativeResize="0"/>
          <p:nvPr/>
        </p:nvPicPr>
        <p:blipFill rotWithShape="1">
          <a:blip r:embed="rId3">
            <a:alphaModFix/>
          </a:blip>
          <a:srcRect b="0" l="0" r="0" t="0"/>
          <a:stretch/>
        </p:blipFill>
        <p:spPr>
          <a:xfrm>
            <a:off x="0" y="0"/>
            <a:ext cx="9223375" cy="6911974"/>
          </a:xfrm>
          <a:prstGeom prst="rect">
            <a:avLst/>
          </a:prstGeom>
          <a:noFill/>
          <a:ln>
            <a:noFill/>
          </a:ln>
        </p:spPr>
      </p:pic>
      <p:sp>
        <p:nvSpPr>
          <p:cNvPr id="45" name="Shape 45"/>
          <p:cNvSpPr txBox="1"/>
          <p:nvPr/>
        </p:nvSpPr>
        <p:spPr>
          <a:xfrm>
            <a:off x="0" y="457200"/>
            <a:ext cx="8839199" cy="1828800"/>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3300"/>
              </a:buClr>
              <a:buSzPct val="25000"/>
              <a:buFont typeface="Times New Roman"/>
              <a:buNone/>
            </a:pPr>
            <a:r>
              <a:rPr b="1" i="0" lang="en-US" sz="5400" u="none" cap="none" strike="noStrike">
                <a:solidFill>
                  <a:srgbClr val="CC3300"/>
                </a:solidFill>
                <a:latin typeface="Times New Roman"/>
                <a:ea typeface="Times New Roman"/>
                <a:cs typeface="Times New Roman"/>
                <a:sym typeface="Times New Roman"/>
              </a:rPr>
              <a:t>      </a:t>
            </a:r>
            <a:r>
              <a:rPr b="1" i="1" lang="en-US" sz="6000" u="none" cap="none" strike="noStrike">
                <a:solidFill>
                  <a:srgbClr val="FF6600"/>
                </a:solidFill>
                <a:latin typeface="Arial"/>
                <a:ea typeface="Arial"/>
                <a:cs typeface="Arial"/>
                <a:sym typeface="Arial"/>
              </a:rPr>
              <a:t>Escultores Peruanos </a:t>
            </a:r>
          </a:p>
          <a:p>
            <a:pPr indent="0" lvl="0" marL="0" marR="0" rtl="0" algn="ctr">
              <a:lnSpc>
                <a:spcPct val="100000"/>
              </a:lnSpc>
              <a:spcBef>
                <a:spcPts val="0"/>
              </a:spcBef>
              <a:spcAft>
                <a:spcPts val="0"/>
              </a:spcAft>
              <a:buClr>
                <a:srgbClr val="FF6600"/>
              </a:buClr>
              <a:buSzPct val="25000"/>
              <a:buFont typeface="Arial"/>
              <a:buNone/>
            </a:pPr>
            <a:r>
              <a:rPr b="1" i="1" lang="en-US" sz="6000" u="none" cap="none" strike="noStrike">
                <a:solidFill>
                  <a:srgbClr val="FF6600"/>
                </a:solidFill>
                <a:latin typeface="Arial"/>
                <a:ea typeface="Arial"/>
                <a:cs typeface="Arial"/>
                <a:sym typeface="Arial"/>
              </a:rPr>
              <a:t>de siempre   Nº 12</a:t>
            </a:r>
            <a:r>
              <a:rPr b="1" i="0" lang="en-US" sz="6000" u="none" cap="none" strike="noStrike">
                <a:solidFill>
                  <a:srgbClr val="FF6600"/>
                </a:solidFill>
                <a:latin typeface="Arial"/>
                <a:ea typeface="Arial"/>
                <a:cs typeface="Arial"/>
                <a:sym typeface="Arial"/>
              </a:rPr>
              <a:t>  </a:t>
            </a:r>
          </a:p>
        </p:txBody>
      </p:sp>
      <p:sp>
        <p:nvSpPr>
          <p:cNvPr id="46" name="Shape 46"/>
          <p:cNvSpPr txBox="1"/>
          <p:nvPr>
            <p:ph type="title"/>
          </p:nvPr>
        </p:nvSpPr>
        <p:spPr>
          <a:xfrm>
            <a:off x="0" y="4572000"/>
            <a:ext cx="91440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3300"/>
              </a:buClr>
              <a:buSzPct val="25000"/>
              <a:buFont typeface="Arial"/>
              <a:buNone/>
            </a:pPr>
            <a:r>
              <a:rPr b="1" i="1" lang="en-US" sz="2800" u="none" cap="none" strike="noStrike">
                <a:solidFill>
                  <a:srgbClr val="FF3300"/>
                </a:solidFill>
                <a:latin typeface="Arial"/>
                <a:ea typeface="Arial"/>
                <a:cs typeface="Arial"/>
                <a:sym typeface="Arial"/>
              </a:rPr>
              <a:t>Gabriela Lavarello de Velaochaga -Perú-  abril 2008</a:t>
            </a:r>
            <a:r>
              <a:rPr b="0" i="0" lang="en-US" sz="4400" u="none" cap="none" strike="noStrike">
                <a:solidFill>
                  <a:schemeClr val="dk2"/>
                </a:solidFill>
                <a:latin typeface="Times New Roman"/>
                <a:ea typeface="Times New Roman"/>
                <a:cs typeface="Times New Roman"/>
                <a:sym typeface="Times New Roman"/>
              </a:rPr>
              <a:t> </a:t>
            </a:r>
          </a:p>
        </p:txBody>
      </p:sp>
      <p:pic>
        <p:nvPicPr>
          <p:cNvPr id="47" name="Shape 47"/>
          <p:cNvPicPr preferRelativeResize="0"/>
          <p:nvPr/>
        </p:nvPicPr>
        <p:blipFill rotWithShape="1">
          <a:blip r:embed="rId4">
            <a:alphaModFix/>
          </a:blip>
          <a:srcRect b="0" l="0" r="0" t="0"/>
          <a:stretch/>
        </p:blipFill>
        <p:spPr>
          <a:xfrm>
            <a:off x="8458200" y="5410200"/>
            <a:ext cx="685799" cy="85725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8" name="Shape 108"/>
        <p:cNvGrpSpPr/>
        <p:nvPr/>
      </p:nvGrpSpPr>
      <p:grpSpPr>
        <a:xfrm>
          <a:off x="0" y="0"/>
          <a:ext cx="0" cy="0"/>
          <a:chOff x="0" y="0"/>
          <a:chExt cx="0" cy="0"/>
        </a:xfrm>
      </p:grpSpPr>
      <p:sp>
        <p:nvSpPr>
          <p:cNvPr id="109" name="Shape 109"/>
          <p:cNvSpPr txBox="1"/>
          <p:nvPr/>
        </p:nvSpPr>
        <p:spPr>
          <a:xfrm>
            <a:off x="6477000" y="3733800"/>
            <a:ext cx="2666999" cy="1858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Indio con yunta de bueyes</a:t>
            </a: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En el Paseo de la República de Lima</a:t>
            </a:r>
            <a:r>
              <a:rPr b="1" i="0" lang="en-US" sz="2400" u="none" cap="none" strike="noStrike">
                <a:solidFill>
                  <a:srgbClr val="DAD2AC"/>
                </a:solidFill>
                <a:latin typeface="Calibri"/>
                <a:ea typeface="Calibri"/>
                <a:cs typeface="Calibri"/>
                <a:sym typeface="Calibri"/>
              </a:rPr>
              <a:t>.</a:t>
            </a:r>
            <a:r>
              <a:rPr b="1" i="0" lang="en-US" sz="2400" u="none" cap="none" strike="noStrike">
                <a:solidFill>
                  <a:srgbClr val="FF3300"/>
                </a:solidFill>
                <a:latin typeface="Garamond"/>
                <a:ea typeface="Garamond"/>
                <a:cs typeface="Garamond"/>
                <a:sym typeface="Garamond"/>
              </a:rPr>
              <a:t> </a:t>
            </a:r>
          </a:p>
        </p:txBody>
      </p:sp>
      <p:sp>
        <p:nvSpPr>
          <p:cNvPr id="110" name="Shape 110"/>
          <p:cNvSpPr txBox="1"/>
          <p:nvPr/>
        </p:nvSpPr>
        <p:spPr>
          <a:xfrm>
            <a:off x="6400800" y="228600"/>
            <a:ext cx="3429000" cy="16144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Ismael Pozo Velit</a:t>
            </a:r>
            <a:r>
              <a:rPr b="1" i="1" lang="en-US" sz="2400" u="none" cap="none" strike="noStrike">
                <a:solidFill>
                  <a:srgbClr val="DAD2AC"/>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Font typeface="Times New Roman"/>
              <a:buNone/>
            </a:pPr>
            <a:r>
              <a:t/>
            </a:r>
            <a:endParaRPr b="1" i="1" sz="2400" u="none" cap="none" strike="noStrike">
              <a:solidFill>
                <a:srgbClr val="DAD2AC"/>
              </a:solidFill>
              <a:latin typeface="Calibri"/>
              <a:ea typeface="Calibri"/>
              <a:cs typeface="Calibri"/>
              <a:sym typeface="Calibri"/>
            </a:endParaRPr>
          </a:p>
          <a:p>
            <a:pPr indent="0" lvl="0" marL="0" marR="0" rtl="0" algn="ctr">
              <a:lnSpc>
                <a:spcPct val="100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Huancayo 1905- </a:t>
            </a:r>
          </a:p>
          <a:p>
            <a:pPr indent="0" lvl="0" marL="0" marR="0" rtl="0" algn="ctr">
              <a:lnSpc>
                <a:spcPct val="100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Lima 1959.</a:t>
            </a:r>
          </a:p>
        </p:txBody>
      </p:sp>
      <p:pic>
        <p:nvPicPr>
          <p:cNvPr id="111" name="Shape 111"/>
          <p:cNvPicPr preferRelativeResize="0"/>
          <p:nvPr/>
        </p:nvPicPr>
        <p:blipFill rotWithShape="1">
          <a:blip r:embed="rId3">
            <a:alphaModFix/>
          </a:blip>
          <a:srcRect b="0" l="0" r="0" t="0"/>
          <a:stretch/>
        </p:blipFill>
        <p:spPr>
          <a:xfrm>
            <a:off x="0" y="0"/>
            <a:ext cx="6410325" cy="6823074"/>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5" name="Shape 115"/>
        <p:cNvGrpSpPr/>
        <p:nvPr/>
      </p:nvGrpSpPr>
      <p:grpSpPr>
        <a:xfrm>
          <a:off x="0" y="0"/>
          <a:ext cx="0" cy="0"/>
          <a:chOff x="0" y="0"/>
          <a:chExt cx="0" cy="0"/>
        </a:xfrm>
      </p:grpSpPr>
      <p:sp>
        <p:nvSpPr>
          <p:cNvPr id="116" name="Shape 116"/>
          <p:cNvSpPr txBox="1"/>
          <p:nvPr/>
        </p:nvSpPr>
        <p:spPr>
          <a:xfrm>
            <a:off x="5562600" y="1676400"/>
            <a:ext cx="3581399" cy="1628775"/>
          </a:xfrm>
          <a:prstGeom prst="rect">
            <a:avLst/>
          </a:prstGeom>
          <a:noFill/>
          <a:ln>
            <a:noFill/>
          </a:ln>
        </p:spPr>
        <p:txBody>
          <a:bodyPr anchorCtr="0" anchor="t" bIns="45700" lIns="91425" rIns="91425" tIns="45700">
            <a:noAutofit/>
          </a:bodyPr>
          <a:lstStyle/>
          <a:p>
            <a:pPr indent="0" lvl="0" marL="0" marR="0" rtl="0" algn="ctr">
              <a:lnSpc>
                <a:spcPct val="65000"/>
              </a:lnSpc>
              <a:spcBef>
                <a:spcPts val="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Luis </a:t>
            </a:r>
          </a:p>
          <a:p>
            <a:pPr indent="0" lvl="0" marL="0" marR="0" rtl="0" algn="ctr">
              <a:lnSpc>
                <a:spcPct val="65000"/>
              </a:lnSpc>
              <a:spcBef>
                <a:spcPts val="180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Ccosi Salas  </a:t>
            </a: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Puno 1910- Lima 2003</a:t>
            </a:r>
            <a:r>
              <a:rPr b="0" i="1" lang="en-US" sz="2400" u="none" cap="none" strike="noStrike">
                <a:solidFill>
                  <a:srgbClr val="DAD2AC"/>
                </a:solidFill>
                <a:latin typeface="Calibri"/>
                <a:ea typeface="Calibri"/>
                <a:cs typeface="Calibri"/>
                <a:sym typeface="Calibri"/>
              </a:rPr>
              <a:t>.</a:t>
            </a:r>
          </a:p>
        </p:txBody>
      </p:sp>
      <p:sp>
        <p:nvSpPr>
          <p:cNvPr id="117" name="Shape 117"/>
          <p:cNvSpPr txBox="1"/>
          <p:nvPr/>
        </p:nvSpPr>
        <p:spPr>
          <a:xfrm>
            <a:off x="5715000" y="4114800"/>
            <a:ext cx="31241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3300"/>
              </a:buClr>
              <a:buSzPct val="25000"/>
              <a:buFont typeface="Garamond"/>
              <a:buNone/>
            </a:pPr>
            <a:r>
              <a:rPr b="1" i="0" lang="en-US" sz="3200" u="none" cap="none" strike="noStrike">
                <a:solidFill>
                  <a:srgbClr val="FF3300"/>
                </a:solidFill>
                <a:latin typeface="Garamond"/>
                <a:ea typeface="Garamond"/>
                <a:cs typeface="Garamond"/>
                <a:sym typeface="Garamond"/>
              </a:rPr>
              <a:t> </a:t>
            </a:r>
            <a:r>
              <a:rPr b="1" i="1" lang="en-US" sz="3200" u="none" cap="none" strike="noStrike">
                <a:solidFill>
                  <a:srgbClr val="DAD2AC"/>
                </a:solidFill>
                <a:latin typeface="Calibri"/>
                <a:ea typeface="Calibri"/>
                <a:cs typeface="Calibri"/>
                <a:sym typeface="Calibri"/>
              </a:rPr>
              <a:t>Alpaca.</a:t>
            </a:r>
          </a:p>
        </p:txBody>
      </p:sp>
      <p:pic>
        <p:nvPicPr>
          <p:cNvPr id="118" name="Shape 118"/>
          <p:cNvPicPr preferRelativeResize="0"/>
          <p:nvPr/>
        </p:nvPicPr>
        <p:blipFill rotWithShape="1">
          <a:blip r:embed="rId3">
            <a:alphaModFix/>
          </a:blip>
          <a:srcRect b="0" l="0" r="0" t="0"/>
          <a:stretch/>
        </p:blipFill>
        <p:spPr>
          <a:xfrm>
            <a:off x="0" y="0"/>
            <a:ext cx="5524500" cy="6858000"/>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2" name="Shape 122"/>
        <p:cNvGrpSpPr/>
        <p:nvPr/>
      </p:nvGrpSpPr>
      <p:grpSpPr>
        <a:xfrm>
          <a:off x="0" y="0"/>
          <a:ext cx="0" cy="0"/>
          <a:chOff x="0" y="0"/>
          <a:chExt cx="0" cy="0"/>
        </a:xfrm>
      </p:grpSpPr>
      <p:sp>
        <p:nvSpPr>
          <p:cNvPr id="123" name="Shape 123"/>
          <p:cNvSpPr txBox="1"/>
          <p:nvPr/>
        </p:nvSpPr>
        <p:spPr>
          <a:xfrm>
            <a:off x="4953000" y="228600"/>
            <a:ext cx="4190999" cy="21066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Joaquín </a:t>
            </a:r>
          </a:p>
          <a:p>
            <a:pPr indent="0" lvl="0" marL="0" marR="0" rtl="0" algn="ctr">
              <a:lnSpc>
                <a:spcPct val="100000"/>
              </a:lnSpc>
              <a:spcBef>
                <a:spcPts val="180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Roca Rey.   </a:t>
            </a:r>
          </a:p>
          <a:p>
            <a:pPr indent="0" lvl="0" marL="0" marR="0" rtl="0" algn="ctr">
              <a:lnSpc>
                <a:spcPct val="100000"/>
              </a:lnSpc>
              <a:spcBef>
                <a:spcPts val="140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Lima 1923- Roma 2003.</a:t>
            </a:r>
          </a:p>
        </p:txBody>
      </p:sp>
      <p:sp>
        <p:nvSpPr>
          <p:cNvPr id="124" name="Shape 124"/>
          <p:cNvSpPr txBox="1"/>
          <p:nvPr/>
        </p:nvSpPr>
        <p:spPr>
          <a:xfrm>
            <a:off x="5334000" y="4800600"/>
            <a:ext cx="3809999" cy="16160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Sin título, 1957. </a:t>
            </a:r>
          </a:p>
          <a:p>
            <a:pPr indent="0" lvl="0" marL="0" marR="0" rtl="0" algn="ctr">
              <a:lnSpc>
                <a:spcPct val="100000"/>
              </a:lnSpc>
              <a:spcBef>
                <a:spcPts val="0"/>
              </a:spcBef>
              <a:spcAft>
                <a:spcPts val="0"/>
              </a:spcAft>
              <a:buClr>
                <a:schemeClr val="dk1"/>
              </a:buClr>
              <a:buFont typeface="Times New Roman"/>
              <a:buNone/>
            </a:pPr>
            <a:r>
              <a:t/>
            </a:r>
            <a:endParaRPr b="1" i="1" sz="2000" u="none" cap="none" strike="noStrike">
              <a:solidFill>
                <a:srgbClr val="DAD2AC"/>
              </a:solidFill>
              <a:latin typeface="Calibri"/>
              <a:ea typeface="Calibri"/>
              <a:cs typeface="Calibri"/>
              <a:sym typeface="Calibri"/>
            </a:endParaRPr>
          </a:p>
          <a:p>
            <a:pPr indent="0" lvl="0" marL="0" marR="0" rtl="0" algn="ctr">
              <a:lnSpc>
                <a:spcPct val="100000"/>
              </a:lnSpc>
              <a:spcBef>
                <a:spcPts val="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Ostenta el Premio Nacional de Fomento a la Cultura, </a:t>
            </a:r>
          </a:p>
          <a:p>
            <a:pPr indent="0" lvl="0" marL="0" marR="0" rtl="0" algn="ctr">
              <a:lnSpc>
                <a:spcPct val="100000"/>
              </a:lnSpc>
              <a:spcBef>
                <a:spcPts val="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Baltazar Gavilán, 1952.</a:t>
            </a:r>
          </a:p>
        </p:txBody>
      </p:sp>
      <p:pic>
        <p:nvPicPr>
          <p:cNvPr id="125" name="Shape 125"/>
          <p:cNvPicPr preferRelativeResize="0"/>
          <p:nvPr/>
        </p:nvPicPr>
        <p:blipFill rotWithShape="1">
          <a:blip r:embed="rId3">
            <a:alphaModFix/>
          </a:blip>
          <a:srcRect b="0" l="0" r="0" t="0"/>
          <a:stretch/>
        </p:blipFill>
        <p:spPr>
          <a:xfrm>
            <a:off x="0" y="0"/>
            <a:ext cx="4875212" cy="6858000"/>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9"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b="0" l="0" r="0" t="0"/>
          <a:stretch/>
        </p:blipFill>
        <p:spPr>
          <a:xfrm>
            <a:off x="4724400" y="228600"/>
            <a:ext cx="3378200" cy="2997199"/>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3810000" y="3700462"/>
            <a:ext cx="2157411" cy="3157536"/>
          </a:xfrm>
          <a:prstGeom prst="rect">
            <a:avLst/>
          </a:prstGeom>
          <a:noFill/>
          <a:ln>
            <a:noFill/>
          </a:ln>
        </p:spPr>
      </p:pic>
      <p:pic>
        <p:nvPicPr>
          <p:cNvPr id="132" name="Shape 132"/>
          <p:cNvPicPr preferRelativeResize="0"/>
          <p:nvPr/>
        </p:nvPicPr>
        <p:blipFill rotWithShape="1">
          <a:blip r:embed="rId5">
            <a:alphaModFix/>
          </a:blip>
          <a:srcRect b="0" l="0" r="0" t="0"/>
          <a:stretch/>
        </p:blipFill>
        <p:spPr>
          <a:xfrm>
            <a:off x="6261100" y="3683000"/>
            <a:ext cx="2882899" cy="3174999"/>
          </a:xfrm>
          <a:prstGeom prst="rect">
            <a:avLst/>
          </a:prstGeom>
          <a:noFill/>
          <a:ln>
            <a:noFill/>
          </a:ln>
        </p:spPr>
      </p:pic>
      <p:pic>
        <p:nvPicPr>
          <p:cNvPr id="133" name="Shape 133"/>
          <p:cNvPicPr preferRelativeResize="0"/>
          <p:nvPr/>
        </p:nvPicPr>
        <p:blipFill rotWithShape="1">
          <a:blip r:embed="rId6">
            <a:alphaModFix/>
          </a:blip>
          <a:srcRect b="0" l="0" r="0" t="0"/>
          <a:stretch/>
        </p:blipFill>
        <p:spPr>
          <a:xfrm>
            <a:off x="228600" y="838200"/>
            <a:ext cx="3243262" cy="49990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7" name="Shape 137"/>
        <p:cNvGrpSpPr/>
        <p:nvPr/>
      </p:nvGrpSpPr>
      <p:grpSpPr>
        <a:xfrm>
          <a:off x="0" y="0"/>
          <a:ext cx="0" cy="0"/>
          <a:chOff x="0" y="0"/>
          <a:chExt cx="0" cy="0"/>
        </a:xfrm>
      </p:grpSpPr>
      <p:pic>
        <p:nvPicPr>
          <p:cNvPr id="138" name="Shape 138"/>
          <p:cNvPicPr preferRelativeResize="0"/>
          <p:nvPr/>
        </p:nvPicPr>
        <p:blipFill rotWithShape="1">
          <a:blip r:embed="rId3">
            <a:alphaModFix/>
          </a:blip>
          <a:srcRect b="0" l="0" r="0" t="0"/>
          <a:stretch/>
        </p:blipFill>
        <p:spPr>
          <a:xfrm>
            <a:off x="0" y="0"/>
            <a:ext cx="5029199" cy="6858000"/>
          </a:xfrm>
          <a:prstGeom prst="rect">
            <a:avLst/>
          </a:prstGeom>
          <a:noFill/>
          <a:ln>
            <a:noFill/>
          </a:ln>
        </p:spPr>
      </p:pic>
      <p:sp>
        <p:nvSpPr>
          <p:cNvPr id="139" name="Shape 139"/>
          <p:cNvSpPr txBox="1"/>
          <p:nvPr/>
        </p:nvSpPr>
        <p:spPr>
          <a:xfrm>
            <a:off x="5029200" y="228600"/>
            <a:ext cx="4114800" cy="2438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ECB57E"/>
              </a:buClr>
              <a:buSzPct val="25000"/>
              <a:buFont typeface="Times New Roman"/>
              <a:buNone/>
            </a:pPr>
            <a:r>
              <a:rPr b="1" i="0" lang="en-US" sz="2800" u="none" cap="none" strike="noStrike">
                <a:solidFill>
                  <a:srgbClr val="ECB57E"/>
                </a:solidFill>
                <a:latin typeface="Times New Roman"/>
                <a:ea typeface="Times New Roman"/>
                <a:cs typeface="Times New Roman"/>
                <a:sym typeface="Times New Roman"/>
              </a:rPr>
              <a:t>Estos son algunos </a:t>
            </a:r>
            <a:r>
              <a:rPr b="1" i="0" lang="en-US" sz="3200" u="none" cap="none" strike="noStrike">
                <a:solidFill>
                  <a:srgbClr val="ECB57E"/>
                </a:solidFill>
                <a:latin typeface="Times New Roman"/>
                <a:ea typeface="Times New Roman"/>
                <a:cs typeface="Times New Roman"/>
                <a:sym typeface="Times New Roman"/>
              </a:rPr>
              <a:t>Artistas </a:t>
            </a:r>
            <a:r>
              <a:rPr b="1" i="0" lang="en-US" sz="2800" u="none" cap="none" strike="noStrike">
                <a:solidFill>
                  <a:srgbClr val="ECB57E"/>
                </a:solidFill>
                <a:latin typeface="Times New Roman"/>
                <a:ea typeface="Times New Roman"/>
                <a:cs typeface="Times New Roman"/>
                <a:sym typeface="Times New Roman"/>
              </a:rPr>
              <a:t>que figuran en el Diccionario</a:t>
            </a:r>
          </a:p>
        </p:txBody>
      </p:sp>
      <p:sp>
        <p:nvSpPr>
          <p:cNvPr id="140" name="Shape 140"/>
          <p:cNvSpPr txBox="1"/>
          <p:nvPr/>
        </p:nvSpPr>
        <p:spPr>
          <a:xfrm>
            <a:off x="5105400" y="5410200"/>
            <a:ext cx="3809999"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ECB57E"/>
              </a:buClr>
              <a:buSzPct val="25000"/>
              <a:buFont typeface="Arial Narrow"/>
              <a:buNone/>
            </a:pPr>
            <a:r>
              <a:rPr b="0" i="0" lang="en-US" sz="1800" u="none" cap="none" strike="noStrike">
                <a:solidFill>
                  <a:srgbClr val="ECB57E"/>
                </a:solidFill>
                <a:latin typeface="Arial Narrow"/>
                <a:ea typeface="Arial Narrow"/>
                <a:cs typeface="Arial Narrow"/>
                <a:sym typeface="Arial Narrow"/>
              </a:rPr>
              <a:t>*</a:t>
            </a:r>
          </a:p>
        </p:txBody>
      </p:sp>
      <p:sp>
        <p:nvSpPr>
          <p:cNvPr id="141" name="Shape 141"/>
          <p:cNvSpPr txBox="1"/>
          <p:nvPr/>
        </p:nvSpPr>
        <p:spPr>
          <a:xfrm>
            <a:off x="6096000" y="6096000"/>
            <a:ext cx="2743199" cy="533399"/>
          </a:xfrm>
          <a:prstGeom prst="rect">
            <a:avLst/>
          </a:prstGeom>
          <a:gradFill>
            <a:gsLst>
              <a:gs pos="0">
                <a:srgbClr val="6D543A"/>
              </a:gs>
              <a:gs pos="50000">
                <a:srgbClr val="ECB57E"/>
              </a:gs>
              <a:gs pos="100000">
                <a:srgbClr val="6D543A"/>
              </a:gs>
            </a:gsLst>
            <a:lin ang="5400000" scaled="0"/>
          </a:gradFill>
          <a:ln cap="flat" cmpd="tri" w="76200">
            <a:solidFill>
              <a:schemeClr val="dk1"/>
            </a:solidFill>
            <a:prstDash val="solid"/>
            <a:miter lim="8000"/>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Cantata One"/>
              <a:buNone/>
            </a:pPr>
            <a:r>
              <a:rPr b="0" i="0" lang="en-US" sz="2400" u="none" cap="none" strike="noStrike">
                <a:solidFill>
                  <a:schemeClr val="dk1"/>
                </a:solidFill>
                <a:latin typeface="Cantata One"/>
                <a:ea typeface="Cantata One"/>
                <a:cs typeface="Cantata One"/>
                <a:sym typeface="Cantata One"/>
              </a:rPr>
              <a:t>Son: *</a:t>
            </a:r>
          </a:p>
        </p:txBody>
      </p:sp>
      <p:sp>
        <p:nvSpPr>
          <p:cNvPr id="142" name="Shape 142"/>
          <p:cNvSpPr txBox="1"/>
          <p:nvPr/>
        </p:nvSpPr>
        <p:spPr>
          <a:xfrm>
            <a:off x="5105400" y="2667000"/>
            <a:ext cx="4038599" cy="16160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000" u="none" cap="none" strike="noStrike">
                <a:solidFill>
                  <a:srgbClr val="ECB57E"/>
                </a:solidFill>
                <a:latin typeface="Calibri"/>
                <a:ea typeface="Calibri"/>
                <a:cs typeface="Calibri"/>
                <a:sym typeface="Calibri"/>
              </a:rPr>
              <a:t>Carátula, escultura de Armando Varela Neyra, quien ostenta el Premio Nacional de Escultura Baltazar Gavilán, 1964</a:t>
            </a:r>
            <a:br>
              <a:rPr b="1" i="1" lang="en-US" sz="2000" u="none" cap="none" strike="noStrike">
                <a:solidFill>
                  <a:srgbClr val="ECB57E"/>
                </a:solidFill>
                <a:latin typeface="Calibri"/>
                <a:ea typeface="Calibri"/>
                <a:cs typeface="Calibri"/>
                <a:sym typeface="Calibri"/>
              </a:rPr>
            </a:br>
            <a:r>
              <a:rPr b="1" i="1" lang="en-US" sz="2000" u="none" cap="none" strike="noStrike">
                <a:solidFill>
                  <a:srgbClr val="ECB57E"/>
                </a:solidFill>
                <a:latin typeface="Calibri"/>
                <a:ea typeface="Calibri"/>
                <a:cs typeface="Calibri"/>
                <a:sym typeface="Calibri"/>
              </a:rPr>
              <a:t>Lima - Perú.</a:t>
            </a:r>
          </a:p>
        </p:txBody>
      </p:sp>
      <p:sp>
        <p:nvSpPr>
          <p:cNvPr id="143" name="Shape 143"/>
          <p:cNvSpPr txBox="1"/>
          <p:nvPr/>
        </p:nvSpPr>
        <p:spPr>
          <a:xfrm>
            <a:off x="5029200" y="5029200"/>
            <a:ext cx="1676399" cy="381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ECB57E"/>
              </a:buClr>
              <a:buSzPct val="25000"/>
              <a:buFont typeface="Arial Narrow"/>
              <a:buNone/>
            </a:pPr>
            <a:r>
              <a:rPr b="0" i="0" lang="en-US" sz="1800" u="none" cap="none" strike="noStrike">
                <a:solidFill>
                  <a:srgbClr val="ECB57E"/>
                </a:solidFill>
                <a:latin typeface="Arial Narrow"/>
                <a:ea typeface="Arial Narrow"/>
                <a:cs typeface="Arial Narrow"/>
                <a:sym typeface="Arial Narrow"/>
              </a:rPr>
              <a:t>Hoy es:</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7" name="Shape 147"/>
        <p:cNvGrpSpPr/>
        <p:nvPr/>
      </p:nvGrpSpPr>
      <p:grpSpPr>
        <a:xfrm>
          <a:off x="0" y="0"/>
          <a:ext cx="0" cy="0"/>
          <a:chOff x="0" y="0"/>
          <a:chExt cx="0" cy="0"/>
        </a:xfrm>
      </p:grpSpPr>
      <p:sp>
        <p:nvSpPr>
          <p:cNvPr id="148" name="Shape 148"/>
          <p:cNvSpPr txBox="1"/>
          <p:nvPr/>
        </p:nvSpPr>
        <p:spPr>
          <a:xfrm>
            <a:off x="533400" y="0"/>
            <a:ext cx="7924799" cy="28797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2AC"/>
              </a:buClr>
              <a:buSzPct val="25000"/>
              <a:buFont typeface="Arial"/>
              <a:buNone/>
            </a:pPr>
            <a:r>
              <a:rPr b="0" i="0" lang="en-US" sz="2800" u="none" cap="none" strike="noStrike">
                <a:solidFill>
                  <a:srgbClr val="DAD2AC"/>
                </a:solidFill>
                <a:latin typeface="Arial"/>
                <a:ea typeface="Arial"/>
                <a:cs typeface="Arial"/>
                <a:sym typeface="Arial"/>
              </a:rPr>
              <a:t>Las imágenes desde el Nº  1  se pueden ver en el Boletín de New York.</a:t>
            </a:r>
            <a:br>
              <a:rPr b="0" i="0" lang="en-US" sz="2800" u="none" cap="none" strike="noStrike">
                <a:solidFill>
                  <a:srgbClr val="DAD2AC"/>
                </a:solidFill>
                <a:latin typeface="Arial"/>
                <a:ea typeface="Arial"/>
                <a:cs typeface="Arial"/>
                <a:sym typeface="Arial"/>
              </a:rPr>
            </a:br>
            <a:br>
              <a:rPr b="0" i="0" lang="en-US" sz="2800" u="none" cap="none" strike="noStrike">
                <a:solidFill>
                  <a:srgbClr val="DAD2AC"/>
                </a:solidFill>
                <a:latin typeface="Arial"/>
                <a:ea typeface="Arial"/>
                <a:cs typeface="Arial"/>
                <a:sym typeface="Arial"/>
              </a:rPr>
            </a:br>
            <a:r>
              <a:rPr b="0" i="0" lang="en-US" sz="2800" u="none" cap="none" strike="noStrike">
                <a:solidFill>
                  <a:srgbClr val="DAD2AC"/>
                </a:solidFill>
                <a:latin typeface="Arial"/>
                <a:ea typeface="Arial"/>
                <a:cs typeface="Arial"/>
                <a:sym typeface="Arial"/>
              </a:rPr>
              <a:t>Clicar, doble, abajo</a:t>
            </a:r>
          </a:p>
        </p:txBody>
      </p:sp>
      <p:sp>
        <p:nvSpPr>
          <p:cNvPr id="149" name="Shape 149"/>
          <p:cNvSpPr txBox="1"/>
          <p:nvPr/>
        </p:nvSpPr>
        <p:spPr>
          <a:xfrm>
            <a:off x="0" y="2362200"/>
            <a:ext cx="9144000" cy="838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00FF"/>
              </a:buClr>
              <a:buSzPct val="116666"/>
              <a:buFont typeface="Times New Roman"/>
              <a:buChar char="•"/>
            </a:pPr>
            <a:r>
              <a:rPr b="0" i="0" lang="en-US" sz="2400" u="sng" cap="none" strike="noStrike">
                <a:solidFill>
                  <a:schemeClr val="hlink"/>
                </a:solidFill>
                <a:latin typeface="Times New Roman"/>
                <a:ea typeface="Times New Roman"/>
                <a:cs typeface="Times New Roman"/>
                <a:sym typeface="Times New Roman"/>
              </a:rPr>
              <a:t>http</a:t>
            </a:r>
            <a:r>
              <a:rPr b="0" i="0" lang="en-US" sz="2400" u="sng" cap="none" strike="noStrike">
                <a:solidFill>
                  <a:srgbClr val="0000FF"/>
                </a:solidFill>
                <a:latin typeface="Arial"/>
                <a:ea typeface="Arial"/>
                <a:cs typeface="Arial"/>
                <a:sym typeface="Arial"/>
              </a:rPr>
              <a:t>http</a:t>
            </a:r>
            <a:r>
              <a:rPr b="0" i="0" lang="en-US" sz="2400" u="sng" cap="none" strike="noStrike">
                <a:solidFill>
                  <a:schemeClr val="hlink"/>
                </a:solidFill>
                <a:latin typeface="Times New Roman"/>
                <a:ea typeface="Times New Roman"/>
                <a:cs typeface="Times New Roman"/>
                <a:sym typeface="Times New Roman"/>
              </a:rPr>
              <a:t>://</a:t>
            </a:r>
            <a:r>
              <a:rPr b="0" i="0" lang="en-US" sz="2400" u="sng" cap="none" strike="noStrike">
                <a:solidFill>
                  <a:srgbClr val="0000FF"/>
                </a:solidFill>
                <a:latin typeface="Arial"/>
                <a:ea typeface="Arial"/>
                <a:cs typeface="Arial"/>
                <a:sym typeface="Arial"/>
              </a:rPr>
              <a:t>http://</a:t>
            </a:r>
            <a:r>
              <a:rPr b="0" i="0" lang="en-US" sz="2400" u="sng" cap="none" strike="noStrike">
                <a:solidFill>
                  <a:schemeClr val="hlink"/>
                </a:solidFill>
                <a:latin typeface="Times New Roman"/>
                <a:ea typeface="Times New Roman"/>
                <a:cs typeface="Times New Roman"/>
                <a:sym typeface="Times New Roman"/>
              </a:rPr>
              <a:t>www</a:t>
            </a:r>
            <a:r>
              <a:rPr b="0" i="0" lang="en-US" sz="2400" u="sng" cap="none" strike="noStrike">
                <a:solidFill>
                  <a:srgbClr val="0000FF"/>
                </a:solidFill>
                <a:latin typeface="Arial"/>
                <a:ea typeface="Arial"/>
                <a:cs typeface="Arial"/>
                <a:sym typeface="Arial"/>
              </a:rPr>
              <a:t>http://www</a:t>
            </a:r>
            <a:r>
              <a:rPr b="0" i="0" lang="en-US" sz="2400" u="sng" cap="none" strike="noStrike">
                <a:solidFill>
                  <a:schemeClr val="hlink"/>
                </a:solidFill>
                <a:latin typeface="Times New Roman"/>
                <a:ea typeface="Times New Roman"/>
                <a:cs typeface="Times New Roman"/>
                <a:sym typeface="Times New Roman"/>
              </a:rPr>
              <a:t>.</a:t>
            </a:r>
            <a:r>
              <a:rPr b="0" i="0" lang="en-US" sz="2400" u="sng" cap="none" strike="noStrike">
                <a:solidFill>
                  <a:srgbClr val="0000FF"/>
                </a:solidFill>
                <a:latin typeface="Arial"/>
                <a:ea typeface="Arial"/>
                <a:cs typeface="Arial"/>
                <a:sym typeface="Arial"/>
              </a:rPr>
              <a:t>http://www.</a:t>
            </a:r>
            <a:r>
              <a:rPr b="0" i="0" lang="en-US" sz="2400" u="sng" cap="none" strike="noStrike">
                <a:solidFill>
                  <a:schemeClr val="hlink"/>
                </a:solidFill>
                <a:latin typeface="Times New Roman"/>
                <a:ea typeface="Times New Roman"/>
                <a:cs typeface="Times New Roman"/>
                <a:sym typeface="Times New Roman"/>
              </a:rPr>
              <a:t>boletindenewyork</a:t>
            </a:r>
            <a:r>
              <a:rPr b="0" i="0" lang="en-US" sz="2400" u="sng" cap="none" strike="noStrike">
                <a:solidFill>
                  <a:srgbClr val="0000FF"/>
                </a:solidFill>
                <a:latin typeface="Arial"/>
                <a:ea typeface="Arial"/>
                <a:cs typeface="Arial"/>
                <a:sym typeface="Arial"/>
              </a:rPr>
              <a:t>http://www.boletindenewyork</a:t>
            </a:r>
            <a:r>
              <a:rPr b="0" i="0" lang="en-US" sz="2400" u="sng" cap="none" strike="noStrike">
                <a:solidFill>
                  <a:schemeClr val="hlink"/>
                </a:solidFill>
                <a:latin typeface="Times New Roman"/>
                <a:ea typeface="Times New Roman"/>
                <a:cs typeface="Times New Roman"/>
                <a:sym typeface="Times New Roman"/>
              </a:rPr>
              <a:t>.</a:t>
            </a:r>
            <a:r>
              <a:rPr b="0" i="0" lang="en-US" sz="2400" u="sng" cap="none" strike="noStrike">
                <a:solidFill>
                  <a:srgbClr val="0000FF"/>
                </a:solidFill>
                <a:latin typeface="Arial"/>
                <a:ea typeface="Arial"/>
                <a:cs typeface="Arial"/>
                <a:sym typeface="Arial"/>
              </a:rPr>
              <a:t>http://www.boletindenewyork.</a:t>
            </a:r>
            <a:r>
              <a:rPr b="0" i="0" lang="en-US" sz="2400" u="sng" cap="none" strike="noStrike">
                <a:solidFill>
                  <a:schemeClr val="hlink"/>
                </a:solidFill>
                <a:latin typeface="Times New Roman"/>
                <a:ea typeface="Times New Roman"/>
                <a:cs typeface="Times New Roman"/>
                <a:sym typeface="Times New Roman"/>
              </a:rPr>
              <a:t>com</a:t>
            </a:r>
            <a:r>
              <a:rPr b="0" i="0" lang="en-US" sz="2400" u="sng" cap="none" strike="noStrike">
                <a:solidFill>
                  <a:srgbClr val="0000FF"/>
                </a:solidFill>
                <a:latin typeface="Arial"/>
                <a:ea typeface="Arial"/>
                <a:cs typeface="Arial"/>
                <a:sym typeface="Arial"/>
              </a:rPr>
              <a:t>http://www.boletindenewyork.com</a:t>
            </a:r>
            <a:r>
              <a:rPr b="0" i="0" lang="en-US" sz="2400" u="sng" cap="none" strike="noStrike">
                <a:solidFill>
                  <a:schemeClr val="hlink"/>
                </a:solidFill>
                <a:latin typeface="Times New Roman"/>
                <a:ea typeface="Times New Roman"/>
                <a:cs typeface="Times New Roman"/>
                <a:sym typeface="Times New Roman"/>
              </a:rPr>
              <a:t>/</a:t>
            </a:r>
            <a:r>
              <a:rPr b="0" i="0" lang="en-US" sz="2400" u="sng" cap="none" strike="noStrike">
                <a:solidFill>
                  <a:srgbClr val="0000FF"/>
                </a:solidFill>
                <a:latin typeface="Arial"/>
                <a:ea typeface="Arial"/>
                <a:cs typeface="Arial"/>
                <a:sym typeface="Arial"/>
              </a:rPr>
              <a:t>http://www.boletindenewyork.com/</a:t>
            </a:r>
            <a:r>
              <a:rPr b="0" i="0" lang="en-US" sz="2400" u="sng" cap="none" strike="noStrike">
                <a:solidFill>
                  <a:schemeClr val="hlink"/>
                </a:solidFill>
                <a:latin typeface="Times New Roman"/>
                <a:ea typeface="Times New Roman"/>
                <a:cs typeface="Times New Roman"/>
                <a:sym typeface="Times New Roman"/>
              </a:rPr>
              <a:t>ArtistasPlasticos</a:t>
            </a:r>
            <a:r>
              <a:rPr b="0" i="0" lang="en-US" sz="2400" u="sng" cap="none" strike="noStrike">
                <a:solidFill>
                  <a:srgbClr val="0000FF"/>
                </a:solidFill>
                <a:latin typeface="Arial"/>
                <a:ea typeface="Arial"/>
                <a:cs typeface="Arial"/>
                <a:sym typeface="Arial"/>
              </a:rPr>
              <a:t>http://www.boletindenewyork.com/ArtistasPlasticos</a:t>
            </a:r>
            <a:r>
              <a:rPr b="0" i="0" lang="en-US" sz="2400" u="sng" cap="none" strike="noStrike">
                <a:solidFill>
                  <a:schemeClr val="hlink"/>
                </a:solidFill>
                <a:latin typeface="Times New Roman"/>
                <a:ea typeface="Times New Roman"/>
                <a:cs typeface="Times New Roman"/>
                <a:sym typeface="Times New Roman"/>
              </a:rPr>
              <a:t>.</a:t>
            </a:r>
            <a:r>
              <a:rPr b="0" i="0" lang="en-US" sz="2400" u="sng" cap="none" strike="noStrike">
                <a:solidFill>
                  <a:srgbClr val="0000FF"/>
                </a:solidFill>
                <a:latin typeface="Arial"/>
                <a:ea typeface="Arial"/>
                <a:cs typeface="Arial"/>
                <a:sym typeface="Arial"/>
              </a:rPr>
              <a:t>http://www.boletindenewyork.com/ArtistasPlasticos.</a:t>
            </a:r>
            <a:r>
              <a:rPr b="0" i="0" lang="en-US" sz="2400" u="sng" cap="none" strike="noStrike">
                <a:solidFill>
                  <a:schemeClr val="hlink"/>
                </a:solidFill>
                <a:latin typeface="Times New Roman"/>
                <a:ea typeface="Times New Roman"/>
                <a:cs typeface="Times New Roman"/>
                <a:sym typeface="Times New Roman"/>
              </a:rPr>
              <a:t>htm</a:t>
            </a:r>
            <a:r>
              <a:rPr b="0" i="0" lang="en-US" sz="2800" u="none" cap="none" strike="noStrike">
                <a:solidFill>
                  <a:schemeClr val="dk1"/>
                </a:solidFill>
                <a:latin typeface="Arial"/>
                <a:ea typeface="Arial"/>
                <a:cs typeface="Arial"/>
                <a:sym typeface="Arial"/>
              </a:rPr>
              <a:t> </a:t>
            </a:r>
          </a:p>
          <a:p>
            <a:pPr indent="0" lvl="0" marL="0" marR="0" rtl="0" algn="l">
              <a:lnSpc>
                <a:spcPct val="100000"/>
              </a:lnSpc>
              <a:spcBef>
                <a:spcPts val="500"/>
              </a:spcBef>
              <a:spcAft>
                <a:spcPts val="0"/>
              </a:spcAft>
              <a:buNone/>
            </a:pPr>
            <a:r>
              <a:t/>
            </a:r>
            <a:endParaRPr b="0" i="0" sz="2800" u="none">
              <a:solidFill>
                <a:schemeClr val="dk1"/>
              </a:solidFill>
              <a:latin typeface="Arial"/>
              <a:ea typeface="Arial"/>
              <a:cs typeface="Arial"/>
              <a:sym typeface="Arial"/>
            </a:endParaRPr>
          </a:p>
        </p:txBody>
      </p:sp>
      <p:sp>
        <p:nvSpPr>
          <p:cNvPr id="150" name="Shape 150"/>
          <p:cNvSpPr txBox="1"/>
          <p:nvPr>
            <p:ph type="title"/>
          </p:nvPr>
        </p:nvSpPr>
        <p:spPr>
          <a:xfrm>
            <a:off x="762000" y="51816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        </a:t>
            </a:r>
          </a:p>
        </p:txBody>
      </p:sp>
      <p:sp>
        <p:nvSpPr>
          <p:cNvPr id="151" name="Shape 151"/>
          <p:cNvSpPr txBox="1"/>
          <p:nvPr/>
        </p:nvSpPr>
        <p:spPr>
          <a:xfrm>
            <a:off x="1676400" y="4724400"/>
            <a:ext cx="5181600" cy="15525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BD4B1"/>
              </a:buClr>
              <a:buSzPct val="25000"/>
              <a:buFont typeface="Arial"/>
              <a:buNone/>
            </a:pPr>
            <a:r>
              <a:rPr b="0" i="0" lang="en-US" sz="2400" u="none">
                <a:solidFill>
                  <a:srgbClr val="DBD4B1"/>
                </a:solidFill>
                <a:latin typeface="Arial"/>
                <a:ea typeface="Arial"/>
                <a:cs typeface="Arial"/>
                <a:sym typeface="Arial"/>
              </a:rPr>
              <a:t>Responsable del programa </a:t>
            </a:r>
            <a:br>
              <a:rPr b="0" i="0" lang="en-US" sz="2400" u="none">
                <a:solidFill>
                  <a:srgbClr val="DBD4B1"/>
                </a:solidFill>
                <a:latin typeface="Arial"/>
                <a:ea typeface="Arial"/>
                <a:cs typeface="Arial"/>
                <a:sym typeface="Arial"/>
              </a:rPr>
            </a:br>
            <a:r>
              <a:rPr b="0" i="0" lang="en-US" sz="2400" u="none">
                <a:solidFill>
                  <a:srgbClr val="DBD4B1"/>
                </a:solidFill>
                <a:latin typeface="Arial"/>
                <a:ea typeface="Arial"/>
                <a:cs typeface="Arial"/>
                <a:sym typeface="Arial"/>
              </a:rPr>
              <a:t> </a:t>
            </a:r>
            <a:r>
              <a:rPr b="0" i="0" lang="en-US" sz="2400" u="sng">
                <a:solidFill>
                  <a:schemeClr val="hlink"/>
                </a:solidFill>
                <a:latin typeface="Times New Roman"/>
                <a:ea typeface="Times New Roman"/>
                <a:cs typeface="Times New Roman"/>
                <a:sym typeface="Times New Roman"/>
              </a:rPr>
              <a:t>gabygaby715</a:t>
            </a:r>
            <a:r>
              <a:rPr b="0" i="0" lang="en-US" sz="2400" u="sng">
                <a:solidFill>
                  <a:srgbClr val="9933FF"/>
                </a:solidFill>
                <a:latin typeface="Times New Roman"/>
                <a:ea typeface="Times New Roman"/>
                <a:cs typeface="Times New Roman"/>
                <a:sym typeface="Times New Roman"/>
              </a:rPr>
              <a:t>gabygaby715</a:t>
            </a:r>
            <a:r>
              <a:rPr b="0" i="0" lang="en-US" sz="2400" u="sng">
                <a:solidFill>
                  <a:schemeClr val="hlink"/>
                </a:solidFill>
                <a:latin typeface="Times New Roman"/>
                <a:ea typeface="Times New Roman"/>
                <a:cs typeface="Times New Roman"/>
                <a:sym typeface="Times New Roman"/>
              </a:rPr>
              <a:t>@</a:t>
            </a:r>
            <a:r>
              <a:rPr b="0" i="0" lang="en-US" sz="2400" u="sng">
                <a:solidFill>
                  <a:srgbClr val="9933FF"/>
                </a:solidFill>
                <a:latin typeface="Times New Roman"/>
                <a:ea typeface="Times New Roman"/>
                <a:cs typeface="Times New Roman"/>
                <a:sym typeface="Times New Roman"/>
              </a:rPr>
              <a:t>gabygaby715@</a:t>
            </a:r>
            <a:r>
              <a:rPr b="0" i="0" lang="en-US" sz="2400" u="sng">
                <a:solidFill>
                  <a:schemeClr val="hlink"/>
                </a:solidFill>
                <a:latin typeface="Times New Roman"/>
                <a:ea typeface="Times New Roman"/>
                <a:cs typeface="Times New Roman"/>
                <a:sym typeface="Times New Roman"/>
              </a:rPr>
              <a:t>cyber</a:t>
            </a:r>
            <a:r>
              <a:rPr b="0" i="0" lang="en-US" sz="2400" u="sng">
                <a:solidFill>
                  <a:srgbClr val="9933FF"/>
                </a:solidFill>
                <a:latin typeface="Times New Roman"/>
                <a:ea typeface="Times New Roman"/>
                <a:cs typeface="Times New Roman"/>
                <a:sym typeface="Times New Roman"/>
              </a:rPr>
              <a:t>gabygaby715@cyber</a:t>
            </a:r>
            <a:r>
              <a:rPr b="0" i="0" lang="en-US" sz="2400" u="sng">
                <a:solidFill>
                  <a:schemeClr val="hlink"/>
                </a:solidFill>
                <a:latin typeface="Times New Roman"/>
                <a:ea typeface="Times New Roman"/>
                <a:cs typeface="Times New Roman"/>
                <a:sym typeface="Times New Roman"/>
              </a:rPr>
              <a:t>.</a:t>
            </a:r>
            <a:r>
              <a:rPr b="0" i="0" lang="en-US" sz="2400" u="sng">
                <a:solidFill>
                  <a:srgbClr val="9933FF"/>
                </a:solidFill>
                <a:latin typeface="Times New Roman"/>
                <a:ea typeface="Times New Roman"/>
                <a:cs typeface="Times New Roman"/>
                <a:sym typeface="Times New Roman"/>
              </a:rPr>
              <a:t>gabygaby715@cyber.</a:t>
            </a:r>
            <a:r>
              <a:rPr b="0" i="0" lang="en-US" sz="2400" u="sng">
                <a:solidFill>
                  <a:schemeClr val="hlink"/>
                </a:solidFill>
                <a:latin typeface="Times New Roman"/>
                <a:ea typeface="Times New Roman"/>
                <a:cs typeface="Times New Roman"/>
                <a:sym typeface="Times New Roman"/>
              </a:rPr>
              <a:t>com</a:t>
            </a:r>
            <a:r>
              <a:rPr b="0" i="0" lang="en-US" sz="2400" u="sng">
                <a:solidFill>
                  <a:srgbClr val="9933FF"/>
                </a:solidFill>
                <a:latin typeface="Times New Roman"/>
                <a:ea typeface="Times New Roman"/>
                <a:cs typeface="Times New Roman"/>
                <a:sym typeface="Times New Roman"/>
              </a:rPr>
              <a:t>gabygaby715@cyber.com</a:t>
            </a:r>
            <a:r>
              <a:rPr b="0" i="0" lang="en-US" sz="2400" u="sng">
                <a:solidFill>
                  <a:schemeClr val="hlink"/>
                </a:solidFill>
                <a:latin typeface="Times New Roman"/>
                <a:ea typeface="Times New Roman"/>
                <a:cs typeface="Times New Roman"/>
                <a:sym typeface="Times New Roman"/>
              </a:rPr>
              <a:t>.</a:t>
            </a:r>
            <a:r>
              <a:rPr b="0" i="0" lang="en-US" sz="2400" u="sng">
                <a:solidFill>
                  <a:srgbClr val="9933FF"/>
                </a:solidFill>
                <a:latin typeface="Times New Roman"/>
                <a:ea typeface="Times New Roman"/>
                <a:cs typeface="Times New Roman"/>
                <a:sym typeface="Times New Roman"/>
              </a:rPr>
              <a:t>gabygaby715@cyber.com.</a:t>
            </a:r>
            <a:r>
              <a:rPr b="0" i="0" lang="en-US" sz="2400" u="sng">
                <a:solidFill>
                  <a:schemeClr val="hlink"/>
                </a:solidFill>
                <a:latin typeface="Times New Roman"/>
                <a:ea typeface="Times New Roman"/>
                <a:cs typeface="Times New Roman"/>
                <a:sym typeface="Times New Roman"/>
              </a:rPr>
              <a:t>br</a:t>
            </a:r>
            <a:r>
              <a:rPr b="0" i="0" lang="en-US" sz="2400" u="none">
                <a:solidFill>
                  <a:srgbClr val="DBD4B1"/>
                </a:solidFill>
                <a:latin typeface="Arial"/>
                <a:ea typeface="Arial"/>
                <a:cs typeface="Arial"/>
                <a:sym typeface="Arial"/>
              </a:rPr>
              <a:t> </a:t>
            </a:r>
            <a:br>
              <a:rPr b="0" i="0" lang="en-US" sz="2400" u="none">
                <a:solidFill>
                  <a:srgbClr val="DBD4B1"/>
                </a:solidFill>
                <a:latin typeface="Arial"/>
                <a:ea typeface="Arial"/>
                <a:cs typeface="Arial"/>
                <a:sym typeface="Arial"/>
              </a:rPr>
            </a:br>
            <a:br>
              <a:rPr b="0" i="0" lang="en-US" sz="2400" u="none">
                <a:solidFill>
                  <a:srgbClr val="DBD4B1"/>
                </a:solidFill>
                <a:latin typeface="Arial"/>
                <a:ea typeface="Arial"/>
                <a:cs typeface="Arial"/>
                <a:sym typeface="Arial"/>
              </a:rPr>
            </a:br>
            <a:r>
              <a:rPr b="0" i="0" lang="en-US" sz="2400" u="none">
                <a:solidFill>
                  <a:srgbClr val="DBD4B1"/>
                </a:solidFill>
                <a:latin typeface="Arial"/>
                <a:ea typeface="Arial"/>
                <a:cs typeface="Arial"/>
                <a:sym typeface="Arial"/>
              </a:rPr>
              <a:t> </a:t>
            </a:r>
            <a:r>
              <a:rPr b="0" i="0" lang="en-US" sz="2400" u="sng">
                <a:solidFill>
                  <a:schemeClr val="hlink"/>
                </a:solidFill>
                <a:latin typeface="Times New Roman"/>
                <a:ea typeface="Times New Roman"/>
                <a:cs typeface="Times New Roman"/>
                <a:sym typeface="Times New Roman"/>
              </a:rPr>
              <a:t>gabygaby715@</a:t>
            </a:r>
            <a:r>
              <a:rPr b="0" i="0" lang="en-US" sz="2400" u="sng">
                <a:solidFill>
                  <a:srgbClr val="99CCFF"/>
                </a:solidFill>
                <a:latin typeface="Times New Roman"/>
                <a:ea typeface="Times New Roman"/>
                <a:cs typeface="Times New Roman"/>
                <a:sym typeface="Times New Roman"/>
              </a:rPr>
              <a:t>gabygaby715@</a:t>
            </a:r>
            <a:r>
              <a:rPr b="0" i="0" lang="en-US" sz="2400" u="sng">
                <a:solidFill>
                  <a:schemeClr val="hlink"/>
                </a:solidFill>
                <a:latin typeface="Times New Roman"/>
                <a:ea typeface="Times New Roman"/>
                <a:cs typeface="Times New Roman"/>
                <a:sym typeface="Times New Roman"/>
              </a:rPr>
              <a:t>hotmail</a:t>
            </a:r>
            <a:r>
              <a:rPr b="0" i="0" lang="en-US" sz="2400" u="sng">
                <a:solidFill>
                  <a:srgbClr val="99CCFF"/>
                </a:solidFill>
                <a:latin typeface="Times New Roman"/>
                <a:ea typeface="Times New Roman"/>
                <a:cs typeface="Times New Roman"/>
                <a:sym typeface="Times New Roman"/>
              </a:rPr>
              <a:t>gabygaby715@hotmail</a:t>
            </a:r>
            <a:r>
              <a:rPr b="0" i="0" lang="en-US" sz="2400" u="sng">
                <a:solidFill>
                  <a:schemeClr val="hlink"/>
                </a:solidFill>
                <a:latin typeface="Times New Roman"/>
                <a:ea typeface="Times New Roman"/>
                <a:cs typeface="Times New Roman"/>
                <a:sym typeface="Times New Roman"/>
              </a:rPr>
              <a:t>.</a:t>
            </a:r>
            <a:r>
              <a:rPr b="0" i="0" lang="en-US" sz="2400" u="sng">
                <a:solidFill>
                  <a:srgbClr val="99CCFF"/>
                </a:solidFill>
                <a:latin typeface="Times New Roman"/>
                <a:ea typeface="Times New Roman"/>
                <a:cs typeface="Times New Roman"/>
                <a:sym typeface="Times New Roman"/>
              </a:rPr>
              <a:t>gabygaby715@hotmail.</a:t>
            </a:r>
            <a:r>
              <a:rPr b="0" i="0" lang="en-US" sz="2400" u="sng">
                <a:solidFill>
                  <a:schemeClr val="hlink"/>
                </a:solidFill>
                <a:latin typeface="Times New Roman"/>
                <a:ea typeface="Times New Roman"/>
                <a:cs typeface="Times New Roman"/>
                <a:sym typeface="Times New Roman"/>
              </a:rPr>
              <a:t>com</a:t>
            </a:r>
            <a:r>
              <a:rPr b="1" i="0" lang="en-US" sz="4000" u="none">
                <a:solidFill>
                  <a:srgbClr val="99CCFF"/>
                </a:solidFill>
                <a:latin typeface="Times New Roman"/>
                <a:ea typeface="Times New Roman"/>
                <a:cs typeface="Times New Roman"/>
                <a:sym typeface="Times New Roman"/>
              </a:rPr>
              <a:t>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1" name="Shape 51"/>
        <p:cNvGrpSpPr/>
        <p:nvPr/>
      </p:nvGrpSpPr>
      <p:grpSpPr>
        <a:xfrm>
          <a:off x="0" y="0"/>
          <a:ext cx="0" cy="0"/>
          <a:chOff x="0" y="0"/>
          <a:chExt cx="0" cy="0"/>
        </a:xfrm>
      </p:grpSpPr>
      <p:pic>
        <p:nvPicPr>
          <p:cNvPr id="52" name="Shape 52"/>
          <p:cNvPicPr preferRelativeResize="0"/>
          <p:nvPr/>
        </p:nvPicPr>
        <p:blipFill rotWithShape="1">
          <a:blip r:embed="rId3">
            <a:alphaModFix/>
          </a:blip>
          <a:srcRect b="0" l="0" r="0" t="0"/>
          <a:stretch/>
        </p:blipFill>
        <p:spPr>
          <a:xfrm>
            <a:off x="0" y="0"/>
            <a:ext cx="4484687" cy="6958012"/>
          </a:xfrm>
          <a:prstGeom prst="rect">
            <a:avLst/>
          </a:prstGeom>
          <a:noFill/>
          <a:ln>
            <a:noFill/>
          </a:ln>
        </p:spPr>
      </p:pic>
      <p:sp>
        <p:nvSpPr>
          <p:cNvPr id="53" name="Shape 53"/>
          <p:cNvSpPr txBox="1"/>
          <p:nvPr/>
        </p:nvSpPr>
        <p:spPr>
          <a:xfrm>
            <a:off x="4749800" y="0"/>
            <a:ext cx="4260849" cy="6410325"/>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Juan Thomás </a:t>
            </a:r>
          </a:p>
          <a:p>
            <a:pPr indent="0" lvl="0" marL="0" marR="0" rtl="0" algn="ctr">
              <a:lnSpc>
                <a:spcPct val="100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TUYRU  TÚPAC  INGA, </a:t>
            </a:r>
          </a:p>
          <a:p>
            <a:pPr indent="0" lvl="0" marL="0" marR="0" rtl="0" algn="ctr">
              <a:lnSpc>
                <a:spcPct val="100000"/>
              </a:lnSpc>
              <a:spcBef>
                <a:spcPts val="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Cusco   ¿ -1717?</a:t>
            </a:r>
          </a:p>
          <a:p>
            <a:pPr indent="0" lvl="0" marL="0" marR="0" rtl="0" algn="just">
              <a:lnSpc>
                <a:spcPct val="100000"/>
              </a:lnSpc>
              <a:spcBef>
                <a:spcPts val="0"/>
              </a:spcBef>
              <a:spcAft>
                <a:spcPts val="0"/>
              </a:spcAft>
              <a:buClr>
                <a:schemeClr val="dk1"/>
              </a:buClr>
              <a:buFont typeface="Times New Roman"/>
              <a:buNone/>
            </a:pPr>
            <a:r>
              <a:t/>
            </a:r>
            <a:endParaRPr b="1" i="1" sz="2400" u="none" cap="none" strike="noStrike">
              <a:solidFill>
                <a:srgbClr val="DAD2AC"/>
              </a:solidFill>
              <a:latin typeface="Questrial"/>
              <a:ea typeface="Questrial"/>
              <a:cs typeface="Questrial"/>
              <a:sym typeface="Questrial"/>
            </a:endParaRPr>
          </a:p>
          <a:p>
            <a:pPr indent="0" lvl="0" marL="0" marR="0" rtl="0" algn="just">
              <a:lnSpc>
                <a:spcPct val="100000"/>
              </a:lnSpc>
              <a:spcBef>
                <a:spcPts val="0"/>
              </a:spcBef>
              <a:spcAft>
                <a:spcPts val="0"/>
              </a:spcAft>
              <a:buClr>
                <a:schemeClr val="dk1"/>
              </a:buClr>
              <a:buFont typeface="Times New Roman"/>
              <a:buNone/>
            </a:pPr>
            <a:r>
              <a:t/>
            </a:r>
            <a:endParaRPr b="1" i="1" sz="2400" u="none" cap="none" strike="noStrike">
              <a:solidFill>
                <a:srgbClr val="DAD2AC"/>
              </a:solidFill>
              <a:latin typeface="Questrial"/>
              <a:ea typeface="Questrial"/>
              <a:cs typeface="Questrial"/>
              <a:sym typeface="Questrial"/>
            </a:endParaRPr>
          </a:p>
          <a:p>
            <a:pPr indent="0" lvl="0" marL="0" marR="0" rtl="0" algn="just">
              <a:lnSpc>
                <a:spcPct val="100000"/>
              </a:lnSpc>
              <a:spcBef>
                <a:spcPts val="0"/>
              </a:spcBef>
              <a:spcAft>
                <a:spcPts val="0"/>
              </a:spcAft>
              <a:buClr>
                <a:srgbClr val="DAD2AC"/>
              </a:buClr>
              <a:buSzPct val="25000"/>
              <a:buFont typeface="Calibri"/>
              <a:buNone/>
            </a:pPr>
            <a:r>
              <a:rPr b="1" i="1" lang="en-US" sz="1600" u="none" cap="none" strike="noStrike">
                <a:solidFill>
                  <a:srgbClr val="DAD2AC"/>
                </a:solidFill>
                <a:latin typeface="Calibri"/>
                <a:ea typeface="Calibri"/>
                <a:cs typeface="Calibri"/>
                <a:sym typeface="Calibri"/>
              </a:rPr>
              <a:t>A este artista se le debe la talla del Púlpito de la Iglesia de San Blas del Cusco; finalizado en 1696,  y, considerada como su obra maestra.</a:t>
            </a:r>
            <a:r>
              <a:rPr b="1" i="1" lang="en-US" sz="1600" u="none" cap="none" strike="noStrike">
                <a:solidFill>
                  <a:schemeClr val="dk1"/>
                </a:solidFill>
                <a:latin typeface="Calibri"/>
                <a:ea typeface="Calibri"/>
                <a:cs typeface="Calibri"/>
                <a:sym typeface="Calibri"/>
              </a:rPr>
              <a:t>.-----------------</a:t>
            </a:r>
            <a:r>
              <a:rPr b="1" i="1" lang="en-US" sz="1600" u="none" cap="none" strike="noStrike">
                <a:solidFill>
                  <a:srgbClr val="DAD2AC"/>
                </a:solidFill>
                <a:latin typeface="Calibri"/>
                <a:ea typeface="Calibri"/>
                <a:cs typeface="Calibri"/>
                <a:sym typeface="Calibri"/>
              </a:rPr>
              <a:t>En la revista Mundial, de 1928, se publica una foto del esplendoroso púlpito y se lee:</a:t>
            </a:r>
            <a:r>
              <a:rPr b="1" i="1" lang="en-US" sz="1600" u="none" cap="none" strike="noStrike">
                <a:solidFill>
                  <a:schemeClr val="dk1"/>
                </a:solidFill>
                <a:latin typeface="Calibri"/>
                <a:ea typeface="Calibri"/>
                <a:cs typeface="Calibri"/>
                <a:sym typeface="Calibri"/>
              </a:rPr>
              <a:t>-----------------</a:t>
            </a:r>
          </a:p>
          <a:p>
            <a:pPr indent="0" lvl="0" marL="0" marR="0" rtl="0" algn="just">
              <a:lnSpc>
                <a:spcPct val="100000"/>
              </a:lnSpc>
              <a:spcBef>
                <a:spcPts val="0"/>
              </a:spcBef>
              <a:spcAft>
                <a:spcPts val="0"/>
              </a:spcAft>
              <a:buClr>
                <a:srgbClr val="DAD2AC"/>
              </a:buClr>
              <a:buSzPct val="25000"/>
              <a:buFont typeface="Calibri"/>
              <a:buNone/>
            </a:pPr>
            <a:r>
              <a:rPr b="1" i="1" lang="en-US" sz="1600" u="none" cap="none" strike="noStrike">
                <a:solidFill>
                  <a:srgbClr val="DAD2AC"/>
                </a:solidFill>
                <a:latin typeface="Calibri"/>
                <a:ea typeface="Calibri"/>
                <a:cs typeface="Calibri"/>
                <a:sym typeface="Calibri"/>
              </a:rPr>
              <a:t> «... Pasmo de doctos e ignorantes, de hombres de fé y de excépticos, el púlpito de San Blas es una obra de ebanistería sin igual en el mundo, minucioso tallado, basta manipular un botón de la base, para que todas las figuras que lo ornamentan se muevan como si el artista hubiera soplado vida en cada una de ellas. Aparte, pues, del grabado de la madera, el mecanismo hacen de esta cátedra sacra una de las más preciadas joyas que ha legado el arte religioso de la colonia. Este maravilloso púlpito fué obsequio del ilustre Obispo y filántropo Monseñor Mollinedo a quien el Cuzco le debe la mayoría de sus grandes y magníficas obras de arte...» (sic).   </a:t>
            </a:r>
            <a:r>
              <a:rPr b="1" i="1" lang="en-US" sz="1600" u="none" cap="none" strike="noStrike">
                <a:solidFill>
                  <a:schemeClr val="dk1"/>
                </a:solidFill>
                <a:latin typeface="Calibri"/>
                <a:ea typeface="Calibri"/>
                <a:cs typeface="Calibri"/>
                <a:sym typeface="Calibri"/>
              </a:rPr>
              <a: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7" name="Shape 57"/>
        <p:cNvGrpSpPr/>
        <p:nvPr/>
      </p:nvGrpSpPr>
      <p:grpSpPr>
        <a:xfrm>
          <a:off x="0" y="0"/>
          <a:ext cx="0" cy="0"/>
          <a:chOff x="0" y="0"/>
          <a:chExt cx="0" cy="0"/>
        </a:xfrm>
      </p:grpSpPr>
      <p:sp>
        <p:nvSpPr>
          <p:cNvPr id="58" name="Shape 58"/>
          <p:cNvSpPr txBox="1"/>
          <p:nvPr/>
        </p:nvSpPr>
        <p:spPr>
          <a:xfrm>
            <a:off x="4495800" y="3124200"/>
            <a:ext cx="4648199" cy="34401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Garamond"/>
              <a:buNone/>
            </a:pPr>
            <a:r>
              <a:rPr b="1" i="1" lang="en-US" sz="2800" u="sng" cap="none" strike="noStrike">
                <a:solidFill>
                  <a:srgbClr val="DAD2AC"/>
                </a:solidFill>
                <a:latin typeface="Garamond"/>
                <a:ea typeface="Garamond"/>
                <a:cs typeface="Garamond"/>
                <a:sym typeface="Garamond"/>
              </a:rPr>
              <a:t>La Muerte, 1753</a:t>
            </a:r>
          </a:p>
          <a:p>
            <a:pPr indent="0" lvl="0" marL="0" marR="0" rtl="0" algn="ctr">
              <a:lnSpc>
                <a:spcPct val="100000"/>
              </a:lnSpc>
              <a:spcBef>
                <a:spcPts val="1200"/>
              </a:spcBef>
              <a:spcAft>
                <a:spcPts val="0"/>
              </a:spcAft>
              <a:buClr>
                <a:srgbClr val="DAD2AC"/>
              </a:buClr>
              <a:buSzPct val="25000"/>
              <a:buFont typeface="Garamond"/>
              <a:buNone/>
            </a:pPr>
            <a:r>
              <a:rPr b="1" i="1" lang="en-US" sz="2400" u="none" cap="none" strike="noStrike">
                <a:solidFill>
                  <a:srgbClr val="DAD2AC"/>
                </a:solidFill>
                <a:latin typeface="Garamond"/>
                <a:ea typeface="Garamond"/>
                <a:cs typeface="Garamond"/>
                <a:sym typeface="Garamond"/>
              </a:rPr>
              <a:t>Obra en la Iglesia de San Agustín de Lima.</a:t>
            </a:r>
          </a:p>
          <a:p>
            <a:pPr indent="0" lvl="0" marL="0" marR="0" rtl="0" algn="ctr">
              <a:lnSpc>
                <a:spcPct val="100000"/>
              </a:lnSpc>
              <a:spcBef>
                <a:spcPts val="1200"/>
              </a:spcBef>
              <a:spcAft>
                <a:spcPts val="0"/>
              </a:spcAft>
              <a:buClr>
                <a:srgbClr val="DAD2AC"/>
              </a:buClr>
              <a:buSzPct val="25000"/>
              <a:buFont typeface="Garamond"/>
              <a:buNone/>
            </a:pPr>
            <a:r>
              <a:rPr b="1" i="1" lang="en-US" sz="2400" u="none" cap="none" strike="noStrike">
                <a:solidFill>
                  <a:srgbClr val="DAD2AC"/>
                </a:solidFill>
                <a:latin typeface="Garamond"/>
                <a:ea typeface="Garamond"/>
                <a:cs typeface="Garamond"/>
                <a:sym typeface="Garamond"/>
              </a:rPr>
              <a:t>El Premio Nacional de </a:t>
            </a:r>
          </a:p>
          <a:p>
            <a:pPr indent="0" lvl="0" marL="0" marR="0" rtl="0" algn="ctr">
              <a:lnSpc>
                <a:spcPct val="100000"/>
              </a:lnSpc>
              <a:spcBef>
                <a:spcPts val="1200"/>
              </a:spcBef>
              <a:spcAft>
                <a:spcPts val="0"/>
              </a:spcAft>
              <a:buClr>
                <a:srgbClr val="DAD2AC"/>
              </a:buClr>
              <a:buSzPct val="25000"/>
              <a:buFont typeface="Garamond"/>
              <a:buNone/>
            </a:pPr>
            <a:r>
              <a:rPr b="1" i="1" lang="en-US" sz="2400" u="none" cap="none" strike="noStrike">
                <a:solidFill>
                  <a:srgbClr val="DAD2AC"/>
                </a:solidFill>
                <a:latin typeface="Garamond"/>
                <a:ea typeface="Garamond"/>
                <a:cs typeface="Garamond"/>
                <a:sym typeface="Garamond"/>
              </a:rPr>
              <a:t>Fomento a la Cultura, </a:t>
            </a:r>
          </a:p>
          <a:p>
            <a:pPr indent="0" lvl="0" marL="0" marR="0" rtl="0" algn="ctr">
              <a:lnSpc>
                <a:spcPct val="100000"/>
              </a:lnSpc>
              <a:spcBef>
                <a:spcPts val="1200"/>
              </a:spcBef>
              <a:spcAft>
                <a:spcPts val="0"/>
              </a:spcAft>
              <a:buClr>
                <a:srgbClr val="DAD2AC"/>
              </a:buClr>
              <a:buSzPct val="25000"/>
              <a:buFont typeface="Garamond"/>
              <a:buNone/>
            </a:pPr>
            <a:r>
              <a:rPr b="1" i="1" lang="en-US" sz="2400" u="none" cap="none" strike="noStrike">
                <a:solidFill>
                  <a:srgbClr val="DAD2AC"/>
                </a:solidFill>
                <a:latin typeface="Garamond"/>
                <a:ea typeface="Garamond"/>
                <a:cs typeface="Garamond"/>
                <a:sym typeface="Garamond"/>
              </a:rPr>
              <a:t>creado por Ley Nº 9614 de  1942, lleva su nombre</a:t>
            </a:r>
            <a:r>
              <a:rPr b="1" i="0" lang="en-US" sz="2400" u="none" cap="none" strike="noStrike">
                <a:solidFill>
                  <a:srgbClr val="DAD2AC"/>
                </a:solidFill>
                <a:latin typeface="Garamond"/>
                <a:ea typeface="Garamond"/>
                <a:cs typeface="Garamond"/>
                <a:sym typeface="Garamond"/>
              </a:rPr>
              <a:t>.</a:t>
            </a:r>
            <a:r>
              <a:rPr b="1" i="0" lang="en-US" sz="2400" u="none" cap="none" strike="noStrike">
                <a:solidFill>
                  <a:srgbClr val="DAD2AC"/>
                </a:solidFill>
                <a:latin typeface="Questrial"/>
                <a:ea typeface="Questrial"/>
                <a:cs typeface="Questrial"/>
                <a:sym typeface="Questrial"/>
              </a:rPr>
              <a:t> </a:t>
            </a:r>
          </a:p>
        </p:txBody>
      </p:sp>
      <p:pic>
        <p:nvPicPr>
          <p:cNvPr id="59" name="Shape 59"/>
          <p:cNvPicPr preferRelativeResize="0"/>
          <p:nvPr/>
        </p:nvPicPr>
        <p:blipFill rotWithShape="1">
          <a:blip r:embed="rId3">
            <a:alphaModFix/>
          </a:blip>
          <a:srcRect b="0" l="0" r="0" t="0"/>
          <a:stretch/>
        </p:blipFill>
        <p:spPr>
          <a:xfrm>
            <a:off x="0" y="0"/>
            <a:ext cx="4410074" cy="7086600"/>
          </a:xfrm>
          <a:prstGeom prst="rect">
            <a:avLst/>
          </a:prstGeom>
          <a:noFill/>
          <a:ln>
            <a:noFill/>
          </a:ln>
        </p:spPr>
      </p:pic>
      <p:sp>
        <p:nvSpPr>
          <p:cNvPr id="60" name="Shape 60"/>
          <p:cNvSpPr txBox="1"/>
          <p:nvPr>
            <p:ph type="ctrTitle"/>
          </p:nvPr>
        </p:nvSpPr>
        <p:spPr>
          <a:xfrm>
            <a:off x="4419600" y="457200"/>
            <a:ext cx="4495800" cy="1676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2AC"/>
              </a:buClr>
              <a:buSzPct val="25000"/>
              <a:buFont typeface="Questrial"/>
              <a:buNone/>
            </a:pPr>
            <a:r>
              <a:rPr b="1" i="1" lang="en-US" sz="4000" u="none" cap="none" strike="noStrike">
                <a:solidFill>
                  <a:srgbClr val="DAD2AC"/>
                </a:solidFill>
                <a:latin typeface="Questrial"/>
                <a:ea typeface="Questrial"/>
                <a:cs typeface="Questrial"/>
                <a:sym typeface="Questrial"/>
              </a:rPr>
              <a:t>Baltazar Gavilá</a:t>
            </a:r>
            <a:r>
              <a:rPr b="1" i="1" lang="en-US" sz="3600" u="none" cap="none" strike="noStrike">
                <a:solidFill>
                  <a:srgbClr val="DAD2AC"/>
                </a:solidFill>
                <a:latin typeface="Questrial"/>
                <a:ea typeface="Questrial"/>
                <a:cs typeface="Questrial"/>
                <a:sym typeface="Questrial"/>
              </a:rPr>
              <a:t>n</a:t>
            </a:r>
            <a:r>
              <a:rPr b="0" i="1" lang="en-US" sz="4000" u="none" cap="none" strike="noStrike">
                <a:solidFill>
                  <a:srgbClr val="DAD2AC"/>
                </a:solidFill>
                <a:latin typeface="Questrial"/>
                <a:ea typeface="Questrial"/>
                <a:cs typeface="Questrial"/>
                <a:sym typeface="Questrial"/>
              </a:rPr>
              <a:t> </a:t>
            </a:r>
            <a:br>
              <a:rPr b="0" i="1" lang="en-US" sz="4000" u="none" cap="none" strike="noStrike">
                <a:solidFill>
                  <a:srgbClr val="DAD2AC"/>
                </a:solidFill>
                <a:latin typeface="Questrial"/>
                <a:ea typeface="Questrial"/>
                <a:cs typeface="Questrial"/>
                <a:sym typeface="Questrial"/>
              </a:rPr>
            </a:br>
            <a:r>
              <a:rPr b="0" i="1" lang="en-US" sz="3200" u="none" cap="none" strike="noStrike">
                <a:solidFill>
                  <a:srgbClr val="DAD2AC"/>
                </a:solidFill>
                <a:latin typeface="Questrial"/>
                <a:ea typeface="Questrial"/>
                <a:cs typeface="Questrial"/>
                <a:sym typeface="Questrial"/>
              </a:rPr>
              <a:t>Lima 1708-1753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2000"/>
                                        <p:tgtEl>
                                          <p:spTgt spid="58"/>
                                        </p:tgtEl>
                                        <p:attrNameLst>
                                          <p:attrName>ppt_w</p:attrName>
                                        </p:attrNameLst>
                                      </p:cBhvr>
                                      <p:tavLst>
                                        <p:tav fmla="" tm="0">
                                          <p:val>
                                            <p:strVal val="0"/>
                                          </p:val>
                                        </p:tav>
                                        <p:tav fmla="" tm="100000">
                                          <p:val>
                                            <p:strVal val="#ppt_w"/>
                                          </p:val>
                                        </p:tav>
                                      </p:tavLst>
                                    </p:anim>
                                    <p:anim calcmode="lin" valueType="num">
                                      <p:cBhvr additive="base">
                                        <p:cTn dur="2000"/>
                                        <p:tgtEl>
                                          <p:spTgt spid="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4"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b="0" l="0" r="0" t="0"/>
          <a:stretch/>
        </p:blipFill>
        <p:spPr>
          <a:xfrm>
            <a:off x="-228600" y="0"/>
            <a:ext cx="6110286" cy="6858000"/>
          </a:xfrm>
          <a:prstGeom prst="rect">
            <a:avLst/>
          </a:prstGeom>
          <a:noFill/>
          <a:ln>
            <a:noFill/>
          </a:ln>
        </p:spPr>
      </p:pic>
      <p:sp>
        <p:nvSpPr>
          <p:cNvPr id="66" name="Shape 66"/>
          <p:cNvSpPr txBox="1"/>
          <p:nvPr/>
        </p:nvSpPr>
        <p:spPr>
          <a:xfrm>
            <a:off x="5638800" y="381000"/>
            <a:ext cx="3733800" cy="1828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2AC"/>
              </a:buClr>
              <a:buSzPct val="25000"/>
              <a:buFont typeface="Times New Roman"/>
              <a:buNone/>
            </a:pPr>
            <a:r>
              <a:rPr b="1" i="1" lang="en-US" sz="3600" u="none" cap="none" strike="noStrike">
                <a:solidFill>
                  <a:srgbClr val="DAD2AC"/>
                </a:solidFill>
                <a:latin typeface="Times New Roman"/>
                <a:ea typeface="Times New Roman"/>
                <a:cs typeface="Times New Roman"/>
                <a:sym typeface="Times New Roman"/>
              </a:rPr>
              <a:t>David </a:t>
            </a:r>
          </a:p>
          <a:p>
            <a:pPr indent="0" lvl="0" marL="0" marR="0" rtl="0" algn="ctr">
              <a:lnSpc>
                <a:spcPct val="100000"/>
              </a:lnSpc>
              <a:spcBef>
                <a:spcPts val="0"/>
              </a:spcBef>
              <a:spcAft>
                <a:spcPts val="0"/>
              </a:spcAft>
              <a:buClr>
                <a:srgbClr val="DAD2AC"/>
              </a:buClr>
              <a:buSzPct val="25000"/>
              <a:buFont typeface="Times New Roman"/>
              <a:buNone/>
            </a:pPr>
            <a:r>
              <a:rPr b="1" i="1" lang="en-US" sz="3600" u="none" cap="none" strike="noStrike">
                <a:solidFill>
                  <a:srgbClr val="DAD2AC"/>
                </a:solidFill>
                <a:latin typeface="Times New Roman"/>
                <a:ea typeface="Times New Roman"/>
                <a:cs typeface="Times New Roman"/>
                <a:sym typeface="Times New Roman"/>
              </a:rPr>
              <a:t>Lozano Lobatón</a:t>
            </a:r>
            <a:r>
              <a:rPr b="1" i="1" lang="en-US" sz="4000" u="none" cap="none" strike="noStrike">
                <a:solidFill>
                  <a:srgbClr val="DAD2AC"/>
                </a:solidFill>
                <a:latin typeface="Questrial"/>
                <a:ea typeface="Questrial"/>
                <a:cs typeface="Questrial"/>
                <a:sym typeface="Questrial"/>
              </a:rPr>
              <a:t> </a:t>
            </a:r>
          </a:p>
          <a:p>
            <a:pPr indent="0" lvl="0" marL="0" marR="0" rtl="0" algn="ctr">
              <a:lnSpc>
                <a:spcPct val="100000"/>
              </a:lnSpc>
              <a:spcBef>
                <a:spcPts val="0"/>
              </a:spcBef>
              <a:spcAft>
                <a:spcPts val="0"/>
              </a:spcAft>
              <a:buClr>
                <a:srgbClr val="DAD2AC"/>
              </a:buClr>
              <a:buSzPct val="25000"/>
              <a:buFont typeface="Questrial"/>
              <a:buNone/>
            </a:pPr>
            <a:r>
              <a:rPr b="1" i="1" lang="en-US" sz="4000" u="none" cap="none" strike="noStrike">
                <a:solidFill>
                  <a:srgbClr val="DAD2AC"/>
                </a:solidFill>
                <a:latin typeface="Questrial"/>
                <a:ea typeface="Questrial"/>
                <a:cs typeface="Questrial"/>
                <a:sym typeface="Questrial"/>
              </a:rPr>
              <a:t> </a:t>
            </a:r>
          </a:p>
          <a:p>
            <a:pPr indent="0" lvl="0" marL="0" marR="0" rtl="0" algn="ctr">
              <a:lnSpc>
                <a:spcPct val="100000"/>
              </a:lnSpc>
              <a:spcBef>
                <a:spcPts val="0"/>
              </a:spcBef>
              <a:spcAft>
                <a:spcPts val="0"/>
              </a:spcAft>
              <a:buClr>
                <a:srgbClr val="DAD2AC"/>
              </a:buClr>
              <a:buSzPct val="25000"/>
              <a:buFont typeface="Questrial"/>
              <a:buNone/>
            </a:pPr>
            <a:r>
              <a:rPr b="1" i="1" lang="en-US" sz="2800" u="none" cap="none" strike="noStrike">
                <a:solidFill>
                  <a:srgbClr val="DAD2AC"/>
                </a:solidFill>
                <a:latin typeface="Questrial"/>
                <a:ea typeface="Questrial"/>
                <a:cs typeface="Questrial"/>
                <a:sym typeface="Questrial"/>
              </a:rPr>
              <a:t>Lima,1865-1936</a:t>
            </a:r>
          </a:p>
        </p:txBody>
      </p:sp>
      <p:sp>
        <p:nvSpPr>
          <p:cNvPr id="67" name="Shape 67"/>
          <p:cNvSpPr txBox="1"/>
          <p:nvPr/>
        </p:nvSpPr>
        <p:spPr>
          <a:xfrm>
            <a:off x="5943600" y="4343400"/>
            <a:ext cx="3200399" cy="14636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Manco Cápac, 1926  </a:t>
            </a:r>
          </a:p>
          <a:p>
            <a:pPr indent="0" lvl="0" marL="0" marR="0" rtl="0" algn="ctr">
              <a:lnSpc>
                <a:spcPct val="100000"/>
              </a:lnSpc>
              <a:spcBef>
                <a:spcPts val="100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Monumento en la plaza que lleva su  nombre en la Victoria , Lima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1" name="Shape 71"/>
        <p:cNvGrpSpPr/>
        <p:nvPr/>
      </p:nvGrpSpPr>
      <p:grpSpPr>
        <a:xfrm>
          <a:off x="0" y="0"/>
          <a:ext cx="0" cy="0"/>
          <a:chOff x="0" y="0"/>
          <a:chExt cx="0" cy="0"/>
        </a:xfrm>
      </p:grpSpPr>
      <p:sp>
        <p:nvSpPr>
          <p:cNvPr id="72" name="Shape 72"/>
          <p:cNvSpPr txBox="1"/>
          <p:nvPr/>
        </p:nvSpPr>
        <p:spPr>
          <a:xfrm>
            <a:off x="0" y="5562600"/>
            <a:ext cx="5486399" cy="914400"/>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Clr>
                <a:srgbClr val="DAD2AC"/>
              </a:buClr>
              <a:buSzPct val="25000"/>
              <a:buFont typeface="Calibri"/>
              <a:buNone/>
            </a:pPr>
            <a:r>
              <a:rPr b="1" i="1" lang="en-US" sz="3200" u="none" cap="none" strike="noStrike">
                <a:solidFill>
                  <a:srgbClr val="DAD2AC"/>
                </a:solidFill>
                <a:latin typeface="Calibri"/>
                <a:ea typeface="Calibri"/>
                <a:cs typeface="Calibri"/>
                <a:sym typeface="Calibri"/>
              </a:rPr>
              <a:t>Artemio Ocaña Bejarano</a:t>
            </a:r>
          </a:p>
          <a:p>
            <a:pPr indent="0" lvl="0" marL="0" marR="0" rtl="0" algn="ctr">
              <a:lnSpc>
                <a:spcPct val="115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Ancash,1893- Lima 1980.</a:t>
            </a:r>
          </a:p>
        </p:txBody>
      </p:sp>
      <p:pic>
        <p:nvPicPr>
          <p:cNvPr id="73" name="Shape 73"/>
          <p:cNvPicPr preferRelativeResize="0"/>
          <p:nvPr/>
        </p:nvPicPr>
        <p:blipFill rotWithShape="1">
          <a:blip r:embed="rId3">
            <a:alphaModFix/>
          </a:blip>
          <a:srcRect b="0" l="0" r="0" t="0"/>
          <a:stretch/>
        </p:blipFill>
        <p:spPr>
          <a:xfrm>
            <a:off x="0" y="0"/>
            <a:ext cx="5400675" cy="5391149"/>
          </a:xfrm>
          <a:prstGeom prst="rect">
            <a:avLst/>
          </a:prstGeom>
          <a:noFill/>
          <a:ln>
            <a:noFill/>
          </a:ln>
        </p:spPr>
      </p:pic>
      <p:sp>
        <p:nvSpPr>
          <p:cNvPr id="74" name="Shape 74"/>
          <p:cNvSpPr txBox="1"/>
          <p:nvPr/>
        </p:nvSpPr>
        <p:spPr>
          <a:xfrm>
            <a:off x="5486400" y="0"/>
            <a:ext cx="3657600" cy="24844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LA GLORIA,</a:t>
            </a: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detalle del monumento a los caídos  en la campaña de 1941.</a:t>
            </a:r>
          </a:p>
          <a:p>
            <a:pPr indent="0" lvl="0" marL="0" marR="0" rtl="0" algn="ctr">
              <a:lnSpc>
                <a:spcPct val="100000"/>
              </a:lnSpc>
              <a:spcBef>
                <a:spcPts val="90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Ubicado en el Campo de Marte de Lima e inaugurado en 1945.</a:t>
            </a:r>
          </a:p>
        </p:txBody>
      </p:sp>
      <p:pic>
        <p:nvPicPr>
          <p:cNvPr id="75" name="Shape 75"/>
          <p:cNvPicPr preferRelativeResize="0"/>
          <p:nvPr/>
        </p:nvPicPr>
        <p:blipFill rotWithShape="1">
          <a:blip r:embed="rId4">
            <a:alphaModFix/>
          </a:blip>
          <a:srcRect b="0" l="0" r="0" t="0"/>
          <a:stretch/>
        </p:blipFill>
        <p:spPr>
          <a:xfrm>
            <a:off x="7391400" y="3048000"/>
            <a:ext cx="1752600" cy="3505200"/>
          </a:xfrm>
          <a:prstGeom prst="rect">
            <a:avLst/>
          </a:prstGeom>
          <a:noFill/>
          <a:ln>
            <a:noFill/>
          </a:ln>
        </p:spPr>
      </p:pic>
      <p:sp>
        <p:nvSpPr>
          <p:cNvPr id="76" name="Shape 76"/>
          <p:cNvSpPr txBox="1"/>
          <p:nvPr/>
        </p:nvSpPr>
        <p:spPr>
          <a:xfrm>
            <a:off x="5181600" y="3200400"/>
            <a:ext cx="2209799" cy="33829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Está considerado y catalogado, en su tiempo, por la Academia Internacional de </a:t>
            </a:r>
          </a:p>
          <a:p>
            <a:pPr indent="0" lvl="0" marL="0" marR="0" rtl="0" algn="ctr">
              <a:lnSpc>
                <a:spcPct val="90000"/>
              </a:lnSpc>
              <a:spcBef>
                <a:spcPts val="9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Arte, Ciencia y Literatura de PONTZEN</a:t>
            </a:r>
            <a:br>
              <a:rPr b="1" i="1" lang="en-US" sz="1800" u="none" cap="none" strike="noStrike">
                <a:solidFill>
                  <a:srgbClr val="DAD2AC"/>
                </a:solidFill>
                <a:latin typeface="Calibri"/>
                <a:ea typeface="Calibri"/>
                <a:cs typeface="Calibri"/>
                <a:sym typeface="Calibri"/>
              </a:rPr>
            </a:br>
            <a:r>
              <a:rPr b="1" i="1" lang="en-US" sz="1800" u="none" cap="none" strike="noStrike">
                <a:solidFill>
                  <a:srgbClr val="DAD2AC"/>
                </a:solidFill>
                <a:latin typeface="Calibri"/>
                <a:ea typeface="Calibri"/>
                <a:cs typeface="Calibri"/>
                <a:sym typeface="Calibri"/>
              </a:rPr>
              <a:t>con sede en</a:t>
            </a:r>
          </a:p>
          <a:p>
            <a:pPr indent="0" lvl="0" marL="0" marR="0" rtl="0" algn="ctr">
              <a:lnSpc>
                <a:spcPct val="90000"/>
              </a:lnSpc>
              <a:spcBef>
                <a:spcPts val="9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Nápoles,Italia,</a:t>
            </a:r>
          </a:p>
          <a:p>
            <a:pPr indent="0" lvl="0" marL="0" marR="0" rtl="0" algn="ctr">
              <a:lnSpc>
                <a:spcPct val="90000"/>
              </a:lnSpc>
              <a:spcBef>
                <a:spcPts val="9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como el más </a:t>
            </a:r>
          </a:p>
          <a:p>
            <a:pPr indent="0" lvl="0" marL="0" marR="0" rtl="0" algn="ctr">
              <a:lnSpc>
                <a:spcPct val="90000"/>
              </a:lnSpc>
              <a:spcBef>
                <a:spcPts val="9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bello de la </a:t>
            </a:r>
          </a:p>
          <a:p>
            <a:pPr indent="0" lvl="0" marL="0" marR="0" rtl="0" algn="ctr">
              <a:lnSpc>
                <a:spcPct val="90000"/>
              </a:lnSpc>
              <a:spcBef>
                <a:spcPts val="90"/>
              </a:spcBef>
              <a:spcAft>
                <a:spcPts val="0"/>
              </a:spcAft>
              <a:buClr>
                <a:srgbClr val="DAD2AC"/>
              </a:buClr>
              <a:buSzPct val="25000"/>
              <a:buFont typeface="Calibri"/>
              <a:buNone/>
            </a:pPr>
            <a:r>
              <a:rPr b="1" i="1" lang="en-US" sz="1800" u="none" cap="none" strike="noStrike">
                <a:solidFill>
                  <a:srgbClr val="DAD2AC"/>
                </a:solidFill>
                <a:latin typeface="Calibri"/>
                <a:ea typeface="Calibri"/>
                <a:cs typeface="Calibri"/>
                <a:sym typeface="Calibri"/>
              </a:rPr>
              <a:t>humanidad.</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0" name="Shape 80"/>
        <p:cNvGrpSpPr/>
        <p:nvPr/>
      </p:nvGrpSpPr>
      <p:grpSpPr>
        <a:xfrm>
          <a:off x="0" y="0"/>
          <a:ext cx="0" cy="0"/>
          <a:chOff x="0" y="0"/>
          <a:chExt cx="0" cy="0"/>
        </a:xfrm>
      </p:grpSpPr>
      <p:pic>
        <p:nvPicPr>
          <p:cNvPr id="81" name="Shape 81"/>
          <p:cNvPicPr preferRelativeResize="0"/>
          <p:nvPr/>
        </p:nvPicPr>
        <p:blipFill rotWithShape="1">
          <a:blip r:embed="rId3">
            <a:alphaModFix/>
          </a:blip>
          <a:srcRect b="0" l="0" r="0" t="0"/>
          <a:stretch/>
        </p:blipFill>
        <p:spPr>
          <a:xfrm>
            <a:off x="0" y="0"/>
            <a:ext cx="4714874" cy="6867525"/>
          </a:xfrm>
          <a:prstGeom prst="rect">
            <a:avLst/>
          </a:prstGeom>
          <a:noFill/>
          <a:ln>
            <a:noFill/>
          </a:ln>
        </p:spPr>
      </p:pic>
      <p:sp>
        <p:nvSpPr>
          <p:cNvPr id="82" name="Shape 82"/>
          <p:cNvSpPr txBox="1"/>
          <p:nvPr/>
        </p:nvSpPr>
        <p:spPr>
          <a:xfrm>
            <a:off x="4876800" y="1066800"/>
            <a:ext cx="4267199" cy="2514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Carlos</a:t>
            </a:r>
          </a:p>
          <a:p>
            <a:pPr indent="0" lvl="0" marL="0" marR="0" rtl="0" algn="ctr">
              <a:lnSpc>
                <a:spcPct val="100000"/>
              </a:lnSpc>
              <a:spcBef>
                <a:spcPts val="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 Pazos Gandarillas</a:t>
            </a:r>
          </a:p>
          <a:p>
            <a:pPr indent="0" lvl="0" marL="0" marR="0" rtl="0" algn="ctr">
              <a:lnSpc>
                <a:spcPct val="100000"/>
              </a:lnSpc>
              <a:spcBef>
                <a:spcPts val="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Lima, 1894 - 1983</a:t>
            </a:r>
          </a:p>
        </p:txBody>
      </p:sp>
      <p:sp>
        <p:nvSpPr>
          <p:cNvPr id="83" name="Shape 83"/>
          <p:cNvSpPr txBox="1"/>
          <p:nvPr/>
        </p:nvSpPr>
        <p:spPr>
          <a:xfrm>
            <a:off x="5029200" y="4648200"/>
            <a:ext cx="4114800" cy="1768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Il Re Imperatore, 1937.</a:t>
            </a:r>
          </a:p>
          <a:p>
            <a:pPr indent="0" lvl="0" marL="0" marR="0" rtl="0" algn="ctr">
              <a:lnSpc>
                <a:spcPct val="100000"/>
              </a:lnSpc>
              <a:spcBef>
                <a:spcPts val="100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Vittorio Emanuele III (1869-1947) </a:t>
            </a:r>
          </a:p>
          <a:p>
            <a:pPr indent="0" lvl="0" marL="0" marR="0" rtl="0" algn="ctr">
              <a:lnSpc>
                <a:spcPct val="100000"/>
              </a:lnSpc>
              <a:spcBef>
                <a:spcPts val="1000"/>
              </a:spcBef>
              <a:spcAft>
                <a:spcPts val="0"/>
              </a:spcAft>
              <a:buClr>
                <a:schemeClr val="dk1"/>
              </a:buClr>
              <a:buFont typeface="Times New Roman"/>
              <a:buNone/>
            </a:pPr>
            <a:r>
              <a:t/>
            </a:r>
            <a:endParaRPr b="1" i="1" sz="2000" u="none" cap="none" strike="noStrike">
              <a:solidFill>
                <a:srgbClr val="DAD2AC"/>
              </a:solidFill>
              <a:latin typeface="Calibri"/>
              <a:ea typeface="Calibri"/>
              <a:cs typeface="Calibri"/>
              <a:sym typeface="Calibri"/>
            </a:endParaRPr>
          </a:p>
          <a:p>
            <a:pPr indent="0" lvl="0" marL="0" marR="0" rtl="0" algn="ctr">
              <a:lnSpc>
                <a:spcPct val="100000"/>
              </a:lnSpc>
              <a:spcBef>
                <a:spcPts val="100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Escultura retrato</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b="0" l="0" r="0" t="0"/>
          <a:stretch/>
        </p:blipFill>
        <p:spPr>
          <a:xfrm>
            <a:off x="0" y="0"/>
            <a:ext cx="5005386" cy="6872287"/>
          </a:xfrm>
          <a:prstGeom prst="rect">
            <a:avLst/>
          </a:prstGeom>
          <a:noFill/>
          <a:ln>
            <a:noFill/>
          </a:ln>
        </p:spPr>
      </p:pic>
      <p:sp>
        <p:nvSpPr>
          <p:cNvPr id="89" name="Shape 89"/>
          <p:cNvSpPr txBox="1"/>
          <p:nvPr/>
        </p:nvSpPr>
        <p:spPr>
          <a:xfrm>
            <a:off x="4876800" y="381000"/>
            <a:ext cx="4267199" cy="2514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Luis Agurto Olaya</a:t>
            </a:r>
          </a:p>
          <a:p>
            <a:pPr indent="0" lvl="0" marL="0" marR="0" rtl="0" algn="ctr">
              <a:lnSpc>
                <a:spcPct val="100000"/>
              </a:lnSpc>
              <a:spcBef>
                <a:spcPts val="0"/>
              </a:spcBef>
              <a:spcAft>
                <a:spcPts val="0"/>
              </a:spcAft>
              <a:buClr>
                <a:schemeClr val="dk1"/>
              </a:buClr>
              <a:buFont typeface="Times New Roman"/>
              <a:buNone/>
            </a:pPr>
            <a:r>
              <a:t/>
            </a:r>
            <a:endParaRPr b="0" i="1" sz="2800" u="none" cap="none" strike="noStrike">
              <a:solidFill>
                <a:srgbClr val="DAD2AC"/>
              </a:solidFill>
              <a:latin typeface="Calibri"/>
              <a:ea typeface="Calibri"/>
              <a:cs typeface="Calibri"/>
              <a:sym typeface="Calibri"/>
            </a:endParaRPr>
          </a:p>
          <a:p>
            <a:pPr indent="0" lvl="0" marL="0" marR="0" rtl="0" algn="ctr">
              <a:lnSpc>
                <a:spcPct val="100000"/>
              </a:lnSpc>
              <a:spcBef>
                <a:spcPts val="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Piura,1896–Lima,1967.</a:t>
            </a:r>
          </a:p>
        </p:txBody>
      </p:sp>
      <p:sp>
        <p:nvSpPr>
          <p:cNvPr id="90" name="Shape 90"/>
          <p:cNvSpPr txBox="1"/>
          <p:nvPr/>
        </p:nvSpPr>
        <p:spPr>
          <a:xfrm>
            <a:off x="5029200" y="3867150"/>
            <a:ext cx="4114800" cy="13700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La Independencia.</a:t>
            </a: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Bajo relieve en el Congreso Peruano.</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4" name="Shape 94"/>
        <p:cNvGrpSpPr/>
        <p:nvPr/>
      </p:nvGrpSpPr>
      <p:grpSpPr>
        <a:xfrm>
          <a:off x="0" y="0"/>
          <a:ext cx="0" cy="0"/>
          <a:chOff x="0" y="0"/>
          <a:chExt cx="0" cy="0"/>
        </a:xfrm>
      </p:grpSpPr>
      <p:sp>
        <p:nvSpPr>
          <p:cNvPr id="95" name="Shape 95"/>
          <p:cNvSpPr txBox="1"/>
          <p:nvPr/>
        </p:nvSpPr>
        <p:spPr>
          <a:xfrm>
            <a:off x="-381000" y="5181600"/>
            <a:ext cx="4800600" cy="1447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Romano Espinoza Cáceda</a:t>
            </a:r>
            <a:r>
              <a:rPr b="1" i="1" lang="en-US" sz="3600" u="none" cap="none" strike="noStrike">
                <a:solidFill>
                  <a:srgbClr val="DAD2AC"/>
                </a:solidFill>
                <a:latin typeface="Calibri"/>
                <a:ea typeface="Calibri"/>
                <a:cs typeface="Calibri"/>
                <a:sym typeface="Calibri"/>
              </a:rPr>
              <a:t> </a:t>
            </a:r>
          </a:p>
          <a:p>
            <a:pPr indent="0" lvl="0" marL="0" marR="0" rtl="0" algn="ctr">
              <a:lnSpc>
                <a:spcPct val="100000"/>
              </a:lnSpc>
              <a:spcBef>
                <a:spcPts val="0"/>
              </a:spcBef>
              <a:spcAft>
                <a:spcPts val="0"/>
              </a:spcAft>
              <a:buClr>
                <a:srgbClr val="DAD2AC"/>
              </a:buClr>
              <a:buSzPct val="25000"/>
              <a:buFont typeface="Calibri"/>
              <a:buNone/>
            </a:pPr>
            <a:r>
              <a:rPr b="0" i="1" lang="en-US" sz="2800" u="none" cap="none" strike="noStrike">
                <a:solidFill>
                  <a:srgbClr val="DAD2AC"/>
                </a:solidFill>
                <a:latin typeface="Calibri"/>
                <a:ea typeface="Calibri"/>
                <a:cs typeface="Calibri"/>
                <a:sym typeface="Calibri"/>
              </a:rPr>
              <a:t>Lima, 1898- 1957</a:t>
            </a:r>
            <a:r>
              <a:rPr b="0" i="1" lang="en-US" sz="2800" u="none" cap="none" strike="noStrike">
                <a:solidFill>
                  <a:srgbClr val="DAD2AC"/>
                </a:solidFill>
                <a:latin typeface="Questrial"/>
                <a:ea typeface="Questrial"/>
                <a:cs typeface="Questrial"/>
                <a:sym typeface="Questrial"/>
              </a:rPr>
              <a:t>.</a:t>
            </a:r>
          </a:p>
        </p:txBody>
      </p:sp>
      <p:sp>
        <p:nvSpPr>
          <p:cNvPr id="96" name="Shape 96"/>
          <p:cNvSpPr txBox="1"/>
          <p:nvPr/>
        </p:nvSpPr>
        <p:spPr>
          <a:xfrm>
            <a:off x="4114800" y="5334000"/>
            <a:ext cx="5029199" cy="1219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Tumba  Luis Sánchez Cerro, 1940.</a:t>
            </a:r>
            <a:r>
              <a:rPr b="0" i="1" lang="en-US" sz="2800" u="none" cap="none" strike="noStrike">
                <a:solidFill>
                  <a:srgbClr val="DAD2AC"/>
                </a:solidFill>
                <a:latin typeface="Calibri"/>
                <a:ea typeface="Calibri"/>
                <a:cs typeface="Calibri"/>
                <a:sym typeface="Calibri"/>
              </a:rPr>
              <a:t> </a:t>
            </a:r>
          </a:p>
          <a:p>
            <a:pPr indent="0" lvl="0" marL="0" marR="0" rtl="0" algn="ctr">
              <a:lnSpc>
                <a:spcPct val="100000"/>
              </a:lnSpc>
              <a:spcBef>
                <a:spcPts val="1000"/>
              </a:spcBef>
              <a:spcAft>
                <a:spcPts val="0"/>
              </a:spcAft>
              <a:buClr>
                <a:srgbClr val="DAD2AC"/>
              </a:buClr>
              <a:buSzPct val="25000"/>
              <a:buFont typeface="Calibri"/>
              <a:buNone/>
            </a:pPr>
            <a:r>
              <a:rPr b="1" i="1" lang="en-US" sz="2000" u="none" cap="none" strike="noStrike">
                <a:solidFill>
                  <a:srgbClr val="DAD2AC"/>
                </a:solidFill>
                <a:latin typeface="Calibri"/>
                <a:ea typeface="Calibri"/>
                <a:cs typeface="Calibri"/>
                <a:sym typeface="Calibri"/>
              </a:rPr>
              <a:t>Ostenta el Premio Nacional de Fomento a la Cultura, Baltazar Gavilán 1949.</a:t>
            </a:r>
          </a:p>
        </p:txBody>
      </p:sp>
      <p:pic>
        <p:nvPicPr>
          <p:cNvPr id="97" name="Shape 97"/>
          <p:cNvPicPr preferRelativeResize="0"/>
          <p:nvPr/>
        </p:nvPicPr>
        <p:blipFill rotWithShape="1">
          <a:blip r:embed="rId3">
            <a:alphaModFix/>
          </a:blip>
          <a:srcRect b="0" l="0" r="0" t="0"/>
          <a:stretch/>
        </p:blipFill>
        <p:spPr>
          <a:xfrm>
            <a:off x="1143000" y="0"/>
            <a:ext cx="7140574" cy="524827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1" name="Shape 101"/>
        <p:cNvGrpSpPr/>
        <p:nvPr/>
      </p:nvGrpSpPr>
      <p:grpSpPr>
        <a:xfrm>
          <a:off x="0" y="0"/>
          <a:ext cx="0" cy="0"/>
          <a:chOff x="0" y="0"/>
          <a:chExt cx="0" cy="0"/>
        </a:xfrm>
      </p:grpSpPr>
      <p:sp>
        <p:nvSpPr>
          <p:cNvPr id="102" name="Shape 102"/>
          <p:cNvSpPr txBox="1"/>
          <p:nvPr/>
        </p:nvSpPr>
        <p:spPr>
          <a:xfrm>
            <a:off x="5715000" y="2895600"/>
            <a:ext cx="3124199" cy="3476624"/>
          </a:xfrm>
          <a:prstGeom prst="rect">
            <a:avLst/>
          </a:prstGeom>
          <a:noFill/>
          <a:ln>
            <a:noFill/>
          </a:ln>
        </p:spPr>
        <p:txBody>
          <a:bodyPr anchorCtr="0" anchor="t" bIns="45700" lIns="91425" rIns="91425" tIns="45700">
            <a:noAutofit/>
          </a:bodyPr>
          <a:lstStyle/>
          <a:p>
            <a:pPr indent="0" lvl="0" marL="0" marR="0" rtl="0" algn="ctr">
              <a:lnSpc>
                <a:spcPct val="85000"/>
              </a:lnSpc>
              <a:spcBef>
                <a:spcPts val="0"/>
              </a:spcBef>
              <a:spcAft>
                <a:spcPts val="0"/>
              </a:spcAft>
              <a:buClr>
                <a:srgbClr val="DAD2AC"/>
              </a:buClr>
              <a:buSzPct val="25000"/>
              <a:buFont typeface="Calibri"/>
              <a:buNone/>
            </a:pPr>
            <a:r>
              <a:rPr b="1" i="1" lang="en-US" sz="3200" u="none" cap="none" strike="noStrike">
                <a:solidFill>
                  <a:srgbClr val="DAD2AC"/>
                </a:solidFill>
                <a:latin typeface="Calibri"/>
                <a:ea typeface="Calibri"/>
                <a:cs typeface="Calibri"/>
                <a:sym typeface="Calibri"/>
              </a:rPr>
              <a:t>Medalla a Juan Belmonte, 1921.</a:t>
            </a:r>
          </a:p>
          <a:p>
            <a:pPr indent="0" lvl="0" marL="0" marR="0" rtl="0" algn="ctr">
              <a:lnSpc>
                <a:spcPct val="100000"/>
              </a:lnSpc>
              <a:spcBef>
                <a:spcPts val="1200"/>
              </a:spcBef>
              <a:spcAft>
                <a:spcPts val="0"/>
              </a:spcAft>
              <a:buClr>
                <a:schemeClr val="dk1"/>
              </a:buClr>
              <a:buFont typeface="Times New Roman"/>
              <a:buNone/>
            </a:pPr>
            <a:r>
              <a:t/>
            </a:r>
            <a:endParaRPr b="1" i="1" sz="2400" u="none" cap="none" strike="noStrike">
              <a:solidFill>
                <a:srgbClr val="DAD2AC"/>
              </a:solidFill>
              <a:latin typeface="Calibri"/>
              <a:ea typeface="Calibri"/>
              <a:cs typeface="Calibri"/>
              <a:sym typeface="Calibri"/>
            </a:endParaRP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Ostenta el Premio Nacional de </a:t>
            </a: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Fomento a la Cultura </a:t>
            </a:r>
          </a:p>
          <a:p>
            <a:pPr indent="0" lvl="0" marL="0" marR="0" rtl="0" algn="ctr">
              <a:lnSpc>
                <a:spcPct val="100000"/>
              </a:lnSpc>
              <a:spcBef>
                <a:spcPts val="1200"/>
              </a:spcBef>
              <a:spcAft>
                <a:spcPts val="0"/>
              </a:spcAft>
              <a:buClr>
                <a:srgbClr val="DAD2AC"/>
              </a:buClr>
              <a:buSzPct val="25000"/>
              <a:buFont typeface="Calibri"/>
              <a:buNone/>
            </a:pPr>
            <a:r>
              <a:rPr b="1" i="1" lang="en-US" sz="2400" u="none" cap="none" strike="noStrike">
                <a:solidFill>
                  <a:srgbClr val="DAD2AC"/>
                </a:solidFill>
                <a:latin typeface="Calibri"/>
                <a:ea typeface="Calibri"/>
                <a:cs typeface="Calibri"/>
                <a:sym typeface="Calibri"/>
              </a:rPr>
              <a:t>Baltazar Gavilán 1944.</a:t>
            </a:r>
          </a:p>
        </p:txBody>
      </p:sp>
      <p:sp>
        <p:nvSpPr>
          <p:cNvPr id="103" name="Shape 103"/>
          <p:cNvSpPr txBox="1"/>
          <p:nvPr/>
        </p:nvSpPr>
        <p:spPr>
          <a:xfrm>
            <a:off x="5638800" y="228600"/>
            <a:ext cx="3505200" cy="1776412"/>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Raúl </a:t>
            </a:r>
          </a:p>
          <a:p>
            <a:pPr indent="0" lvl="0" marL="0" marR="0" rtl="0" algn="ctr">
              <a:lnSpc>
                <a:spcPct val="70000"/>
              </a:lnSpc>
              <a:spcBef>
                <a:spcPts val="1800"/>
              </a:spcBef>
              <a:spcAft>
                <a:spcPts val="0"/>
              </a:spcAft>
              <a:buClr>
                <a:srgbClr val="DAD2AC"/>
              </a:buClr>
              <a:buSzPct val="25000"/>
              <a:buFont typeface="Calibri"/>
              <a:buNone/>
            </a:pPr>
            <a:r>
              <a:rPr b="1" i="1" lang="en-US" sz="3600" u="none" cap="none" strike="noStrike">
                <a:solidFill>
                  <a:srgbClr val="DAD2AC"/>
                </a:solidFill>
                <a:latin typeface="Calibri"/>
                <a:ea typeface="Calibri"/>
                <a:cs typeface="Calibri"/>
                <a:sym typeface="Calibri"/>
              </a:rPr>
              <a:t>Pro Arteaga </a:t>
            </a:r>
          </a:p>
          <a:p>
            <a:pPr indent="0" lvl="0" marL="0" marR="0" rtl="0" algn="ctr">
              <a:lnSpc>
                <a:spcPct val="100000"/>
              </a:lnSpc>
              <a:spcBef>
                <a:spcPts val="1400"/>
              </a:spcBef>
              <a:spcAft>
                <a:spcPts val="0"/>
              </a:spcAft>
              <a:buClr>
                <a:srgbClr val="DAD2AC"/>
              </a:buClr>
              <a:buSzPct val="25000"/>
              <a:buFont typeface="Calibri"/>
              <a:buNone/>
            </a:pPr>
            <a:r>
              <a:rPr b="1" i="1" lang="en-US" sz="2800" u="none" cap="none" strike="noStrike">
                <a:solidFill>
                  <a:srgbClr val="DAD2AC"/>
                </a:solidFill>
                <a:latin typeface="Calibri"/>
                <a:ea typeface="Calibri"/>
                <a:cs typeface="Calibri"/>
                <a:sym typeface="Calibri"/>
              </a:rPr>
              <a:t>Lima,  1900-1992.</a:t>
            </a:r>
          </a:p>
        </p:txBody>
      </p:sp>
      <p:pic>
        <p:nvPicPr>
          <p:cNvPr id="104" name="Shape 104"/>
          <p:cNvPicPr preferRelativeResize="0"/>
          <p:nvPr/>
        </p:nvPicPr>
        <p:blipFill rotWithShape="1">
          <a:blip r:embed="rId3">
            <a:alphaModFix/>
          </a:blip>
          <a:srcRect b="0" l="0" r="0" t="0"/>
          <a:stretch/>
        </p:blipFill>
        <p:spPr>
          <a:xfrm>
            <a:off x="0" y="0"/>
            <a:ext cx="5627686" cy="65532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