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" name="Shape 4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tex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4800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6629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4800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6629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g"/><Relationship Id="rId4" Type="http://schemas.openxmlformats.org/officeDocument/2006/relationships/image" Target="../media/image24.jpg"/><Relationship Id="rId5" Type="http://schemas.openxmlformats.org/officeDocument/2006/relationships/image" Target="../media/image2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9.jpg"/><Relationship Id="rId5" Type="http://schemas.openxmlformats.org/officeDocument/2006/relationships/image" Target="../media/image2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6.jpg"/><Relationship Id="rId5" Type="http://schemas.openxmlformats.org/officeDocument/2006/relationships/image" Target="../media/image12.jpg"/><Relationship Id="rId6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18.jpg"/><Relationship Id="rId5" Type="http://schemas.openxmlformats.org/officeDocument/2006/relationships/image" Target="../media/image20.jpg"/><Relationship Id="rId6" Type="http://schemas.openxmlformats.org/officeDocument/2006/relationships/image" Target="../media/image13.jpg"/><Relationship Id="rId7" Type="http://schemas.openxmlformats.org/officeDocument/2006/relationships/image" Target="../media/image17.jpg"/><Relationship Id="rId8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/>
        </p:nvSpPr>
        <p:spPr>
          <a:xfrm>
            <a:off x="0" y="457200"/>
            <a:ext cx="9144000" cy="2681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ct val="25000"/>
              <a:buFont typeface="Times New Roman"/>
              <a:buNone/>
            </a:pPr>
            <a:r>
              <a:rPr b="1" i="1" lang="en-US" sz="44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 memoria de nuestro padre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FFCC66"/>
              </a:buClr>
              <a:buSzPct val="25000"/>
              <a:buFont typeface="Times New Roman"/>
              <a:buNone/>
            </a:pPr>
            <a:r>
              <a:rPr b="1" i="1" lang="en-US" sz="60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Alfredo Lavarello Cossio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Times New Roman"/>
              <a:buNone/>
            </a:pPr>
            <a:r>
              <a:rPr b="1" i="1" lang="en-US" sz="24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Junio 1917 - Julio 2010</a:t>
            </a:r>
          </a:p>
        </p:txBody>
      </p:sp>
      <p:pic>
        <p:nvPicPr>
          <p:cNvPr id="26" name="Shape 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01200" y="3810000"/>
            <a:ext cx="304799" cy="3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0"/>
            <a:ext cx="8686800" cy="658812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/>
          <p:nvPr/>
        </p:nvSpPr>
        <p:spPr>
          <a:xfrm>
            <a:off x="4191000" y="6521450"/>
            <a:ext cx="4953000" cy="336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ct val="25000"/>
              <a:buFont typeface="Calibri"/>
              <a:buNone/>
            </a:pPr>
            <a:r>
              <a:rPr b="0" i="0" lang="en-US" sz="1600" u="none" cap="none" strike="noStrike">
                <a:solidFill>
                  <a:srgbClr val="FFCC66"/>
                </a:solidFill>
                <a:latin typeface="Calibri"/>
                <a:ea typeface="Calibri"/>
                <a:cs typeface="Calibri"/>
                <a:sym typeface="Calibri"/>
              </a:rPr>
              <a:t>La música se escuchará hasta pasar  con click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52600"/>
            <a:ext cx="9144000" cy="367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96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0"/>
            <a:ext cx="5394325" cy="70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921000" cy="632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99225" y="0"/>
            <a:ext cx="2644775" cy="624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76600" y="0"/>
            <a:ext cx="2922586" cy="6248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5562600" y="6521450"/>
            <a:ext cx="3809999" cy="336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Times New Roman"/>
              <a:buNone/>
            </a:pPr>
            <a:r>
              <a:rPr b="1" i="0" lang="en-US" sz="160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 del automático, usar mouse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2057400" y="1905000"/>
            <a:ext cx="5410200" cy="1739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Times New Roman"/>
              <a:buNone/>
            </a:pPr>
            <a:r>
              <a:rPr b="1" i="0" lang="en-US" sz="360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audio es gracias a la fina colaboración de Ricardo Cuya Vera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3733800" y="5867400"/>
            <a:ext cx="5410200" cy="336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Times New Roman"/>
              <a:buNone/>
            </a:pPr>
            <a:r>
              <a:rPr b="1" i="0" lang="en-US" sz="160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pasar con el mouse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4025"/>
            <a:ext cx="4645024" cy="640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4572000" y="228600"/>
            <a:ext cx="45720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B57E"/>
              </a:buClr>
              <a:buSzPct val="25000"/>
              <a:buFont typeface="Calibri"/>
              <a:buNone/>
            </a:pPr>
            <a:r>
              <a:rPr b="1" i="1" lang="en-US" sz="28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Artistas que figuran  en  el diccionario.</a:t>
            </a:r>
            <a:br>
              <a:rPr b="1" i="1" lang="en-US" sz="28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1" lang="en-US" sz="24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4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Carátula, escultura de </a:t>
            </a:r>
            <a:br>
              <a:rPr b="1" i="1" lang="en-US" sz="24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4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Armando Varela Neyra. </a:t>
            </a:r>
            <a:br>
              <a:rPr b="1" i="1" lang="en-US" sz="24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4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Lima - Perú. </a:t>
            </a:r>
            <a:r>
              <a:rPr b="0" i="1" lang="en-US" sz="24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4876800" y="4343400"/>
            <a:ext cx="42671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B57E"/>
              </a:buClr>
              <a:buSzPct val="25000"/>
              <a:buFont typeface="Calibri"/>
              <a:buNone/>
            </a:pPr>
            <a:r>
              <a:rPr b="0" i="1" lang="en-US" sz="2800" u="sng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Representante de Ventas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CB57E"/>
              </a:buClr>
              <a:buSzPct val="25000"/>
              <a:buFont typeface="Calibri"/>
              <a:buNone/>
            </a:pPr>
            <a:r>
              <a:rPr b="1" i="1" lang="en-US" sz="20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MARTA  COUTO  REVOLLEDO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CB57E"/>
              </a:buClr>
              <a:buSzPct val="25000"/>
              <a:buFont typeface="Calibri"/>
              <a:buNone/>
            </a:pPr>
            <a:r>
              <a:rPr b="1" i="0" lang="en-US" sz="2000" u="sng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441-3238 -Lima-Perú</a:t>
            </a:r>
            <a:r>
              <a:rPr b="0" i="0" lang="en-US" sz="2000" u="sng">
                <a:solidFill>
                  <a:srgbClr val="ECB57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5181600" y="5715000"/>
            <a:ext cx="3703637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diccionario715@</a:t>
            </a:r>
            <a:r>
              <a:rPr b="1" i="0" lang="en-US" sz="20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diccionario715@</a:t>
            </a:r>
            <a:r>
              <a:rPr b="1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hotmail</a:t>
            </a:r>
            <a:r>
              <a:rPr b="1" i="0" lang="en-US" sz="20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diccionario715@hotmail</a:t>
            </a:r>
            <a:r>
              <a:rPr b="1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i="0" lang="en-US" sz="20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diccionario715@hotmail.</a:t>
            </a:r>
            <a:r>
              <a:rPr b="1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com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600200"/>
            <a:ext cx="3070224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4343400" y="1143000"/>
            <a:ext cx="4114800" cy="38862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B57E"/>
              </a:buClr>
              <a:buSzPct val="25000"/>
              <a:buFont typeface="Calibri"/>
              <a:buNone/>
            </a:pPr>
            <a:r>
              <a:rPr b="0" i="1" lang="en-US" sz="2000" u="sng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En las librerías:</a:t>
            </a:r>
            <a:br>
              <a:rPr b="0" i="1" lang="en-US" sz="2000" u="sng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1" lang="en-US" sz="20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000" u="sng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Miraflores:</a:t>
            </a:r>
            <a:br>
              <a:rPr b="0" i="1" lang="en-US" sz="2000" u="sng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0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Arcadia; Cultura Peruana-Salazar Vallejo; Librerías La Familia;  Mundo Cultural- Epoca; Libun;  Ibero,  Av. Larco;  Ibero, Av. Diagonal; Ibero en Larco Mar; Van Dick, A Vásquez.</a:t>
            </a:r>
            <a:br>
              <a:rPr b="0" i="1" lang="en-US" sz="20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1" lang="en-US" sz="20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000" u="sng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San Isidro:</a:t>
            </a:r>
            <a:r>
              <a:rPr b="0" i="1" lang="en-US" sz="20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0" i="1" lang="en-US" sz="20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0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Del Virrey;  Crisol;  Casa Verde. </a:t>
            </a:r>
            <a:br>
              <a:rPr b="0" i="1" lang="en-US" sz="20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1" lang="en-US" sz="20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000" u="sng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Surco:</a:t>
            </a:r>
            <a:r>
              <a:rPr b="0" i="1" lang="en-US" sz="20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0" i="1" lang="en-US" sz="20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0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Ibero, en Caminos del Inca. </a:t>
            </a:r>
            <a:br>
              <a:rPr b="0" i="1" lang="en-US" sz="20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1" lang="en-US" sz="20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20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Lima centro  y  en  provincias</a:t>
            </a:r>
            <a:r>
              <a:rPr b="1" i="1" lang="en-US" sz="20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b="0" i="0" lang="en-US" sz="20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5724525" y="1989136"/>
            <a:ext cx="1943100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0" y="0"/>
            <a:ext cx="3886200" cy="1465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B57E"/>
              </a:buClr>
              <a:buSzPct val="25000"/>
              <a:buFont typeface="Calibri"/>
              <a:buNone/>
            </a:pPr>
            <a:r>
              <a:rPr b="1" i="1" lang="en-US" sz="18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Responsable del programa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gabygaby715@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gabygaby715@</a:t>
            </a:r>
            <a:r>
              <a:rPr b="0" i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cyber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gabygaby715@cyber</a:t>
            </a:r>
            <a:r>
              <a:rPr b="0" i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gabygaby715@cyber.</a:t>
            </a:r>
            <a:r>
              <a:rPr b="0" i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com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gabygaby715@cyber.com</a:t>
            </a:r>
            <a:r>
              <a:rPr b="0" i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gabygaby715@cyber.com.</a:t>
            </a:r>
            <a:r>
              <a:rPr b="0" i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br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gabygaby715@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gabygaby715@</a:t>
            </a:r>
            <a:r>
              <a:rPr b="0" i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hotmail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gabygaby715@hotmail</a:t>
            </a:r>
            <a:r>
              <a:rPr b="0" i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gabygaby715@hotmail.</a:t>
            </a:r>
            <a:r>
              <a:rPr b="0" i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com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609600" y="2133600"/>
            <a:ext cx="78485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C7A0"/>
              </a:buClr>
              <a:buSzPct val="25000"/>
              <a:buFont typeface="Arial"/>
              <a:buNone/>
            </a:pPr>
            <a:r>
              <a:rPr b="1" i="0" lang="en-US" sz="1600" u="none">
                <a:solidFill>
                  <a:srgbClr val="DCC7A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b="1" i="1" lang="en-US" sz="20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Cualquier consulta, clicar en cualquiera de los dos correos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1" sz="2000" u="none">
              <a:solidFill>
                <a:srgbClr val="ECB57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B57E"/>
              </a:buClr>
              <a:buSzPct val="25000"/>
              <a:buFont typeface="Calibri"/>
              <a:buNone/>
            </a:pPr>
            <a:r>
              <a:rPr b="1" i="1" lang="en-US" sz="20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El diccionario no está disponible ni en CD, ni en DVD, ni en on-line.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0" y="5029200"/>
            <a:ext cx="89154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B57E"/>
              </a:buClr>
              <a:buSzPct val="25000"/>
              <a:buFont typeface="Calibri"/>
              <a:buNone/>
            </a:pPr>
            <a:r>
              <a:rPr b="1" i="1" lang="en-US" sz="28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Difundamos lo nuestro, el arte peruano es ancestral.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1" sz="2800" u="none">
              <a:solidFill>
                <a:srgbClr val="CC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CB57E"/>
              </a:buClr>
              <a:buSzPct val="25000"/>
              <a:buFont typeface="Calibri"/>
              <a:buNone/>
            </a:pPr>
            <a:r>
              <a:rPr b="1" i="1" lang="en-US" sz="28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 Por favor reenviarlo a sus contactos.</a:t>
            </a:r>
            <a:r>
              <a:rPr b="1" i="1" lang="en-US" sz="2800" u="none">
                <a:solidFill>
                  <a:srgbClr val="DCC7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sng">
                <a:solidFill>
                  <a:srgbClr val="DCC7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4191000" y="304800"/>
            <a:ext cx="4724400" cy="671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B57E"/>
              </a:buClr>
              <a:buSzPct val="25000"/>
              <a:buFont typeface="Calibri"/>
              <a:buNone/>
            </a:pPr>
            <a:r>
              <a:rPr b="1" i="1" lang="en-US" sz="20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Sitio oficial- Etniluminidad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http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</a:t>
            </a:r>
            <a:r>
              <a:rPr b="1" i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://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</a:t>
            </a:r>
            <a:r>
              <a:rPr b="1" i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glavarello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http://glavarello</a:t>
            </a:r>
            <a:r>
              <a:rPr b="1" i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http://glavarello.</a:t>
            </a:r>
            <a:r>
              <a:rPr b="1" i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ning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http://glavarello.ning</a:t>
            </a:r>
            <a:r>
              <a:rPr b="1" i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http://glavarello.ning.</a:t>
            </a:r>
            <a:r>
              <a:rPr b="1" i="0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com</a:t>
            </a: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/>
        </p:nvSpPr>
        <p:spPr>
          <a:xfrm>
            <a:off x="2667000" y="304800"/>
            <a:ext cx="3886200" cy="167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B57E"/>
              </a:buClr>
              <a:buSzPct val="25000"/>
              <a:buFont typeface="Calibri"/>
              <a:buNone/>
            </a:pPr>
            <a:r>
              <a:rPr b="1" i="1" lang="en-US" sz="24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Responsable del programa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gabygaby715@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gabygaby715@</a:t>
            </a:r>
            <a:r>
              <a:rPr b="0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cyber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gabygaby715@cyber</a:t>
            </a:r>
            <a:r>
              <a:rPr b="0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gabygaby715@cyber.</a:t>
            </a:r>
            <a:r>
              <a:rPr b="0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com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gabygaby715@cyber.com</a:t>
            </a:r>
            <a:r>
              <a:rPr b="0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gabygaby715@cyber.com.</a:t>
            </a:r>
            <a:r>
              <a:rPr b="0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br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gabygaby715@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gabygaby715@</a:t>
            </a:r>
            <a:r>
              <a:rPr b="0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hotmail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gabygaby715@hotmail</a:t>
            </a:r>
            <a:r>
              <a:rPr b="0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gabygaby715@hotmail.</a:t>
            </a:r>
            <a:r>
              <a:rPr b="0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com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762000" y="2590800"/>
            <a:ext cx="78485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C7A0"/>
              </a:buClr>
              <a:buSzPct val="25000"/>
              <a:buFont typeface="Calibri"/>
              <a:buNone/>
            </a:pPr>
            <a:r>
              <a:rPr b="1" i="0" lang="en-US" sz="2000" u="none">
                <a:solidFill>
                  <a:srgbClr val="DCC7A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1" i="1" lang="en-US" sz="20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Cualquier consulta, clicar en cualquiera de los dos correos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1" sz="2000" u="none">
              <a:solidFill>
                <a:srgbClr val="ECB57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B57E"/>
              </a:buClr>
              <a:buSzPct val="25000"/>
              <a:buFont typeface="Calibri"/>
              <a:buNone/>
            </a:pPr>
            <a:r>
              <a:rPr b="1" i="1" lang="en-US" sz="20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El diccionario no está disponible ni en CD, ni en DVD, ni en on-line.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0" y="5029200"/>
            <a:ext cx="89154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B57E"/>
              </a:buClr>
              <a:buSzPct val="25000"/>
              <a:buFont typeface="Calibri"/>
              <a:buNone/>
            </a:pPr>
            <a:r>
              <a:rPr b="1" i="1" lang="en-US" sz="28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Difundamos lo nuestro, el arte peruano es ancestral.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1" sz="2800" u="none">
              <a:solidFill>
                <a:srgbClr val="CC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CB57E"/>
              </a:buClr>
              <a:buSzPct val="25000"/>
              <a:buFont typeface="Calibri"/>
              <a:buNone/>
            </a:pPr>
            <a:r>
              <a:rPr b="1" i="1" lang="en-US" sz="28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 Por favor reenviarlo a sus contactos.</a:t>
            </a:r>
            <a:r>
              <a:rPr b="1" i="1" lang="en-US" sz="2800" u="none">
                <a:solidFill>
                  <a:srgbClr val="DCC7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sng">
                <a:solidFill>
                  <a:srgbClr val="DCC7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/>
        </p:nvSpPr>
        <p:spPr>
          <a:xfrm>
            <a:off x="0" y="0"/>
            <a:ext cx="9220200" cy="2514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b="1" i="1" lang="en-US" sz="660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El Arte nos hace Inmortales.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8600" y="2133600"/>
            <a:ext cx="1370012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1143000" y="6096000"/>
            <a:ext cx="3663950" cy="212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BF02"/>
              </a:buClr>
              <a:buSzPct val="25000"/>
              <a:buFont typeface="Calibri"/>
              <a:buNone/>
            </a:pPr>
            <a:r>
              <a:rPr b="1" i="1" lang="en-US" sz="1400" u="none">
                <a:solidFill>
                  <a:srgbClr val="DEBF02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304800" y="6096000"/>
            <a:ext cx="1066799" cy="212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BF02"/>
              </a:buClr>
              <a:buSzPct val="25000"/>
              <a:buFont typeface="Calibri"/>
              <a:buNone/>
            </a:pPr>
            <a:r>
              <a:rPr b="1" i="1" lang="en-US" sz="1400" u="none">
                <a:solidFill>
                  <a:srgbClr val="DEBF02"/>
                </a:solidFill>
                <a:latin typeface="Calibri"/>
                <a:ea typeface="Calibri"/>
                <a:cs typeface="Calibri"/>
                <a:sym typeface="Calibri"/>
              </a:rPr>
              <a:t>Hoy es: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6400800" y="5943600"/>
            <a:ext cx="2362200" cy="461961"/>
          </a:xfrm>
          <a:prstGeom prst="rect">
            <a:avLst/>
          </a:prstGeom>
          <a:gradFill>
            <a:gsLst>
              <a:gs pos="0">
                <a:srgbClr val="A08200"/>
              </a:gs>
              <a:gs pos="50000">
                <a:srgbClr val="E4B900"/>
              </a:gs>
              <a:gs pos="100000">
                <a:srgbClr val="A08200"/>
              </a:gs>
            </a:gsLst>
            <a:lin ang="5400000" scaled="0"/>
          </a:gradFill>
          <a:ln cap="flat" cmpd="tri" w="95250">
            <a:solidFill>
              <a:srgbClr val="2C2D27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1" lang="en-US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Son: *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0" y="3657600"/>
            <a:ext cx="91440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Calibri"/>
              <a:buNone/>
            </a:pPr>
            <a:r>
              <a:rPr b="1" i="1" lang="en-US" sz="1600" u="non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rPr>
              <a:t>Las imágenes desde el programa  Nº 1 se pueden ver en el Boletín de New York. Clicar, doble, abajo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b="1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http</a:t>
            </a:r>
            <a:r>
              <a:rPr b="1" i="0" lang="en-US" sz="20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</a:t>
            </a:r>
            <a:r>
              <a:rPr b="1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://</a:t>
            </a:r>
            <a:r>
              <a:rPr b="1" i="0" lang="en-US" sz="20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http://</a:t>
            </a:r>
            <a:r>
              <a:rPr b="1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www</a:t>
            </a:r>
            <a:r>
              <a:rPr b="1" i="0" lang="en-US" sz="20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http://www</a:t>
            </a:r>
            <a:r>
              <a:rPr b="1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i="0" lang="en-US" sz="20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http://www.</a:t>
            </a:r>
            <a:r>
              <a:rPr b="1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boletindenewyork</a:t>
            </a:r>
            <a:r>
              <a:rPr b="1" i="0" lang="en-US" sz="20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http://www.boletindenewyork</a:t>
            </a:r>
            <a:r>
              <a:rPr b="1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i="0" lang="en-US" sz="20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http://www.boletindenewyork.</a:t>
            </a:r>
            <a:r>
              <a:rPr b="1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com</a:t>
            </a:r>
            <a:r>
              <a:rPr b="1" i="0" lang="en-US" sz="20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http://www.boletindenewyork.com</a:t>
            </a:r>
            <a:r>
              <a:rPr b="1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1" i="0" lang="en-US" sz="20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http://www.boletindenewyork.com/</a:t>
            </a:r>
            <a:r>
              <a:rPr b="1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ArtistasPlasticos</a:t>
            </a:r>
            <a:r>
              <a:rPr b="1" i="0" lang="en-US" sz="20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http://www.boletindenewyork.com/ArtistasPlasticos</a:t>
            </a:r>
            <a:r>
              <a:rPr b="1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i="0" lang="en-US" sz="20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http://www.boletindenewyork.com/ArtistasPlasticos.</a:t>
            </a:r>
            <a:r>
              <a:rPr b="1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htm</a:t>
            </a:r>
            <a:r>
              <a:rPr b="1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/>
        </p:nvSpPr>
        <p:spPr>
          <a:xfrm>
            <a:off x="762000" y="685800"/>
            <a:ext cx="8077199" cy="1006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ct val="25000"/>
              <a:buFont typeface="Times New Roman"/>
              <a:buNone/>
            </a:pPr>
            <a:r>
              <a:rPr b="1" i="0" lang="en-US" sz="60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Bailemos  La Marinera</a:t>
            </a:r>
            <a:r>
              <a:rPr b="1" i="0" lang="en-US" sz="6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4" name="Shape 34"/>
          <p:cNvSpPr txBox="1"/>
          <p:nvPr/>
        </p:nvSpPr>
        <p:spPr>
          <a:xfrm>
            <a:off x="1371600" y="5943600"/>
            <a:ext cx="8610599" cy="560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Times New Roman"/>
              <a:buNone/>
            </a:pPr>
            <a:r>
              <a:rPr b="1" i="1" lang="en-US" sz="1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</a:t>
            </a:r>
            <a:r>
              <a:rPr b="1" i="1" lang="en-US" sz="1600" u="none" cap="none" strike="noStrik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rPr>
              <a:t>Presentación  Nº 46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Calibri"/>
              <a:buNone/>
            </a:pPr>
            <a:r>
              <a:rPr b="1" i="1" lang="en-US" sz="1600" u="none" cap="none" strike="noStrik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rPr>
              <a:t>Gabriela Lavarello Vargas de Velaochaga  (Perú) - julio 2010</a:t>
            </a:r>
          </a:p>
        </p:txBody>
      </p:sp>
      <p:pic>
        <p:nvPicPr>
          <p:cNvPr id="35" name="Shape 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8811" y="5638800"/>
            <a:ext cx="865187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1800" y="2286000"/>
            <a:ext cx="3117849" cy="33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0" y="6019800"/>
            <a:ext cx="1904999" cy="581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ct val="25000"/>
              <a:buFont typeface="Calibri"/>
              <a:buNone/>
            </a:pPr>
            <a:r>
              <a:rPr b="0" i="0" lang="en-US" sz="1600" u="none" cap="none" strike="noStrike">
                <a:solidFill>
                  <a:srgbClr val="FFCC66"/>
                </a:solidFill>
                <a:latin typeface="Calibri"/>
                <a:ea typeface="Calibri"/>
                <a:cs typeface="Calibri"/>
                <a:sym typeface="Calibri"/>
              </a:rPr>
              <a:t>NO usar el Mouse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ct val="25000"/>
              <a:buFont typeface="Calibri"/>
              <a:buNone/>
            </a:pPr>
            <a:r>
              <a:rPr b="0" i="0" lang="en-US" sz="1600" u="none" cap="none" strike="noStrike">
                <a:solidFill>
                  <a:srgbClr val="FFCC66"/>
                </a:solidFill>
                <a:latin typeface="Calibri"/>
                <a:ea typeface="Calibri"/>
                <a:cs typeface="Calibri"/>
                <a:sym typeface="Calibri"/>
              </a:rPr>
              <a:t>avance automático</a:t>
            </a:r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48800" y="3505200"/>
            <a:ext cx="304799" cy="30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/>
        </p:nvSpPr>
        <p:spPr>
          <a:xfrm>
            <a:off x="2286000" y="0"/>
            <a:ext cx="7086600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ct val="25000"/>
              <a:buFont typeface="Times New Roman"/>
              <a:buNone/>
            </a:pPr>
            <a:r>
              <a:rPr b="1" i="0" lang="en-US" sz="2000" u="sng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Poema - Guitarra llama a Cajón,  de Nicomedes Santa Cruz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0" y="2743200"/>
            <a:ext cx="3429000" cy="1190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ct val="25000"/>
              <a:buFont typeface="Times New Roman"/>
              <a:buNone/>
            </a:pPr>
            <a: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Guitarra llama a cajón.</a:t>
            </a:r>
            <a:b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Cajón a la voz primera.</a:t>
            </a:r>
            <a:b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Escuchen con atención,</a:t>
            </a:r>
            <a:b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¡Aquí está la Marinera…!</a:t>
            </a:r>
          </a:p>
        </p:txBody>
      </p:sp>
      <p:sp>
        <p:nvSpPr>
          <p:cNvPr id="45" name="Shape 45"/>
          <p:cNvSpPr txBox="1"/>
          <p:nvPr/>
        </p:nvSpPr>
        <p:spPr>
          <a:xfrm>
            <a:off x="0" y="3962400"/>
            <a:ext cx="3429000" cy="2014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ct val="25000"/>
              <a:buFont typeface="Times New Roman"/>
              <a:buNone/>
            </a:pPr>
            <a: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Marinera de Lima</a:t>
            </a:r>
            <a:b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tiene influencia afro-hispana,</a:t>
            </a:r>
            <a:b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primera de jarana</a:t>
            </a:r>
            <a:b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 copla o cuarteta rima.</a:t>
            </a:r>
            <a:b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Inicia el toque la prima</a:t>
            </a:r>
            <a:b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pero es más lindo un bordón.</a:t>
            </a:r>
            <a:b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</p:txBody>
      </p:sp>
      <p:sp>
        <p:nvSpPr>
          <p:cNvPr id="46" name="Shape 46"/>
          <p:cNvSpPr txBox="1"/>
          <p:nvPr/>
        </p:nvSpPr>
        <p:spPr>
          <a:xfrm>
            <a:off x="0" y="5667375"/>
            <a:ext cx="3429000" cy="1190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ct val="25000"/>
              <a:buFont typeface="Times New Roman"/>
              <a:buNone/>
            </a:pPr>
            <a: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Aún no entra la canción</a:t>
            </a:r>
            <a:b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porque, como requisito,</a:t>
            </a:r>
            <a:b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antes que el cantor dé un grito</a:t>
            </a:r>
            <a:br>
              <a:rPr b="0" i="0" lang="en-US" sz="1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guitarra llama a cajón</a:t>
            </a:r>
            <a:r>
              <a:rPr b="0" i="0" lang="en-US" sz="1800" u="none" cap="none" strike="noStrike">
                <a:solidFill>
                  <a:srgbClr val="FFCC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47" name="Shape 47"/>
          <p:cNvSpPr txBox="1"/>
          <p:nvPr/>
        </p:nvSpPr>
        <p:spPr>
          <a:xfrm>
            <a:off x="3352800" y="381000"/>
            <a:ext cx="3352799" cy="3387725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ct val="25000"/>
              <a:buFont typeface="Times New Roman"/>
              <a:buNone/>
            </a:pPr>
            <a: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 que escuchan hacen palmas</a:t>
            </a:r>
            <a:b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 se cuadran las parejas,</a:t>
            </a:r>
            <a:b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 lo general son viejas</a:t>
            </a:r>
            <a:b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mejor aún, si son zambas.</a:t>
            </a:r>
            <a:b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ct val="25000"/>
              <a:buFont typeface="Times New Roman"/>
              <a:buNone/>
            </a:pPr>
            <a: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Tan sólo mueven las gambas</a:t>
            </a:r>
            <a:b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 un poquito la cadera.</a:t>
            </a:r>
            <a:b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ct val="25000"/>
              <a:buFont typeface="Times New Roman"/>
              <a:buNone/>
            </a:pPr>
            <a: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Todo esto mientras se espera</a:t>
            </a:r>
            <a:b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pues nadie baila sin canto.</a:t>
            </a:r>
            <a:b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Sigue llamando entretanto</a:t>
            </a:r>
            <a:b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cajón a la voz primera.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3352800" y="3821112"/>
            <a:ext cx="3352799" cy="3113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ct val="25000"/>
              <a:buFont typeface="Times New Roman"/>
              <a:buNone/>
            </a:pPr>
            <a: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canto inicia el paseo</a:t>
            </a:r>
            <a:b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un saludo en el cruce,</a:t>
            </a:r>
            <a:b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media vuelta los conduce</a:t>
            </a:r>
            <a:b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otro cruce y al careo.</a:t>
            </a:r>
            <a:b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ct val="25000"/>
              <a:buFont typeface="Times New Roman"/>
              <a:buNone/>
            </a:pPr>
            <a: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Tras lateral contoneo</a:t>
            </a:r>
            <a:b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vuelta y trocar posición.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ct val="25000"/>
              <a:buFont typeface="Times New Roman"/>
              <a:buNone/>
            </a:pPr>
            <a: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Como dicha operación</a:t>
            </a:r>
            <a:b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da al fin de cada estrofa,</a:t>
            </a:r>
            <a:b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 vez de bailar por mofa</a:t>
            </a:r>
            <a:b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escuchen con atención.</a:t>
            </a:r>
          </a:p>
        </p:txBody>
      </p:sp>
      <p:sp>
        <p:nvSpPr>
          <p:cNvPr id="49" name="Shape 49"/>
          <p:cNvSpPr txBox="1"/>
          <p:nvPr/>
        </p:nvSpPr>
        <p:spPr>
          <a:xfrm>
            <a:off x="6400800" y="1295400"/>
            <a:ext cx="3352799" cy="915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ct val="25000"/>
              <a:buFont typeface="Times New Roman"/>
              <a:buNone/>
            </a:pPr>
            <a: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Como quien sudor enjuga</a:t>
            </a:r>
            <a:b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 momento se reposa,</a:t>
            </a:r>
            <a:b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</p:txBody>
      </p:sp>
      <p:sp>
        <p:nvSpPr>
          <p:cNvPr id="50" name="Shape 50"/>
          <p:cNvSpPr txBox="1"/>
          <p:nvPr/>
        </p:nvSpPr>
        <p:spPr>
          <a:xfrm>
            <a:off x="6400800" y="1905000"/>
            <a:ext cx="3352799" cy="1739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ct val="25000"/>
              <a:buFont typeface="Times New Roman"/>
              <a:buNone/>
            </a:pPr>
            <a:b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prosigue la Resbalosa</a:t>
            </a:r>
            <a:b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 viene después la Fuga</a:t>
            </a:r>
            <a:b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bailarín se apechuga,</a:t>
            </a:r>
            <a:b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ella sube la pollera.</a:t>
            </a:r>
            <a:b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</p:txBody>
      </p:sp>
      <p:sp>
        <p:nvSpPr>
          <p:cNvPr id="51" name="Shape 51"/>
          <p:cNvSpPr txBox="1"/>
          <p:nvPr/>
        </p:nvSpPr>
        <p:spPr>
          <a:xfrm>
            <a:off x="5486400" y="4267200"/>
            <a:ext cx="3657600" cy="1281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ct val="25000"/>
              <a:buFont typeface="Times New Roman"/>
              <a:buNone/>
            </a:pPr>
            <a:br>
              <a:rPr b="0" i="0" lang="en-US" sz="18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ct val="25000"/>
              <a:buFont typeface="Times New Roman"/>
              <a:buNone/>
            </a:pPr>
            <a:r>
              <a:rPr b="1" i="0" lang="en-US" sz="2400" u="none" cap="none" strike="noStrik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¡ Aquí está  La Marinera !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Shape 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28600"/>
            <a:ext cx="1993900" cy="251459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/>
          <p:nvPr/>
        </p:nvSpPr>
        <p:spPr>
          <a:xfrm>
            <a:off x="6934200" y="6032500"/>
            <a:ext cx="2590800" cy="336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ct val="25000"/>
              <a:buFont typeface="Times New Roman"/>
              <a:buNone/>
            </a:pPr>
            <a:r>
              <a:rPr b="0" i="0" lang="en-US" sz="1600" u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avance automático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x="6400800" y="3505200"/>
            <a:ext cx="3352799" cy="915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ct val="25000"/>
              <a:buFont typeface="Times New Roman"/>
              <a:buNone/>
            </a:pPr>
            <a:r>
              <a:rPr b="0" i="0" lang="en-US" sz="1800" u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Como peruana bandera</a:t>
            </a:r>
            <a:br>
              <a:rPr b="0" i="0" lang="en-US" sz="1800" u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800" u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blanco y rojo, dos pañuelos</a:t>
            </a:r>
            <a:br>
              <a:rPr b="0" i="0" lang="en-US" sz="1800" u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800" u="none">
                <a:solidFill>
                  <a:srgbClr val="FFCC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dicen en airosos vuelos</a:t>
            </a:r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2800" y="457200"/>
            <a:ext cx="25400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/>
        </p:nvSpPr>
        <p:spPr>
          <a:xfrm>
            <a:off x="0" y="2590800"/>
            <a:ext cx="9524999" cy="1006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25000"/>
              <a:buFont typeface="Arial"/>
              <a:buNone/>
            </a:pPr>
            <a:r>
              <a:rPr b="1" i="0" lang="en-US" sz="600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b="1" i="0" lang="en-US" sz="540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ue</a:t>
            </a:r>
            <a:r>
              <a:rPr b="1" i="0" lang="en-US" sz="600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Viva</a:t>
            </a:r>
            <a:r>
              <a:rPr b="1" i="0" lang="en-US" sz="60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5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b="1" i="0" lang="en-US" sz="6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Perú</a:t>
            </a:r>
            <a:r>
              <a:rPr b="1" i="0" lang="en-US" sz="60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600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Señores</a:t>
            </a:r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606800" cy="251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6400" y="4308475"/>
            <a:ext cx="3657600" cy="254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800" y="0"/>
            <a:ext cx="3886200" cy="3509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8400" y="3670300"/>
            <a:ext cx="4038599" cy="318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2974974" cy="358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105399" cy="3813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38800" y="304800"/>
            <a:ext cx="2825749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4267200"/>
            <a:ext cx="5068886" cy="2132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6700" y="4038600"/>
            <a:ext cx="3797299" cy="251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0"/>
            <a:ext cx="2827337" cy="403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0" y="0"/>
            <a:ext cx="2708275" cy="403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90800" y="4343400"/>
            <a:ext cx="1949450" cy="213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4343400"/>
            <a:ext cx="2438399" cy="2147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24400" y="4343400"/>
            <a:ext cx="1857375" cy="213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781800" y="4495800"/>
            <a:ext cx="2362200" cy="1881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533400"/>
            <a:ext cx="7543800" cy="5481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0"/>
            <a:ext cx="9144000" cy="566737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2743200" y="6521450"/>
            <a:ext cx="3809999" cy="336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Times New Roman"/>
              <a:buNone/>
            </a:pPr>
            <a:r>
              <a:rPr b="1" i="0" lang="en-US" sz="160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Obra de  Juan Lappianni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seño predeterminado">
  <a:themeElements>
    <a:clrScheme name="Diseño predeterminad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