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Arial Narr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rialNarrow-bold.fntdata"/><Relationship Id="rId23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boldItalic.fntdata"/><Relationship Id="rId25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00" y="42672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4876800" y="914400"/>
            <a:ext cx="42671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Ángeles en la pintura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Colonial Peruana</a:t>
            </a: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9244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4876800" y="3276600"/>
            <a:ext cx="4267199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Escudo de la Orden Betlemita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Firma, Joseph de Páez fecit 1768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Conjunto monumental de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Belén en Cajamarca.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800600" y="5851525"/>
            <a:ext cx="48006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Presentación Nº 17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Gabriela Lavarello V. de Velaochaga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julio - 2008  </a:t>
            </a: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5800" y="5257800"/>
            <a:ext cx="838199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762000" y="4495800"/>
            <a:ext cx="3048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Principado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tercera  tríada  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648200" y="5243512"/>
            <a:ext cx="4495800" cy="161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Virgen de los Ángeles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4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Artibuído a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Angelino Medoro 1565-1663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81000"/>
            <a:ext cx="4173536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295400"/>
            <a:ext cx="3213100" cy="3032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 flipH="1" rot="10800000">
            <a:off x="2819400" y="990600"/>
            <a:ext cx="2362200" cy="6095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0787" y="0"/>
            <a:ext cx="3783011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33400" y="5486400"/>
            <a:ext cx="3048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Arcángel 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tercera  tríada 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495800" y="5851525"/>
            <a:ext cx="4876799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La Anunciación</a:t>
            </a: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Escuela cusqueña</a:t>
            </a: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 del siglo XVII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533400"/>
            <a:ext cx="2917824" cy="495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 flipH="1">
            <a:off x="8458200" y="1219200"/>
            <a:ext cx="685799" cy="457200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0" y="5486400"/>
            <a:ext cx="9144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Arcángeles,  tercera  tríada</a:t>
            </a: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El Concilio del año 745 en Roma, y el del 789  en Aquisgrán, rechazaron el uso de nombres de ángeles, salvo de aquellos citados en la Biblia: Miguel, Gabriel y Rafael. La Iglesia Ortodoxa Griega y la Iglesia Ortodoxa Copta  reverencian, también a Uriel.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3019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28600" y="4572000"/>
            <a:ext cx="2514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Miguel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2937" y="0"/>
            <a:ext cx="3375025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400800" y="4724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Gabriel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124200" y="914400"/>
            <a:ext cx="2819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Óleos de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Bartolomé Román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Siglo XVII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Iglesia San Pedro-Lima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3733800" y="2514600"/>
            <a:ext cx="25908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Arcángeles, tercera  tríada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76675" cy="5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6475" y="0"/>
            <a:ext cx="3057525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0" y="5486400"/>
            <a:ext cx="41148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Rafael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0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Bartolomé Román  Siglo XVII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Iglesia San Pedro- Lima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953000" y="5426075"/>
            <a:ext cx="4190999" cy="1431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              Uriel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 Siglo XVII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Monasterio de la Concepción, Lima</a:t>
            </a:r>
            <a:r>
              <a:rPr b="1" i="1" lang="en-US" sz="2000" u="none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5257800" y="5851525"/>
            <a:ext cx="30480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Arcángel 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tercera  tríada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572000" y="228600"/>
            <a:ext cx="4572000" cy="4779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Arcángel con Arcabuz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Anónimo, siglo XVIII.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4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Los arcángeles con armas de fuego y vestimenta real, son original creación de la pintura indígena y mestiza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de la afamada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Escuela Cusqueña,</a:t>
            </a: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pues en ningún otro lugar del mundo existe iconografía  semejante.</a:t>
            </a: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29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5486400" y="4876800"/>
            <a:ext cx="30480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Ángel 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tercera  tríada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876800" y="457200"/>
            <a:ext cx="4038599" cy="216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Ángel de la Guarda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32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Óleo de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Bartolomé Román Siglo XVII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Iglesia San Pedro -Lima.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0"/>
            <a:ext cx="47640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4868862"/>
            <a:ext cx="666749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114800" y="5334000"/>
            <a:ext cx="44958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Ángeles son los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más cercanos  a la tierra y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 hombre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4581525"/>
            <a:ext cx="5080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2708275"/>
            <a:ext cx="5080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12" y="1773236"/>
            <a:ext cx="5080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3500437"/>
            <a:ext cx="5080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457200"/>
            <a:ext cx="1028700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2133600"/>
            <a:ext cx="1028700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0" y="4941887"/>
            <a:ext cx="1028700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3200400"/>
            <a:ext cx="1028700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3789362"/>
            <a:ext cx="1028700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304800"/>
            <a:ext cx="50800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5212" y="0"/>
            <a:ext cx="3519487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762000"/>
            <a:ext cx="3395661" cy="468471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4495800" y="533400"/>
            <a:ext cx="4114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Los artístas mencionados figuran en el Diccionario </a:t>
            </a:r>
            <a:b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1" lang="en-US" sz="28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Carátula, escultura de Armando Varela Neyra. </a:t>
            </a:r>
            <a:b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>
                <a:solidFill>
                  <a:srgbClr val="ECB57E"/>
                </a:solidFill>
                <a:latin typeface="Calibri"/>
                <a:ea typeface="Calibri"/>
                <a:cs typeface="Calibri"/>
                <a:sym typeface="Calibri"/>
              </a:rPr>
              <a:t>Lima - Perú.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0975" y="0"/>
            <a:ext cx="5153024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914400" y="6445250"/>
            <a:ext cx="2016124" cy="412749"/>
          </a:xfrm>
          <a:prstGeom prst="rect">
            <a:avLst/>
          </a:prstGeom>
          <a:solidFill>
            <a:srgbClr val="E9B907"/>
          </a:solidFill>
          <a:ln cap="flat" cmpd="tri" w="762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b="0" i="0" lang="en-US" sz="1600" u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SON: *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-685800" y="2286000"/>
            <a:ext cx="5181600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D4B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Responsable del programa </a:t>
            </a: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gabygaby715@cyber.com.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</a:t>
            </a: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DBD4B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hotmail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400" u="sng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gabygaby715@hotmail.</a:t>
            </a:r>
            <a:r>
              <a:rPr b="0" i="0" lang="en-US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</a:t>
            </a:r>
            <a:r>
              <a:rPr b="1" i="0" lang="en-US" sz="4000" u="none">
                <a:solidFill>
                  <a:srgbClr val="99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228600" y="5638800"/>
            <a:ext cx="38862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Arial Narrow"/>
              <a:buNone/>
            </a:pPr>
            <a:r>
              <a:rPr b="0" i="0" lang="en-US" sz="2400" u="none">
                <a:solidFill>
                  <a:srgbClr val="ECB57E"/>
                </a:solidFill>
                <a:latin typeface="Arial Narrow"/>
                <a:ea typeface="Arial Narrow"/>
                <a:cs typeface="Arial Narrow"/>
                <a:sym typeface="Arial Narrow"/>
              </a:rPr>
              <a:t>Hoy es: </a:t>
            </a:r>
          </a:p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B57E"/>
              </a:buClr>
              <a:buSzPct val="25000"/>
              <a:buFont typeface="Arial Narrow"/>
              <a:buNone/>
            </a:pPr>
            <a:r>
              <a:rPr b="0" i="0" lang="en-US" sz="2400" u="none">
                <a:solidFill>
                  <a:srgbClr val="ECB57E"/>
                </a:solidFill>
                <a:latin typeface="Arial Narrow"/>
                <a:ea typeface="Arial Narrow"/>
                <a:cs typeface="Arial Narrow"/>
                <a:sym typeface="Arial Narrow"/>
              </a:rPr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5029200" y="1905000"/>
            <a:ext cx="41148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“La Corte Celestial”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Óleo sobre lienzo, siglo XVIII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000" u="none" cap="none" strike="noStrik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Colección Barbosa-Stern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5257800" y="5334000"/>
            <a:ext cx="41148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 cap="none" strike="noStrik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En esta obra se pueden apreciar las nueve órdenes de Ángeles clasificados en tres tríadas. 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0" l="-1666" r="0" t="0"/>
          <a:stretch/>
        </p:blipFill>
        <p:spPr>
          <a:xfrm>
            <a:off x="0" y="0"/>
            <a:ext cx="5211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2346325" y="225107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0" y="0"/>
            <a:ext cx="9144000" cy="6865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800" u="sng">
              <a:solidFill>
                <a:srgbClr val="E9B9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85000"/>
              </a:lnSpc>
              <a:spcBef>
                <a:spcPts val="26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sng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CATEGORIAS   ANGELICALES</a:t>
            </a:r>
            <a:r>
              <a:rPr b="1" i="0" lang="en-US" sz="2000" u="sng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</a:p>
          <a:p>
            <a:pPr indent="0" lvl="0" marL="0" marR="0" rtl="1" algn="l">
              <a:lnSpc>
                <a:spcPct val="85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000" u="none">
              <a:solidFill>
                <a:srgbClr val="E9B9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8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Según el diccionario la palabra Ángel, en las diversas religiones, significa:  “Ser espiritual al servicio de Dios” de naturaleza superior a la humana. 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-------------------------------------------------------------------------------------------</a:t>
            </a: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16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Todos los que escriben sobre los  ángeles están de acuerdo  en  que existen muchas categorías en los seres celestiales, los que sirven de puente o enlace entre lo espiritual y lo  físico.   La primera clasificación conocida sobre los Ángeles corresponde a       Dionisio Aeropagita que fue el primer  discípulo  de San Pablo en Atenas en la visita de éste a dicha ciudad el año 51 D.C.   En el siglo VI, D.C.,  apareció  un  libro que se supone que  fue  escrito  por  Dionisio  el  Aeropagita,  con  el  nombre  de:  Corpus  Dionysiacum;   allí   se  encuentran   clasificados  los  nueve  coros  angelicales ordenados en tres  esferas o tríadas.</a:t>
            </a:r>
            <a:r>
              <a:rPr b="1" i="1" lang="en-US" sz="1600" u="none">
                <a:solidFill>
                  <a:srgbClr val="E9B90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</a:t>
            </a:r>
            <a:r>
              <a:rPr b="1" i="1" lang="en-US" sz="1600" u="none">
                <a:solidFill>
                  <a:srgbClr val="E9B90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1600" u="none">
              <a:solidFill>
                <a:srgbClr val="E9B9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Calibri"/>
              <a:buNone/>
            </a:pPr>
            <a:r>
              <a:rPr b="1" i="1" lang="en-US" sz="1600" u="sng">
                <a:solidFill>
                  <a:srgbClr val="CCECFF"/>
                </a:solidFill>
                <a:latin typeface="Calibri"/>
                <a:ea typeface="Calibri"/>
                <a:cs typeface="Calibri"/>
                <a:sym typeface="Calibri"/>
              </a:rPr>
              <a:t>La primera tríada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está compuesta por los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Serafines, Querubines y Tronos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considerados los más cercanos al trono de Dios y dedicados a glorificarlo, alabarlo y amarlo. 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</a:t>
            </a: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1600" u="sng">
              <a:solidFill>
                <a:srgbClr val="CCEC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Calibri"/>
              <a:buNone/>
            </a:pPr>
            <a:r>
              <a:rPr b="1" i="1" lang="en-US" sz="1600" u="sng">
                <a:solidFill>
                  <a:srgbClr val="CCECFF"/>
                </a:solidFill>
                <a:latin typeface="Calibri"/>
                <a:ea typeface="Calibri"/>
                <a:cs typeface="Calibri"/>
                <a:sym typeface="Calibri"/>
              </a:rPr>
              <a:t>La  segunda  triada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está compuesta por  las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1" lang="en-US" sz="1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Dominaciones, Virtudes y Potestades,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quienes gobiernan el espacio, las estrellas, y son responsables del Universo</a:t>
            </a:r>
            <a:r>
              <a:rPr b="1" i="1" lang="en-US" sz="1600" u="none">
                <a:solidFill>
                  <a:srgbClr val="E9B90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</a:t>
            </a: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1600" u="sng">
              <a:solidFill>
                <a:srgbClr val="CCEC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rgbClr val="CCECFF"/>
              </a:buClr>
              <a:buSzPct val="25000"/>
              <a:buFont typeface="Calibri"/>
              <a:buNone/>
            </a:pPr>
            <a:r>
              <a:rPr b="1" i="1" lang="en-US" sz="1600" u="sng">
                <a:solidFill>
                  <a:srgbClr val="CCECFF"/>
                </a:solidFill>
                <a:latin typeface="Calibri"/>
                <a:ea typeface="Calibri"/>
                <a:cs typeface="Calibri"/>
                <a:sym typeface="Calibri"/>
              </a:rPr>
              <a:t>La tercera tríada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está compuesta por los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1" lang="en-US" sz="1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Principados, Arcángeles y Ángeles,</a:t>
            </a:r>
            <a:r>
              <a:rPr b="1" i="1" lang="en-US" sz="16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siendo los  más  cercanos  a  la  tierra  y  al hombre;  también  pertenecen  a  esta tríada los ángeles guardianes entre ellos el  conocido como “Ángel de la Guarda”.</a:t>
            </a:r>
            <a:r>
              <a:rPr b="1" i="1" lang="en-US" sz="1600" u="none">
                <a:solidFill>
                  <a:srgbClr val="E9B90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---------------------------------------------------------------------------------------------------------</a:t>
            </a: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1600" u="none">
              <a:solidFill>
                <a:srgbClr val="E9B9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l">
              <a:lnSpc>
                <a:spcPct val="95000"/>
              </a:lnSpc>
              <a:spcBef>
                <a:spcPts val="16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16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El Papa Gregorio I-Magnum- (590-604) D.C. en su Homilía 34 sobre el evangelio de San Lucas  anunció  al Occidente  que  el  Corpus Dionysiacum  tiene  como  autor  a Dionisio Areopagita; otro Papa, Martín I, (649- 655)  asegura  la  autoridad  y  prestigio doctrinal del Areopagita dentro de la Iglesia en el Sínodo de Letrán de 649'</a:t>
            </a:r>
            <a:r>
              <a:rPr b="1" i="1" lang="en-US" sz="1600" u="none">
                <a:solidFill>
                  <a:srgbClr val="E9B907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-------------------------------------------------------------------------------------------------------------------------------------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0" y="3810000"/>
            <a:ext cx="41148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Serafín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primera tríada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662" y="0"/>
            <a:ext cx="3300412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5029200" y="4800600"/>
            <a:ext cx="4114800" cy="1979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La Santísima Trinidad</a:t>
            </a: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Óleo de José Bermejo 1792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8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Monasterio de Santa Rosa de Santa María</a:t>
            </a:r>
            <a:r>
              <a:rPr b="1" i="1" lang="en-US" sz="2400" u="none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04800"/>
            <a:ext cx="3784600" cy="332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 flipH="1">
            <a:off x="8458200" y="609600"/>
            <a:ext cx="685799" cy="381000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257800" y="5105400"/>
            <a:ext cx="3429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Querubín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primera tríada</a:t>
            </a:r>
            <a:r>
              <a:rPr b="1" i="1" lang="en-US" sz="2000" u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0" y="5608637"/>
            <a:ext cx="4114800" cy="124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32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Virgen de Belén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Anónimo, siglo XVIII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Times New Roman"/>
              <a:buNone/>
            </a:pPr>
            <a:r>
              <a:rPr b="1" i="1" lang="en-US" sz="2400" u="none">
                <a:solidFill>
                  <a:srgbClr val="CDC29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colección privada</a:t>
            </a: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0"/>
            <a:ext cx="4164011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6400" y="1524000"/>
            <a:ext cx="3370262" cy="361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 flipH="1">
            <a:off x="3810000" y="0"/>
            <a:ext cx="609599" cy="5333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5486400" y="4953000"/>
            <a:ext cx="36576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Virgen de Monserrat </a:t>
            </a: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 siglo XVII</a:t>
            </a: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Iglesia de Monserrat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Barrios Altos, Lima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57200" y="4191000"/>
            <a:ext cx="34290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Trono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primera tríada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609600"/>
            <a:ext cx="35052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0375" y="228600"/>
            <a:ext cx="3603625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Shape 74"/>
          <p:cNvCxnSpPr/>
          <p:nvPr/>
        </p:nvCxnSpPr>
        <p:spPr>
          <a:xfrm>
            <a:off x="4114800" y="762000"/>
            <a:ext cx="1828800" cy="6857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09600" y="4572000"/>
            <a:ext cx="30480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Dominación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segunda  tríada</a:t>
            </a:r>
            <a:r>
              <a:rPr b="1" i="1" lang="en-US" sz="2800" u="none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85800"/>
            <a:ext cx="38862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114800" y="5548312"/>
            <a:ext cx="5029199" cy="1309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Inmaculada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Siglo XVII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Colección Barbosa-Stern</a:t>
            </a:r>
            <a:r>
              <a:rPr b="1" i="1" lang="en-US" sz="3200" u="none">
                <a:solidFill>
                  <a:srgbClr val="E9B9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0775" y="304800"/>
            <a:ext cx="3717925" cy="541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 flipH="1" rot="10800000">
            <a:off x="4267200" y="914400"/>
            <a:ext cx="1752600" cy="1523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981200" y="2743200"/>
            <a:ext cx="30480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Virtud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segunda  tríada</a:t>
            </a:r>
            <a:r>
              <a:rPr b="1" i="1" lang="en-US" sz="28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1112"/>
            <a:ext cx="1282700" cy="6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3487" y="0"/>
            <a:ext cx="3884611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953000" y="5181600"/>
            <a:ext cx="4190999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4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San Lucas pintando a la Virgen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 siglo XVIII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i="1" sz="2400" u="none">
              <a:solidFill>
                <a:srgbClr val="CDC2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Patrón de los Pintores</a:t>
            </a:r>
            <a:r>
              <a:rPr b="1" i="1" lang="en-US" sz="3200" u="non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2133600" y="685800"/>
            <a:ext cx="2971799" cy="10667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57200" y="4495800"/>
            <a:ext cx="3048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Potestad   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segunda  tríada 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876800" y="6034087"/>
            <a:ext cx="36576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8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La Sagrada Familia</a:t>
            </a:r>
            <a:r>
              <a:rPr b="1" i="1" lang="en-US" sz="32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291"/>
              </a:buClr>
              <a:buSzPct val="25000"/>
              <a:buFont typeface="Calibri"/>
              <a:buNone/>
            </a:pPr>
            <a:r>
              <a:rPr b="1" i="1" lang="en-US" sz="2000" u="none">
                <a:solidFill>
                  <a:srgbClr val="CDC291"/>
                </a:solidFill>
                <a:latin typeface="Calibri"/>
                <a:ea typeface="Calibri"/>
                <a:cs typeface="Calibri"/>
                <a:sym typeface="Calibri"/>
              </a:rPr>
              <a:t>Anónimo siglo XVIII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1512" y="914400"/>
            <a:ext cx="4662487" cy="487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066800"/>
            <a:ext cx="2806699" cy="350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 flipH="1" rot="10800000">
            <a:off x="2895600" y="1371600"/>
            <a:ext cx="1904999" cy="76199"/>
          </a:xfrm>
          <a:prstGeom prst="straightConnector1">
            <a:avLst/>
          </a:prstGeom>
          <a:noFill/>
          <a:ln cap="flat" cmpd="sng" w="28575">
            <a:solidFill>
              <a:srgbClr val="FFC775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יצוב ברירת מחדל">
  <a:themeElements>
    <a:clrScheme name="עיצוב ברירת מחדל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