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slide" Target="slides/slide43.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 name="Shape 15"/>
        <p:cNvGrpSpPr/>
        <p:nvPr/>
      </p:nvGrpSpPr>
      <p:grpSpPr>
        <a:xfrm>
          <a:off x="0" y="0"/>
          <a:ext cx="0" cy="0"/>
          <a:chOff x="0" y="0"/>
          <a:chExt cx="0" cy="0"/>
        </a:xfrm>
      </p:grpSpPr>
      <p:sp>
        <p:nvSpPr>
          <p:cNvPr id="16" name="Shape 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 name="Shape 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7" name="Shape 1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3" name="Shape 1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1" name="Shape 1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9" name="Shape 1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7" name="Shape 1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3" name="Shape 1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9" name="Shape 1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9" name="Shape 1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 name="Shape 25"/>
        <p:cNvGrpSpPr/>
        <p:nvPr/>
      </p:nvGrpSpPr>
      <p:grpSpPr>
        <a:xfrm>
          <a:off x="0" y="0"/>
          <a:ext cx="0" cy="0"/>
          <a:chOff x="0" y="0"/>
          <a:chExt cx="0" cy="0"/>
        </a:xfrm>
      </p:grpSpPr>
      <p:sp>
        <p:nvSpPr>
          <p:cNvPr id="26" name="Shape 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 name="Shape 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7" name="Shape 1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5" name="Shape 1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3" name="Shape 2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5" name="Shape 2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2" name="Shape 2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4" name="Shape 2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 name="Shape 35"/>
        <p:cNvGrpSpPr/>
        <p:nvPr/>
      </p:nvGrpSpPr>
      <p:grpSpPr>
        <a:xfrm>
          <a:off x="0" y="0"/>
          <a:ext cx="0" cy="0"/>
          <a:chOff x="0" y="0"/>
          <a:chExt cx="0" cy="0"/>
        </a:xfrm>
      </p:grpSpPr>
      <p:sp>
        <p:nvSpPr>
          <p:cNvPr id="36" name="Shape 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 name="Shape 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0" name="Shape 2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6" name="Shape 2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2" name="Shape 2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8" name="Shape 2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4" name="Shape 2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0" name="Shape 2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6" name="Shape 2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2" name="Shape 2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1" name="Shape 3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8" name="Shape 3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Shape 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 name="Shape 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0" name="Shape 3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7" name="Shape 3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4" name="Shape 3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1" name="Shape 3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4" name="Shape 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1" name="Shape 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1" name="Shape 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1" name="Shape 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 name="Shape 5"/>
        <p:cNvGrpSpPr/>
        <p:nvPr/>
      </p:nvGrpSpPr>
      <p:grpSpPr>
        <a:xfrm>
          <a:off x="0" y="0"/>
          <a:ext cx="0" cy="0"/>
          <a:chOff x="0" y="0"/>
          <a:chExt cx="0" cy="0"/>
        </a:xfrm>
      </p:grpSpPr>
      <p:sp>
        <p:nvSpPr>
          <p:cNvPr id="6" name="Shape 6"/>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7" name="Shape 7"/>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lnSpc>
                <a:spcPct val="100000"/>
              </a:lnSpc>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lnSpc>
                <a:spcPct val="100000"/>
              </a:lnSpc>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34290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4800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6629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9" name="Shape 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 name="Shape 1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21.jpg"/><Relationship Id="rId5" Type="http://schemas.openxmlformats.org/officeDocument/2006/relationships/image" Target="../media/image23.jpg"/><Relationship Id="rId6"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6.jpg"/><Relationship Id="rId4" Type="http://schemas.openxmlformats.org/officeDocument/2006/relationships/image" Target="../media/image31.jpg"/><Relationship Id="rId5" Type="http://schemas.openxmlformats.org/officeDocument/2006/relationships/image" Target="../media/image3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5.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0.jpg"/><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7.jp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7.jpg"/><Relationship Id="rId4" Type="http://schemas.openxmlformats.org/officeDocument/2006/relationships/image" Target="../media/image41.jpg"/><Relationship Id="rId5" Type="http://schemas.openxmlformats.org/officeDocument/2006/relationships/image" Target="../media/image42.jpg"/><Relationship Id="rId6" Type="http://schemas.openxmlformats.org/officeDocument/2006/relationships/image" Target="../media/image4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3.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3.jpg"/><Relationship Id="rId5"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8.jpg"/><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7.jpg"/><Relationship Id="rId4" Type="http://schemas.openxmlformats.org/officeDocument/2006/relationships/image" Target="../media/image4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2.jpg"/><Relationship Id="rId4" Type="http://schemas.openxmlformats.org/officeDocument/2006/relationships/image" Target="../media/image47.jpg"/><Relationship Id="rId5" Type="http://schemas.openxmlformats.org/officeDocument/2006/relationships/image" Target="../media/image5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9.jpg"/><Relationship Id="rId4" Type="http://schemas.openxmlformats.org/officeDocument/2006/relationships/image" Target="../media/image50.jpg"/><Relationship Id="rId5" Type="http://schemas.openxmlformats.org/officeDocument/2006/relationships/image" Target="../media/image5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6.jpg"/><Relationship Id="rId4" Type="http://schemas.openxmlformats.org/officeDocument/2006/relationships/image" Target="../media/image5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8.jpg"/><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0.jpg"/><Relationship Id="rId4" Type="http://schemas.openxmlformats.org/officeDocument/2006/relationships/image" Target="../media/image70.jpg"/><Relationship Id="rId5" Type="http://schemas.openxmlformats.org/officeDocument/2006/relationships/image" Target="../media/image68.jpg"/><Relationship Id="rId6" Type="http://schemas.openxmlformats.org/officeDocument/2006/relationships/image" Target="../media/image59.jpg"/><Relationship Id="rId7" Type="http://schemas.openxmlformats.org/officeDocument/2006/relationships/image" Target="../media/image65.jpg"/><Relationship Id="rId8" Type="http://schemas.openxmlformats.org/officeDocument/2006/relationships/image" Target="../media/image6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2.jpg"/><Relationship Id="rId4" Type="http://schemas.openxmlformats.org/officeDocument/2006/relationships/image" Target="../media/image6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3.jpg"/><Relationship Id="rId4" Type="http://schemas.openxmlformats.org/officeDocument/2006/relationships/image" Target="../media/image6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7.jpg"/><Relationship Id="rId4" Type="http://schemas.openxmlformats.org/officeDocument/2006/relationships/image" Target="../media/image7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9.jpg"/><Relationship Id="rId4" Type="http://schemas.openxmlformats.org/officeDocument/2006/relationships/image" Target="../media/image7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4.jpg"/><Relationship Id="rId4" Type="http://schemas.openxmlformats.org/officeDocument/2006/relationships/image" Target="../media/image7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7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6.jpg"/><Relationship Id="rId4" Type="http://schemas.openxmlformats.org/officeDocument/2006/relationships/image" Target="../media/image8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5.jpg"/><Relationship Id="rId4" Type="http://schemas.openxmlformats.org/officeDocument/2006/relationships/image" Target="../media/image7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79.jpg"/><Relationship Id="rId4" Type="http://schemas.openxmlformats.org/officeDocument/2006/relationships/image" Target="../media/image8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81.jpg"/><Relationship Id="rId4" Type="http://schemas.openxmlformats.org/officeDocument/2006/relationships/image" Target="../media/image8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87.jpg"/><Relationship Id="rId4" Type="http://schemas.openxmlformats.org/officeDocument/2006/relationships/image" Target="../media/image82.jpg"/><Relationship Id="rId5" Type="http://schemas.openxmlformats.org/officeDocument/2006/relationships/image" Target="../media/image9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84.jpg"/><Relationship Id="rId4" Type="http://schemas.openxmlformats.org/officeDocument/2006/relationships/image" Target="../media/image85.jpg"/><Relationship Id="rId5" Type="http://schemas.openxmlformats.org/officeDocument/2006/relationships/image" Target="../media/image88.jpg"/><Relationship Id="rId6" Type="http://schemas.openxmlformats.org/officeDocument/2006/relationships/image" Target="../media/image89.jpg"/><Relationship Id="rId7" Type="http://schemas.openxmlformats.org/officeDocument/2006/relationships/image" Target="../media/image9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9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9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9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9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4.jpg"/><Relationship Id="rId5"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20.jpg"/><Relationship Id="rId5"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28.jpg"/><Relationship Id="rId5"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8" name="Shape 18"/>
        <p:cNvGrpSpPr/>
        <p:nvPr/>
      </p:nvGrpSpPr>
      <p:grpSpPr>
        <a:xfrm>
          <a:off x="0" y="0"/>
          <a:ext cx="0" cy="0"/>
          <a:chOff x="0" y="0"/>
          <a:chExt cx="0" cy="0"/>
        </a:xfrm>
      </p:grpSpPr>
      <p:sp>
        <p:nvSpPr>
          <p:cNvPr id="19" name="Shape 19"/>
          <p:cNvSpPr txBox="1"/>
          <p:nvPr/>
        </p:nvSpPr>
        <p:spPr>
          <a:xfrm>
            <a:off x="5410200" y="1371600"/>
            <a:ext cx="3124199" cy="3354387"/>
          </a:xfrm>
          <a:prstGeom prst="rect">
            <a:avLst/>
          </a:prstGeom>
          <a:noFill/>
          <a:ln>
            <a:noFill/>
          </a:ln>
        </p:spPr>
        <p:txBody>
          <a:bodyPr anchorCtr="0" anchor="t" bIns="46800" lIns="90000" rIns="90000" tIns="46800">
            <a:noAutofit/>
          </a:bodyPr>
          <a:lstStyle/>
          <a:p>
            <a:pPr indent="0" lvl="0" marL="0" marR="0" rtl="0" algn="ctr">
              <a:lnSpc>
                <a:spcPct val="120000"/>
              </a:lnSpc>
              <a:spcBef>
                <a:spcPts val="0"/>
              </a:spcBef>
              <a:spcAft>
                <a:spcPts val="0"/>
              </a:spcAft>
              <a:buClr>
                <a:srgbClr val="DAD3AE"/>
              </a:buClr>
              <a:buSzPct val="25000"/>
              <a:buFont typeface="Calibri"/>
              <a:buNone/>
            </a:pPr>
            <a:r>
              <a:rPr b="1" i="1" lang="en-US" sz="4000" u="none" cap="none" strike="noStrike">
                <a:solidFill>
                  <a:srgbClr val="DAD3AE"/>
                </a:solidFill>
                <a:latin typeface="Calibri"/>
                <a:ea typeface="Calibri"/>
                <a:cs typeface="Calibri"/>
                <a:sym typeface="Calibri"/>
              </a:rPr>
              <a:t>Mestizos</a:t>
            </a:r>
          </a:p>
          <a:p>
            <a:pPr indent="0" lvl="0" marL="0" marR="0" rtl="0" algn="ctr">
              <a:lnSpc>
                <a:spcPct val="100000"/>
              </a:lnSpc>
              <a:spcBef>
                <a:spcPts val="0"/>
              </a:spcBef>
              <a:spcAft>
                <a:spcPts val="0"/>
              </a:spcAft>
              <a:buClr>
                <a:srgbClr val="DAD3AE"/>
              </a:buClr>
              <a:buSzPct val="25000"/>
              <a:buFont typeface="Calibri"/>
              <a:buNone/>
            </a:pPr>
            <a:r>
              <a:rPr b="1" i="1" lang="en-US" sz="4000" u="none" cap="none" strike="noStrike">
                <a:solidFill>
                  <a:srgbClr val="DAD3AE"/>
                </a:solidFill>
                <a:latin typeface="Calibri"/>
                <a:ea typeface="Calibri"/>
                <a:cs typeface="Calibri"/>
                <a:sym typeface="Calibri"/>
              </a:rPr>
              <a:t> </a:t>
            </a:r>
            <a:r>
              <a:rPr b="1" i="1" lang="en-US" sz="3200" u="none" cap="none" strike="noStrike">
                <a:solidFill>
                  <a:srgbClr val="DAD3AE"/>
                </a:solidFill>
                <a:latin typeface="Calibri"/>
                <a:ea typeface="Calibri"/>
                <a:cs typeface="Calibri"/>
                <a:sym typeface="Calibri"/>
              </a:rPr>
              <a:t>y</a:t>
            </a:r>
            <a:r>
              <a:rPr b="1" i="1" lang="en-US" sz="4000" u="none" cap="none" strike="noStrike">
                <a:solidFill>
                  <a:srgbClr val="DAD3AE"/>
                </a:solidFill>
                <a:latin typeface="Calibri"/>
                <a:ea typeface="Calibri"/>
                <a:cs typeface="Calibri"/>
                <a:sym typeface="Calibri"/>
              </a:rPr>
              <a:t> </a:t>
            </a:r>
          </a:p>
          <a:p>
            <a:pPr indent="0" lvl="0" marL="0" marR="0" rtl="0" algn="ctr">
              <a:lnSpc>
                <a:spcPct val="110000"/>
              </a:lnSpc>
              <a:spcBef>
                <a:spcPts val="0"/>
              </a:spcBef>
              <a:spcAft>
                <a:spcPts val="0"/>
              </a:spcAft>
              <a:buClr>
                <a:srgbClr val="DAD3AE"/>
              </a:buClr>
              <a:buSzPct val="25000"/>
              <a:buFont typeface="Calibri"/>
              <a:buNone/>
            </a:pPr>
            <a:r>
              <a:rPr b="1" i="1" lang="en-US" sz="4000" u="none" cap="none" strike="noStrike">
                <a:solidFill>
                  <a:srgbClr val="DAD3AE"/>
                </a:solidFill>
                <a:latin typeface="Calibri"/>
                <a:ea typeface="Calibri"/>
                <a:cs typeface="Calibri"/>
                <a:sym typeface="Calibri"/>
              </a:rPr>
              <a:t>Criollos </a:t>
            </a:r>
          </a:p>
          <a:p>
            <a:pPr indent="0" lvl="0" marL="0" marR="0" rtl="0" algn="ctr">
              <a:lnSpc>
                <a:spcPct val="110000"/>
              </a:lnSpc>
              <a:spcBef>
                <a:spcPts val="0"/>
              </a:spcBef>
              <a:spcAft>
                <a:spcPts val="0"/>
              </a:spcAft>
              <a:buClr>
                <a:srgbClr val="DAD3AE"/>
              </a:buClr>
              <a:buSzPct val="25000"/>
              <a:buFont typeface="Calibri"/>
              <a:buNone/>
            </a:pPr>
            <a:r>
              <a:rPr b="1" i="1" lang="en-US" sz="3200" u="none" cap="none" strike="noStrike">
                <a:solidFill>
                  <a:srgbClr val="DAD3AE"/>
                </a:solidFill>
                <a:latin typeface="Calibri"/>
                <a:ea typeface="Calibri"/>
                <a:cs typeface="Calibri"/>
                <a:sym typeface="Calibri"/>
              </a:rPr>
              <a:t>en el</a:t>
            </a:r>
            <a:r>
              <a:rPr b="1" i="1" lang="en-US" sz="4000" u="none" cap="none" strike="noStrike">
                <a:solidFill>
                  <a:srgbClr val="DAD3AE"/>
                </a:solidFill>
                <a:latin typeface="Calibri"/>
                <a:ea typeface="Calibri"/>
                <a:cs typeface="Calibri"/>
                <a:sym typeface="Calibri"/>
              </a:rPr>
              <a:t> </a:t>
            </a:r>
          </a:p>
          <a:p>
            <a:pPr indent="0" lvl="0" marL="0" marR="0" rtl="0" algn="ctr">
              <a:lnSpc>
                <a:spcPct val="130000"/>
              </a:lnSpc>
              <a:spcBef>
                <a:spcPts val="0"/>
              </a:spcBef>
              <a:spcAft>
                <a:spcPts val="0"/>
              </a:spcAft>
              <a:buClr>
                <a:srgbClr val="DAD3AE"/>
              </a:buClr>
              <a:buSzPct val="25000"/>
              <a:buFont typeface="Calibri"/>
              <a:buNone/>
            </a:pPr>
            <a:r>
              <a:rPr b="1" i="1" lang="en-US" sz="3600" u="none" cap="none" strike="noStrike">
                <a:solidFill>
                  <a:srgbClr val="DAD3AE"/>
                </a:solidFill>
                <a:latin typeface="Calibri"/>
                <a:ea typeface="Calibri"/>
                <a:cs typeface="Calibri"/>
                <a:sym typeface="Calibri"/>
              </a:rPr>
              <a:t>Perú Colonial</a:t>
            </a:r>
            <a:r>
              <a:rPr b="1" i="1" lang="en-US" sz="4000" u="none" cap="none" strike="noStrike">
                <a:solidFill>
                  <a:srgbClr val="DAD3AE"/>
                </a:solidFill>
                <a:latin typeface="Calibri"/>
                <a:ea typeface="Calibri"/>
                <a:cs typeface="Calibri"/>
                <a:sym typeface="Calibri"/>
              </a:rPr>
              <a:t> </a:t>
            </a:r>
          </a:p>
        </p:txBody>
      </p:sp>
      <p:sp>
        <p:nvSpPr>
          <p:cNvPr id="20" name="Shape 20"/>
          <p:cNvSpPr txBox="1"/>
          <p:nvPr/>
        </p:nvSpPr>
        <p:spPr>
          <a:xfrm>
            <a:off x="2133600" y="6270625"/>
            <a:ext cx="6553200" cy="587374"/>
          </a:xfrm>
          <a:prstGeom prst="rect">
            <a:avLst/>
          </a:prstGeom>
          <a:noFill/>
          <a:ln>
            <a:noFill/>
          </a:ln>
        </p:spPr>
        <p:txBody>
          <a:bodyPr anchorCtr="0" anchor="t" bIns="46800" lIns="90000" rIns="90000" tIns="46800">
            <a:noAutofit/>
          </a:bodyPr>
          <a:lstStyle/>
          <a:p>
            <a:pPr indent="0" lvl="0" marL="0" marR="0" rtl="0" algn="l">
              <a:lnSpc>
                <a:spcPct val="90000"/>
              </a:lnSpc>
              <a:spcBef>
                <a:spcPts val="0"/>
              </a:spcBef>
              <a:spcAft>
                <a:spcPts val="0"/>
              </a:spcAft>
              <a:buClr>
                <a:schemeClr val="lt1"/>
              </a:buClr>
              <a:buSzPct val="25000"/>
              <a:buFont typeface="Calibri"/>
              <a:buNone/>
            </a:pPr>
            <a:r>
              <a:rPr b="1" i="1" lang="en-US" sz="1800" u="none" cap="none" strike="noStrike">
                <a:solidFill>
                  <a:schemeClr val="lt1"/>
                </a:solidFill>
                <a:latin typeface="Calibri"/>
                <a:ea typeface="Calibri"/>
                <a:cs typeface="Calibri"/>
                <a:sym typeface="Calibri"/>
              </a:rPr>
              <a:t>                                                                   </a:t>
            </a:r>
            <a:r>
              <a:rPr b="1" i="1" lang="en-US" sz="1800" u="none" cap="none" strike="noStrike">
                <a:solidFill>
                  <a:srgbClr val="DAD3AE"/>
                </a:solidFill>
                <a:latin typeface="Calibri"/>
                <a:ea typeface="Calibri"/>
                <a:cs typeface="Calibri"/>
                <a:sym typeface="Calibri"/>
              </a:rPr>
              <a:t>Presentación  Nº 72</a:t>
            </a:r>
          </a:p>
          <a:p>
            <a:pPr indent="0" lvl="0" marL="0" marR="0" rtl="0" algn="l">
              <a:lnSpc>
                <a:spcPct val="9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Gabriela Lavarello Vargas de Velaochaga- Perú - noviembre  2012 </a:t>
            </a:r>
          </a:p>
        </p:txBody>
      </p:sp>
      <p:sp>
        <p:nvSpPr>
          <p:cNvPr id="21" name="Shape 21"/>
          <p:cNvSpPr txBox="1"/>
          <p:nvPr/>
        </p:nvSpPr>
        <p:spPr>
          <a:xfrm>
            <a:off x="0" y="5257800"/>
            <a:ext cx="4724400" cy="487361"/>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Azulejos  S. XVII - Parroquia de San Sebastián de Lima </a:t>
            </a:r>
          </a:p>
          <a:p>
            <a:pPr indent="0" lvl="0" marL="0" marR="0" rtl="0" algn="ctr">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Cazando Taruca (venado andino)</a:t>
            </a:r>
            <a:r>
              <a:rPr b="1" i="1" lang="en-US" sz="1400" u="none" cap="none" strike="noStrike">
                <a:solidFill>
                  <a:srgbClr val="DAD3AE"/>
                </a:solidFill>
                <a:latin typeface="Calibri"/>
                <a:ea typeface="Calibri"/>
                <a:cs typeface="Calibri"/>
                <a:sym typeface="Calibri"/>
              </a:rPr>
              <a:t> </a:t>
            </a:r>
          </a:p>
        </p:txBody>
      </p:sp>
      <p:pic>
        <p:nvPicPr>
          <p:cNvPr id="22" name="Shape 22"/>
          <p:cNvPicPr preferRelativeResize="0"/>
          <p:nvPr/>
        </p:nvPicPr>
        <p:blipFill rotWithShape="1">
          <a:blip r:embed="rId4">
            <a:alphaModFix/>
          </a:blip>
          <a:srcRect b="0" l="0" r="0" t="0"/>
          <a:stretch/>
        </p:blipFill>
        <p:spPr>
          <a:xfrm>
            <a:off x="304800" y="1600200"/>
            <a:ext cx="4190999" cy="3654425"/>
          </a:xfrm>
          <a:prstGeom prst="rect">
            <a:avLst/>
          </a:prstGeom>
          <a:noFill/>
          <a:ln>
            <a:noFill/>
          </a:ln>
        </p:spPr>
      </p:pic>
      <p:pic>
        <p:nvPicPr>
          <p:cNvPr id="23" name="Shape 23"/>
          <p:cNvPicPr preferRelativeResize="0"/>
          <p:nvPr/>
        </p:nvPicPr>
        <p:blipFill rotWithShape="1">
          <a:blip r:embed="rId5">
            <a:alphaModFix/>
          </a:blip>
          <a:srcRect b="0" l="0" r="0" t="0"/>
          <a:stretch/>
        </p:blipFill>
        <p:spPr>
          <a:xfrm>
            <a:off x="8469311" y="6019800"/>
            <a:ext cx="674687" cy="838199"/>
          </a:xfrm>
          <a:prstGeom prst="rect">
            <a:avLst/>
          </a:prstGeom>
          <a:noFill/>
          <a:ln>
            <a:noFill/>
          </a:ln>
        </p:spPr>
      </p:pic>
      <p:pic>
        <p:nvPicPr>
          <p:cNvPr id="24" name="Shape 24"/>
          <p:cNvPicPr preferRelativeResize="0"/>
          <p:nvPr/>
        </p:nvPicPr>
        <p:blipFill rotWithShape="1">
          <a:blip r:embed="rId6">
            <a:alphaModFix/>
          </a:blip>
          <a:srcRect b="0" l="0" r="0" t="0"/>
          <a:stretch/>
        </p:blipFill>
        <p:spPr>
          <a:xfrm>
            <a:off x="9525000" y="3505200"/>
            <a:ext cx="304799" cy="3047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p:tgtEl>
                                          <p:spTgt spid="19"/>
                                        </p:tgtEl>
                                        <p:attrNameLst>
                                          <p:attrName>ppt_w</p:attrName>
                                        </p:attrNameLst>
                                      </p:cBhvr>
                                      <p:tavLst>
                                        <p:tav fmla="" tm="0">
                                          <p:val>
                                            <p:strVal val="0"/>
                                          </p:val>
                                        </p:tav>
                                        <p:tav fmla="" tm="100000">
                                          <p:val>
                                            <p:strVal val="#ppt_w"/>
                                          </p:val>
                                        </p:tav>
                                      </p:tavLst>
                                    </p:anim>
                                    <p:anim calcmode="lin" valueType="num">
                                      <p:cBhvr additive="base">
                                        <p:cTn dur="500"/>
                                        <p:tgtEl>
                                          <p:spTgt spid="1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
                                        </p:tgtEl>
                                        <p:attrNameLst>
                                          <p:attrName>style.visibility</p:attrName>
                                        </p:attrNameLst>
                                      </p:cBhvr>
                                      <p:to>
                                        <p:strVal val="visible"/>
                                      </p:to>
                                    </p:set>
                                    <p:animEffect filter="fade" transition="in">
                                      <p:cBhvr>
                                        <p:cTn dur="500"/>
                                        <p:tgtEl>
                                          <p:spTgt spid="20"/>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98" name="Shape 98"/>
        <p:cNvGrpSpPr/>
        <p:nvPr/>
      </p:nvGrpSpPr>
      <p:grpSpPr>
        <a:xfrm>
          <a:off x="0" y="0"/>
          <a:ext cx="0" cy="0"/>
          <a:chOff x="0" y="0"/>
          <a:chExt cx="0" cy="0"/>
        </a:xfrm>
      </p:grpSpPr>
      <p:sp>
        <p:nvSpPr>
          <p:cNvPr id="99" name="Shape 99"/>
          <p:cNvSpPr txBox="1"/>
          <p:nvPr/>
        </p:nvSpPr>
        <p:spPr>
          <a:xfrm>
            <a:off x="1524000" y="5257800"/>
            <a:ext cx="6400799" cy="609599"/>
          </a:xfrm>
          <a:prstGeom prst="rect">
            <a:avLst/>
          </a:prstGeom>
          <a:noFill/>
          <a:ln>
            <a:noFill/>
          </a:ln>
        </p:spPr>
        <p:txBody>
          <a:bodyPr anchorCtr="1" anchor="ctr" bIns="45700" lIns="91425" rIns="91425" tIns="45700">
            <a:noAutofit/>
          </a:bodyPr>
          <a:lstStyle/>
          <a:p>
            <a:pPr indent="0" lvl="0" marL="0" marR="0" rtl="0" algn="ctr">
              <a:lnSpc>
                <a:spcPct val="100000"/>
              </a:lnSpc>
              <a:spcBef>
                <a:spcPts val="0"/>
              </a:spcBef>
              <a:spcAft>
                <a:spcPts val="0"/>
              </a:spcAft>
              <a:buClr>
                <a:srgbClr val="D9CEAB"/>
              </a:buClr>
              <a:buSzPct val="25000"/>
              <a:buFont typeface="Calibri"/>
              <a:buNone/>
            </a:pPr>
            <a:r>
              <a:rPr b="1" i="1" lang="en-US" sz="1400" u="none">
                <a:solidFill>
                  <a:srgbClr val="D9CEAB"/>
                </a:solidFill>
                <a:latin typeface="Calibri"/>
                <a:ea typeface="Calibri"/>
                <a:cs typeface="Calibri"/>
                <a:sym typeface="Calibri"/>
              </a:rPr>
              <a:t>Imagen gracias a la fina cortesía de la señora Laura Gutiérrez  Arbulú. </a:t>
            </a:r>
            <a:br>
              <a:rPr b="1" i="1" lang="en-US" sz="1400" u="none">
                <a:solidFill>
                  <a:srgbClr val="D9CEAB"/>
                </a:solidFill>
                <a:latin typeface="Calibri"/>
                <a:ea typeface="Calibri"/>
                <a:cs typeface="Calibri"/>
                <a:sym typeface="Calibri"/>
              </a:rPr>
            </a:br>
            <a:r>
              <a:rPr b="1" i="1" lang="en-US" sz="1400" u="none">
                <a:solidFill>
                  <a:srgbClr val="D9CEAB"/>
                </a:solidFill>
                <a:latin typeface="Calibri"/>
                <a:ea typeface="Calibri"/>
                <a:cs typeface="Calibri"/>
                <a:sym typeface="Calibri"/>
              </a:rPr>
              <a:t> Directora del Archivo Arzobispal de Lima.</a:t>
            </a:r>
            <a:br>
              <a:rPr b="1" i="1" lang="en-US" sz="1400" u="none">
                <a:solidFill>
                  <a:srgbClr val="D9CEAB"/>
                </a:solidFill>
                <a:latin typeface="Calibri"/>
                <a:ea typeface="Calibri"/>
                <a:cs typeface="Calibri"/>
                <a:sym typeface="Calibri"/>
              </a:rPr>
            </a:br>
            <a:r>
              <a:rPr b="1" i="1" lang="en-US" sz="1400" u="none">
                <a:solidFill>
                  <a:srgbClr val="D9CEAB"/>
                </a:solidFill>
                <a:latin typeface="Calibri"/>
                <a:ea typeface="Calibri"/>
                <a:cs typeface="Calibri"/>
                <a:sym typeface="Calibri"/>
              </a:rPr>
              <a:t> (documento que por primera vez es de conocimiento público)</a:t>
            </a:r>
            <a:r>
              <a:rPr b="1" i="1" lang="en-US" sz="1600" u="none">
                <a:solidFill>
                  <a:srgbClr val="D9CEAB"/>
                </a:solidFill>
                <a:latin typeface="Calibri"/>
                <a:ea typeface="Calibri"/>
                <a:cs typeface="Calibri"/>
                <a:sym typeface="Calibri"/>
              </a:rPr>
              <a:t>  </a:t>
            </a:r>
          </a:p>
        </p:txBody>
      </p:sp>
      <p:sp>
        <p:nvSpPr>
          <p:cNvPr id="100" name="Shape 100"/>
          <p:cNvSpPr txBox="1"/>
          <p:nvPr/>
        </p:nvSpPr>
        <p:spPr>
          <a:xfrm>
            <a:off x="762000" y="304800"/>
            <a:ext cx="8077199" cy="942975"/>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Partida de bautismo de uno de los nietos del Virrey  Don Manuel Amat y Junient </a:t>
            </a:r>
          </a:p>
          <a:p>
            <a:pPr indent="0" lvl="0" marL="0" marR="0" rtl="0" algn="ctr">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Es el único documento en el que Manuel Amat y Villegas utilizó el apellido completo del su padre, el Virrey. </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 madrina fue  la abuela paterna, Doña Micaela Villegas </a:t>
            </a:r>
          </a:p>
        </p:txBody>
      </p:sp>
      <p:pic>
        <p:nvPicPr>
          <p:cNvPr id="101" name="Shape 101"/>
          <p:cNvPicPr preferRelativeResize="0"/>
          <p:nvPr/>
        </p:nvPicPr>
        <p:blipFill rotWithShape="1">
          <a:blip r:embed="rId4">
            <a:alphaModFix/>
          </a:blip>
          <a:srcRect b="0" l="0" r="0" t="0"/>
          <a:stretch/>
        </p:blipFill>
        <p:spPr>
          <a:xfrm>
            <a:off x="0" y="5867400"/>
            <a:ext cx="2133599" cy="1014411"/>
          </a:xfrm>
          <a:prstGeom prst="rect">
            <a:avLst/>
          </a:prstGeom>
          <a:noFill/>
          <a:ln>
            <a:noFill/>
          </a:ln>
        </p:spPr>
      </p:pic>
      <p:pic>
        <p:nvPicPr>
          <p:cNvPr id="102" name="Shape 102"/>
          <p:cNvPicPr preferRelativeResize="0"/>
          <p:nvPr/>
        </p:nvPicPr>
        <p:blipFill rotWithShape="1">
          <a:blip r:embed="rId5">
            <a:alphaModFix/>
          </a:blip>
          <a:srcRect b="0" l="0" r="0" t="0"/>
          <a:stretch/>
        </p:blipFill>
        <p:spPr>
          <a:xfrm>
            <a:off x="7086600" y="5880100"/>
            <a:ext cx="2057400" cy="977899"/>
          </a:xfrm>
          <a:prstGeom prst="rect">
            <a:avLst/>
          </a:prstGeom>
          <a:noFill/>
          <a:ln>
            <a:noFill/>
          </a:ln>
        </p:spPr>
      </p:pic>
      <p:pic>
        <p:nvPicPr>
          <p:cNvPr id="103" name="Shape 103"/>
          <p:cNvPicPr preferRelativeResize="0"/>
          <p:nvPr/>
        </p:nvPicPr>
        <p:blipFill rotWithShape="1">
          <a:blip r:embed="rId6">
            <a:alphaModFix/>
          </a:blip>
          <a:srcRect b="0" l="0" r="0" t="0"/>
          <a:stretch/>
        </p:blipFill>
        <p:spPr>
          <a:xfrm flipH="1" rot="10800000">
            <a:off x="2895600" y="3238500"/>
            <a:ext cx="3200399" cy="39687"/>
          </a:xfrm>
          <a:prstGeom prst="rect">
            <a:avLst/>
          </a:prstGeom>
          <a:noFill/>
          <a:ln>
            <a:noFill/>
          </a:ln>
        </p:spPr>
      </p:pic>
      <p:pic>
        <p:nvPicPr>
          <p:cNvPr id="104" name="Shape 104"/>
          <p:cNvPicPr preferRelativeResize="0"/>
          <p:nvPr/>
        </p:nvPicPr>
        <p:blipFill rotWithShape="1">
          <a:blip r:embed="rId6">
            <a:alphaModFix/>
          </a:blip>
          <a:srcRect b="0" l="0" r="0" t="0"/>
          <a:stretch/>
        </p:blipFill>
        <p:spPr>
          <a:xfrm flipH="1" rot="10800000">
            <a:off x="3200400" y="3540125"/>
            <a:ext cx="3505200" cy="39687"/>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0"/>
                                        <p:tgtEl>
                                          <p:spTgt spid="103"/>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8" name="Shape 108"/>
        <p:cNvGrpSpPr/>
        <p:nvPr/>
      </p:nvGrpSpPr>
      <p:grpSpPr>
        <a:xfrm>
          <a:off x="0" y="0"/>
          <a:ext cx="0" cy="0"/>
          <a:chOff x="0" y="0"/>
          <a:chExt cx="0" cy="0"/>
        </a:xfrm>
      </p:grpSpPr>
      <p:sp>
        <p:nvSpPr>
          <p:cNvPr id="109" name="Shape 109"/>
          <p:cNvSpPr txBox="1"/>
          <p:nvPr/>
        </p:nvSpPr>
        <p:spPr>
          <a:xfrm>
            <a:off x="228600" y="171450"/>
            <a:ext cx="3886200" cy="6473824"/>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Lima era la capital del Virreinato de Perú, el más rico e importante de América. Su extenso territorio abarcaba desde Panamá hasta la Patagonia argentina.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diplomático y pintor Leonce Angrand (1808-1886) refiriendose a la Ciudad de Los Reyes (Lima) escribió “...si yo dijera que hace trescientos años había en el Perú jardines maravillosos donde todas las plantas, los árboles, los frutos, las estatuas, las fuentes, eran de oro y plata maciza, se me creería inmediatamente, y aún se me consideraría estar por debajo de la verdad...”.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 la señorial y esplendorosa Lima residía la concentración del poder, cultura, elegancia y espiritualidad. Fue la época dorada de la santidad.</a:t>
            </a:r>
            <a:r>
              <a:rPr b="1" i="1" lang="en-US" sz="1400" u="none">
                <a:solidFill>
                  <a:srgbClr val="C0C0C0"/>
                </a:solidFill>
                <a:latin typeface="Calibri"/>
                <a:ea typeface="Calibri"/>
                <a:cs typeface="Calibri"/>
                <a:sym typeface="Calibri"/>
              </a:rPr>
              <a:t>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Sus habitantes indígenas, blancos y negros, formaron con su mestizaje la riqueza étnica del Perú.</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 1770 el Virrey Amat y Junient respondió al pedido del Rey de España Carlos III (1716–1788) para que le enviasen “curiosidades artísticas” destinadas al fondo del Real Gabinete de Historia Natural del Príncipe de Asturias (el futuro Carlos IV). El  Real Gabinete se inauguró en 1776.</a:t>
            </a:r>
          </a:p>
          <a:p>
            <a:pPr indent="0" lvl="0" marL="0" marR="0" rtl="0" algn="l">
              <a:lnSpc>
                <a:spcPct val="100000"/>
              </a:lnSpc>
              <a:spcBef>
                <a:spcPts val="0"/>
              </a:spcBef>
              <a:spcAft>
                <a:spcPts val="0"/>
              </a:spcAft>
              <a:buNone/>
            </a:pPr>
            <a:r>
              <a:t/>
            </a:r>
            <a:endParaRPr b="1" i="1" sz="1400" u="none">
              <a:solidFill>
                <a:srgbClr val="DAD3AE"/>
              </a:solidFill>
              <a:latin typeface="Calibri"/>
              <a:ea typeface="Calibri"/>
              <a:cs typeface="Calibri"/>
              <a:sym typeface="Calibri"/>
            </a:endParaRPr>
          </a:p>
        </p:txBody>
      </p:sp>
      <p:pic>
        <p:nvPicPr>
          <p:cNvPr id="110" name="Shape 110"/>
          <p:cNvPicPr preferRelativeResize="0"/>
          <p:nvPr/>
        </p:nvPicPr>
        <p:blipFill rotWithShape="1">
          <a:blip r:embed="rId3">
            <a:alphaModFix/>
          </a:blip>
          <a:srcRect b="0" l="0" r="0" t="0"/>
          <a:stretch/>
        </p:blipFill>
        <p:spPr>
          <a:xfrm>
            <a:off x="4495800" y="3556000"/>
            <a:ext cx="4648199" cy="2593975"/>
          </a:xfrm>
          <a:prstGeom prst="rect">
            <a:avLst/>
          </a:prstGeom>
          <a:noFill/>
          <a:ln cap="flat" cmpd="sng" w="50800">
            <a:solidFill>
              <a:srgbClr val="996633"/>
            </a:solidFill>
            <a:prstDash val="solid"/>
            <a:miter/>
            <a:headEnd len="med" w="med" type="none"/>
            <a:tailEnd len="med" w="med" type="none"/>
          </a:ln>
        </p:spPr>
      </p:pic>
      <p:sp>
        <p:nvSpPr>
          <p:cNvPr id="111" name="Shape 111"/>
          <p:cNvSpPr txBox="1"/>
          <p:nvPr/>
        </p:nvSpPr>
        <p:spPr>
          <a:xfrm>
            <a:off x="5105400" y="2286000"/>
            <a:ext cx="3581399" cy="517524"/>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Máxima extensión del Virreinato del Perú, verde claro y su territorio final verde oscuro. </a:t>
            </a:r>
          </a:p>
        </p:txBody>
      </p:sp>
      <p:sp>
        <p:nvSpPr>
          <p:cNvPr id="112" name="Shape 112"/>
          <p:cNvSpPr txBox="1"/>
          <p:nvPr/>
        </p:nvSpPr>
        <p:spPr>
          <a:xfrm>
            <a:off x="4648200" y="6340475"/>
            <a:ext cx="4267199" cy="517524"/>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Vista del Palacio de los Virreyes de Lima, 1771. Biblioteca Central de Cataluña  </a:t>
            </a:r>
          </a:p>
        </p:txBody>
      </p:sp>
      <p:pic>
        <p:nvPicPr>
          <p:cNvPr id="113" name="Shape 113"/>
          <p:cNvPicPr preferRelativeResize="0"/>
          <p:nvPr/>
        </p:nvPicPr>
        <p:blipFill rotWithShape="1">
          <a:blip r:embed="rId4">
            <a:alphaModFix/>
          </a:blip>
          <a:srcRect b="0" l="0" r="0" t="0"/>
          <a:stretch/>
        </p:blipFill>
        <p:spPr>
          <a:xfrm>
            <a:off x="5029200" y="457200"/>
            <a:ext cx="3657600" cy="1779587"/>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7" name="Shape 117"/>
        <p:cNvGrpSpPr/>
        <p:nvPr/>
      </p:nvGrpSpPr>
      <p:grpSpPr>
        <a:xfrm>
          <a:off x="0" y="0"/>
          <a:ext cx="0" cy="0"/>
          <a:chOff x="0" y="0"/>
          <a:chExt cx="0" cy="0"/>
        </a:xfrm>
      </p:grpSpPr>
      <p:sp>
        <p:nvSpPr>
          <p:cNvPr id="118" name="Shape 118"/>
          <p:cNvSpPr txBox="1"/>
          <p:nvPr/>
        </p:nvSpPr>
        <p:spPr>
          <a:xfrm>
            <a:off x="4343400" y="685800"/>
            <a:ext cx="4495800" cy="5902325"/>
          </a:xfrm>
          <a:prstGeom prst="rect">
            <a:avLst/>
          </a:prstGeom>
          <a:noFill/>
          <a:ln cap="flat" cmpd="sng" w="66675">
            <a:solidFill>
              <a:srgbClr val="FF9900"/>
            </a:solidFill>
            <a:prstDash val="solid"/>
            <a:miter/>
            <a:headEnd len="med" w="med" type="none"/>
            <a:tailEnd len="med" w="med" type="none"/>
          </a:ln>
        </p:spPr>
        <p:txBody>
          <a:bodyPr anchorCtr="0" anchor="t" bIns="46800" lIns="90000" rIns="90000" tIns="468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Virrey Amat y Junient consideró como objeto digno para dicho Gabinete un conjunto de cuadros catalogados como “Cuadros de Castas” término genérico de uso común en el siglo XVIII.</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Envió 20 pinturas de 1.00 x 1.25 mt. que representaban el mestizaje en el Virreinato del Perú, proporcionando, para Europa, el resultado de la unión de las diferentes razas de la población en el siglo XVIII.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Las  pinturas llegaron a España en 1770 acompañados de una misiva.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Fragmento de la carta del Virrey Amat y Junyent, dirigida al Rey de España Carlos III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Lima 13 de Mayo de 1770</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Virrey del Perú -Nº 324-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Deseando con mi mayor anhelo contribuir a la formación del Gabinete de Historia Natural en que se halla empeñado nuestro Serenísimo Príncipe de Asturias he creído que no conduce poco a su ilustración, por ser uno de los ramos principales de raras producciones que ofrecen estos dominios, la notable mutación, de aspecto, figura, y color, que resulta en las sucesivas generaciones de la mezcla de Indios y Negros...”</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Fuente: Romero de Tejada 2004. </a:t>
            </a:r>
          </a:p>
        </p:txBody>
      </p:sp>
      <p:sp>
        <p:nvSpPr>
          <p:cNvPr id="119" name="Shape 119"/>
          <p:cNvSpPr txBox="1"/>
          <p:nvPr/>
        </p:nvSpPr>
        <p:spPr>
          <a:xfrm>
            <a:off x="304800" y="4953000"/>
            <a:ext cx="3581399" cy="1155700"/>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 el grabado del Escudo de Armas del XXXI Virrey Manuel  Amat y Junient se lee: </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“Carolus ’a Zelada, Peruans, Aurifex, fecit Lima anno 1762”.</a:t>
            </a:r>
          </a:p>
          <a:p>
            <a:pPr indent="0" lvl="0" marL="0" marR="0" rtl="0" algn="l">
              <a:lnSpc>
                <a:spcPct val="100000"/>
              </a:lnSpc>
              <a:spcBef>
                <a:spcPts val="0"/>
              </a:spcBef>
              <a:spcAft>
                <a:spcPts val="0"/>
              </a:spcAft>
              <a:buNone/>
            </a:pPr>
            <a:r>
              <a:t/>
            </a:r>
            <a:endParaRPr b="1" i="1" sz="1400" u="none">
              <a:solidFill>
                <a:srgbClr val="DAD3AE"/>
              </a:solidFill>
              <a:latin typeface="Calibri"/>
              <a:ea typeface="Calibri"/>
              <a:cs typeface="Calibri"/>
              <a:sym typeface="Calibri"/>
            </a:endParaRPr>
          </a:p>
        </p:txBody>
      </p:sp>
      <p:pic>
        <p:nvPicPr>
          <p:cNvPr id="120" name="Shape 120"/>
          <p:cNvPicPr preferRelativeResize="0"/>
          <p:nvPr/>
        </p:nvPicPr>
        <p:blipFill rotWithShape="1">
          <a:blip r:embed="rId3">
            <a:alphaModFix/>
          </a:blip>
          <a:srcRect b="0" l="0" r="0" t="0"/>
          <a:stretch/>
        </p:blipFill>
        <p:spPr>
          <a:xfrm>
            <a:off x="609600" y="685800"/>
            <a:ext cx="3011487" cy="41148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4" name="Shape 124"/>
        <p:cNvGrpSpPr/>
        <p:nvPr/>
      </p:nvGrpSpPr>
      <p:grpSpPr>
        <a:xfrm>
          <a:off x="0" y="0"/>
          <a:ext cx="0" cy="0"/>
          <a:chOff x="0" y="0"/>
          <a:chExt cx="0" cy="0"/>
        </a:xfrm>
      </p:grpSpPr>
      <p:pic>
        <p:nvPicPr>
          <p:cNvPr id="125" name="Shape 125"/>
          <p:cNvPicPr preferRelativeResize="0"/>
          <p:nvPr/>
        </p:nvPicPr>
        <p:blipFill rotWithShape="1">
          <a:blip r:embed="rId3">
            <a:alphaModFix/>
          </a:blip>
          <a:srcRect b="0" l="0" r="0" t="0"/>
          <a:stretch/>
        </p:blipFill>
        <p:spPr>
          <a:xfrm>
            <a:off x="0" y="0"/>
            <a:ext cx="2397125" cy="3733800"/>
          </a:xfrm>
          <a:prstGeom prst="rect">
            <a:avLst/>
          </a:prstGeom>
          <a:noFill/>
          <a:ln>
            <a:noFill/>
          </a:ln>
        </p:spPr>
      </p:pic>
      <p:sp>
        <p:nvSpPr>
          <p:cNvPr id="126" name="Shape 126"/>
          <p:cNvSpPr txBox="1"/>
          <p:nvPr/>
        </p:nvSpPr>
        <p:spPr>
          <a:xfrm>
            <a:off x="1371600" y="1371600"/>
            <a:ext cx="7467600" cy="3384550"/>
          </a:xfrm>
          <a:prstGeom prst="rect">
            <a:avLst/>
          </a:prstGeom>
          <a:solidFill>
            <a:schemeClr val="dk1"/>
          </a:solid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3600" u="none">
                <a:solidFill>
                  <a:srgbClr val="DAD3AE"/>
                </a:solidFill>
                <a:latin typeface="Calibri"/>
                <a:ea typeface="Calibri"/>
                <a:cs typeface="Calibri"/>
                <a:sym typeface="Calibri"/>
              </a:rPr>
              <a:t>La colección se encuentra  en el Museo Nacional de Antropología de Madrid, España.</a:t>
            </a:r>
            <a:r>
              <a:rPr b="1" i="1" lang="en-US" sz="1400" u="none">
                <a:solidFill>
                  <a:srgbClr val="DAD3AE"/>
                </a:solidFill>
                <a:latin typeface="Calibri"/>
                <a:ea typeface="Calibri"/>
                <a:cs typeface="Calibri"/>
                <a:sym typeface="Calibri"/>
              </a:rPr>
              <a:t>  </a:t>
            </a:r>
          </a:p>
          <a:p>
            <a:pPr indent="0" lvl="0" marL="0" marR="0" rtl="0" algn="ctr">
              <a:lnSpc>
                <a:spcPct val="100000"/>
              </a:lnSpc>
              <a:spcBef>
                <a:spcPts val="0"/>
              </a:spcBef>
              <a:spcAft>
                <a:spcPts val="0"/>
              </a:spcAft>
              <a:buClr>
                <a:schemeClr val="dk1"/>
              </a:buClr>
              <a:buFont typeface="Times New Roman"/>
              <a:buNone/>
            </a:pPr>
            <a:r>
              <a:t/>
            </a:r>
            <a:endParaRPr b="1" i="1" sz="4400" u="sng">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rgbClr val="DAD3AE"/>
              </a:buClr>
              <a:buSzPct val="25000"/>
              <a:buFont typeface="Calibri"/>
              <a:buNone/>
            </a:pPr>
            <a:r>
              <a:rPr b="1" i="1" lang="en-US" sz="3200" u="none">
                <a:solidFill>
                  <a:srgbClr val="DAD3AE"/>
                </a:solidFill>
                <a:latin typeface="Calibri"/>
                <a:ea typeface="Calibri"/>
                <a:cs typeface="Calibri"/>
                <a:sym typeface="Calibri"/>
              </a:rPr>
              <a:t>Todas las obras son de </a:t>
            </a:r>
          </a:p>
          <a:p>
            <a:pPr indent="0" lvl="0" marL="0" marR="0" rtl="0" algn="ctr">
              <a:lnSpc>
                <a:spcPct val="100000"/>
              </a:lnSpc>
              <a:spcBef>
                <a:spcPts val="0"/>
              </a:spcBef>
              <a:spcAft>
                <a:spcPts val="0"/>
              </a:spcAft>
              <a:buClr>
                <a:srgbClr val="DAD3AE"/>
              </a:buClr>
              <a:buSzPct val="25000"/>
              <a:buFont typeface="Calibri"/>
              <a:buNone/>
            </a:pPr>
            <a:r>
              <a:rPr b="1" i="1" lang="en-US" sz="3200" u="none">
                <a:solidFill>
                  <a:srgbClr val="DAD3AE"/>
                </a:solidFill>
                <a:latin typeface="Calibri"/>
                <a:ea typeface="Calibri"/>
                <a:cs typeface="Calibri"/>
                <a:sym typeface="Calibri"/>
              </a:rPr>
              <a:t>pintores anónimos. </a:t>
            </a:r>
          </a:p>
        </p:txBody>
      </p:sp>
      <p:pic>
        <p:nvPicPr>
          <p:cNvPr id="127" name="Shape 127"/>
          <p:cNvPicPr preferRelativeResize="0"/>
          <p:nvPr/>
        </p:nvPicPr>
        <p:blipFill rotWithShape="1">
          <a:blip r:embed="rId4">
            <a:alphaModFix/>
          </a:blip>
          <a:srcRect b="0" l="0" r="0" t="0"/>
          <a:stretch/>
        </p:blipFill>
        <p:spPr>
          <a:xfrm>
            <a:off x="5486400" y="4773612"/>
            <a:ext cx="3657600" cy="2084387"/>
          </a:xfrm>
          <a:prstGeom prst="rect">
            <a:avLst/>
          </a:prstGeom>
          <a:noFill/>
          <a:ln>
            <a:noFill/>
          </a:ln>
        </p:spPr>
      </p:pic>
      <p:pic>
        <p:nvPicPr>
          <p:cNvPr id="128" name="Shape 128"/>
          <p:cNvPicPr preferRelativeResize="0"/>
          <p:nvPr/>
        </p:nvPicPr>
        <p:blipFill rotWithShape="1">
          <a:blip r:embed="rId5">
            <a:alphaModFix/>
          </a:blip>
          <a:srcRect b="0" l="0" r="0" t="0"/>
          <a:stretch/>
        </p:blipFill>
        <p:spPr>
          <a:xfrm>
            <a:off x="9525000" y="3581400"/>
            <a:ext cx="304799" cy="3047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ppt_w</p:attrName>
                                        </p:attrNameLst>
                                      </p:cBhvr>
                                      <p:tavLst>
                                        <p:tav fmla="" tm="0">
                                          <p:val>
                                            <p:strVal val="0"/>
                                          </p:val>
                                        </p:tav>
                                        <p:tav fmla="" tm="100000">
                                          <p:val>
                                            <p:strVal val="#ppt_w"/>
                                          </p:val>
                                        </p:tav>
                                      </p:tavLst>
                                    </p:anim>
                                    <p:anim calcmode="lin" valueType="num">
                                      <p:cBhvr additive="base">
                                        <p:cTn dur="500"/>
                                        <p:tgtEl>
                                          <p:spTgt spid="1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2" name="Shape 132"/>
        <p:cNvGrpSpPr/>
        <p:nvPr/>
      </p:nvGrpSpPr>
      <p:grpSpPr>
        <a:xfrm>
          <a:off x="0" y="0"/>
          <a:ext cx="0" cy="0"/>
          <a:chOff x="0" y="0"/>
          <a:chExt cx="0" cy="0"/>
        </a:xfrm>
      </p:grpSpPr>
      <p:pic>
        <p:nvPicPr>
          <p:cNvPr id="133" name="Shape 133"/>
          <p:cNvPicPr preferRelativeResize="0"/>
          <p:nvPr/>
        </p:nvPicPr>
        <p:blipFill rotWithShape="1">
          <a:blip r:embed="rId3">
            <a:alphaModFix/>
          </a:blip>
          <a:srcRect b="0" l="0" r="0" t="0"/>
          <a:stretch/>
        </p:blipFill>
        <p:spPr>
          <a:xfrm>
            <a:off x="1066800" y="0"/>
            <a:ext cx="3035300" cy="6858000"/>
          </a:xfrm>
          <a:prstGeom prst="rect">
            <a:avLst/>
          </a:prstGeom>
          <a:noFill/>
          <a:ln>
            <a:noFill/>
          </a:ln>
        </p:spPr>
      </p:pic>
      <p:sp>
        <p:nvSpPr>
          <p:cNvPr id="134" name="Shape 134"/>
          <p:cNvSpPr txBox="1"/>
          <p:nvPr/>
        </p:nvSpPr>
        <p:spPr>
          <a:xfrm>
            <a:off x="5334000" y="2971800"/>
            <a:ext cx="3505200" cy="1793874"/>
          </a:xfrm>
          <a:prstGeom prst="rect">
            <a:avLst/>
          </a:prstGeom>
          <a:solidFill>
            <a:schemeClr val="dk1"/>
          </a:solidFill>
          <a:ln>
            <a:noFill/>
          </a:ln>
        </p:spPr>
        <p:txBody>
          <a:bodyPr anchorCtr="0" anchor="t" bIns="46800" lIns="90000" rIns="90000" tIns="468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 1999 se presentaron, en el Museo de Arte de Lima, diecisiete de los veinte cuadros de la colección conocida como El Mestizaje del Virrey Amat.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Tres de ellos no fueron exhibidos por su mal estado de conservación, son los números uno, siete y diez (aquí se presentan).</a:t>
            </a:r>
          </a:p>
        </p:txBody>
      </p:sp>
      <p:pic>
        <p:nvPicPr>
          <p:cNvPr id="135" name="Shape 135"/>
          <p:cNvPicPr preferRelativeResize="0"/>
          <p:nvPr/>
        </p:nvPicPr>
        <p:blipFill rotWithShape="1">
          <a:blip r:embed="rId4">
            <a:alphaModFix/>
          </a:blip>
          <a:srcRect b="0" l="0" r="0" t="0"/>
          <a:stretch/>
        </p:blipFill>
        <p:spPr>
          <a:xfrm>
            <a:off x="0" y="1295400"/>
            <a:ext cx="1073150" cy="5562600"/>
          </a:xfrm>
          <a:prstGeom prst="rect">
            <a:avLst/>
          </a:prstGeom>
          <a:noFill/>
          <a:ln>
            <a:noFill/>
          </a:ln>
        </p:spPr>
      </p:pic>
      <p:pic>
        <p:nvPicPr>
          <p:cNvPr id="136" name="Shape 136"/>
          <p:cNvPicPr preferRelativeResize="0"/>
          <p:nvPr/>
        </p:nvPicPr>
        <p:blipFill rotWithShape="1">
          <a:blip r:embed="rId5">
            <a:alphaModFix/>
          </a:blip>
          <a:srcRect b="0" l="0" r="0" t="0"/>
          <a:stretch/>
        </p:blipFill>
        <p:spPr>
          <a:xfrm>
            <a:off x="4114800" y="1371600"/>
            <a:ext cx="1058862" cy="54863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0" name="Shape 140"/>
        <p:cNvGrpSpPr/>
        <p:nvPr/>
      </p:nvGrpSpPr>
      <p:grpSpPr>
        <a:xfrm>
          <a:off x="0" y="0"/>
          <a:ext cx="0" cy="0"/>
          <a:chOff x="0" y="0"/>
          <a:chExt cx="0" cy="0"/>
        </a:xfrm>
      </p:grpSpPr>
      <p:pic>
        <p:nvPicPr>
          <p:cNvPr id="141" name="Shape 141"/>
          <p:cNvPicPr preferRelativeResize="0"/>
          <p:nvPr/>
        </p:nvPicPr>
        <p:blipFill rotWithShape="1">
          <a:blip r:embed="rId3">
            <a:alphaModFix/>
          </a:blip>
          <a:srcRect b="0" l="0" r="0" t="0"/>
          <a:stretch/>
        </p:blipFill>
        <p:spPr>
          <a:xfrm>
            <a:off x="457200" y="533400"/>
            <a:ext cx="7010400" cy="5378449"/>
          </a:xfrm>
          <a:prstGeom prst="rect">
            <a:avLst/>
          </a:prstGeom>
          <a:noFill/>
          <a:ln cap="flat" cmpd="sng" w="88900">
            <a:solidFill>
              <a:srgbClr val="CC9900"/>
            </a:solidFill>
            <a:prstDash val="solid"/>
            <a:miter/>
            <a:headEnd len="med" w="med" type="none"/>
            <a:tailEnd len="med" w="med" type="none"/>
          </a:ln>
        </p:spPr>
      </p:pic>
      <p:sp>
        <p:nvSpPr>
          <p:cNvPr id="142" name="Shape 142"/>
          <p:cNvSpPr txBox="1"/>
          <p:nvPr/>
        </p:nvSpPr>
        <p:spPr>
          <a:xfrm>
            <a:off x="5638800" y="304800"/>
            <a:ext cx="3505200" cy="6569075"/>
          </a:xfrm>
          <a:prstGeom prst="rect">
            <a:avLst/>
          </a:prstGeom>
          <a:solidFill>
            <a:schemeClr val="dk1"/>
          </a:solidFill>
          <a:ln>
            <a:noFill/>
          </a:ln>
        </p:spPr>
        <p:txBody>
          <a:bodyPr anchorCtr="0" anchor="t" bIns="46800" lIns="90000" rIns="90000" tIns="46800">
            <a:noAutofit/>
          </a:bodyPr>
          <a:lstStyle/>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Las obras están enumeradas en el ángulo superior izquierdo, con leyenda etnográfica y la clasificación del mestizaje en el Perú.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Detallan a los indígenas de la Selva y de la Sierra, éstos  con diferentes razgos físicos.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En el siglo XXI el Perú es un amplio  crisol de razas, culturas y cultos.</a:t>
            </a:r>
          </a:p>
          <a:p>
            <a:pPr indent="0" lvl="0" marL="0" marR="0" rtl="0" algn="just">
              <a:lnSpc>
                <a:spcPct val="100000"/>
              </a:lnSpc>
              <a:spcBef>
                <a:spcPts val="0"/>
              </a:spcBef>
              <a:spcAft>
                <a:spcPts val="0"/>
              </a:spcAft>
              <a:buClr>
                <a:schemeClr val="dk1"/>
              </a:buClr>
              <a:buFont typeface="Times New Roman"/>
              <a:buNone/>
            </a:pPr>
            <a:r>
              <a:t/>
            </a:r>
            <a:endParaRPr b="1" i="1" sz="16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1" sz="1400" u="none">
              <a:solidFill>
                <a:srgbClr val="DAD3AE"/>
              </a:solidFill>
              <a:latin typeface="Calibri"/>
              <a:ea typeface="Calibri"/>
              <a:cs typeface="Calibri"/>
              <a:sym typeface="Calibri"/>
            </a:endParaRPr>
          </a:p>
        </p:txBody>
      </p:sp>
      <p:pic>
        <p:nvPicPr>
          <p:cNvPr id="143" name="Shape 143"/>
          <p:cNvPicPr preferRelativeResize="0"/>
          <p:nvPr/>
        </p:nvPicPr>
        <p:blipFill rotWithShape="1">
          <a:blip r:embed="rId4">
            <a:alphaModFix/>
          </a:blip>
          <a:srcRect b="0" l="0" r="0" t="0"/>
          <a:stretch/>
        </p:blipFill>
        <p:spPr>
          <a:xfrm>
            <a:off x="2286000" y="6172200"/>
            <a:ext cx="4152899" cy="285750"/>
          </a:xfrm>
          <a:prstGeom prst="rect">
            <a:avLst/>
          </a:prstGeom>
          <a:noFill/>
          <a:ln>
            <a:noFill/>
          </a:ln>
        </p:spPr>
      </p:pic>
      <p:sp>
        <p:nvSpPr>
          <p:cNvPr id="144" name="Shape 144"/>
          <p:cNvSpPr txBox="1"/>
          <p:nvPr/>
        </p:nvSpPr>
        <p:spPr>
          <a:xfrm>
            <a:off x="2514600" y="6553200"/>
            <a:ext cx="3048000" cy="304799"/>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Obra no expuesta en el MALI</a:t>
            </a:r>
            <a:r>
              <a:rPr b="1" i="1" lang="en-US" sz="1200" u="none">
                <a:solidFill>
                  <a:srgbClr val="DAD3AE"/>
                </a:solidFill>
                <a:latin typeface="Calibri"/>
                <a:ea typeface="Calibri"/>
                <a:cs typeface="Calibri"/>
                <a:sym typeface="Calibri"/>
              </a:rPr>
              <a:t> </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8"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b="0" l="0" r="0" t="0"/>
          <a:stretch/>
        </p:blipFill>
        <p:spPr>
          <a:xfrm>
            <a:off x="2362200" y="6019800"/>
            <a:ext cx="4505325" cy="314324"/>
          </a:xfrm>
          <a:prstGeom prst="rect">
            <a:avLst/>
          </a:prstGeom>
          <a:noFill/>
          <a:ln>
            <a:noFill/>
          </a:ln>
        </p:spPr>
      </p:pic>
      <p:pic>
        <p:nvPicPr>
          <p:cNvPr id="150" name="Shape 150"/>
          <p:cNvPicPr preferRelativeResize="0"/>
          <p:nvPr/>
        </p:nvPicPr>
        <p:blipFill rotWithShape="1">
          <a:blip r:embed="rId4">
            <a:alphaModFix/>
          </a:blip>
          <a:srcRect b="0" l="0" r="0" t="0"/>
          <a:stretch/>
        </p:blipFill>
        <p:spPr>
          <a:xfrm>
            <a:off x="1219200" y="533400"/>
            <a:ext cx="6707186" cy="52832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4"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b="0" l="0" r="0" t="0"/>
          <a:stretch/>
        </p:blipFill>
        <p:spPr>
          <a:xfrm>
            <a:off x="2514600" y="6172200"/>
            <a:ext cx="4600574" cy="285750"/>
          </a:xfrm>
          <a:prstGeom prst="rect">
            <a:avLst/>
          </a:prstGeom>
          <a:noFill/>
          <a:ln>
            <a:noFill/>
          </a:ln>
        </p:spPr>
      </p:pic>
      <p:pic>
        <p:nvPicPr>
          <p:cNvPr id="156" name="Shape 156"/>
          <p:cNvPicPr preferRelativeResize="0"/>
          <p:nvPr/>
        </p:nvPicPr>
        <p:blipFill rotWithShape="1">
          <a:blip r:embed="rId4">
            <a:alphaModFix/>
          </a:blip>
          <a:srcRect b="0" l="0" r="0" t="0"/>
          <a:stretch/>
        </p:blipFill>
        <p:spPr>
          <a:xfrm>
            <a:off x="990600" y="228600"/>
            <a:ext cx="7177087" cy="5805486"/>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60" name="Shape 160"/>
        <p:cNvGrpSpPr/>
        <p:nvPr/>
      </p:nvGrpSpPr>
      <p:grpSpPr>
        <a:xfrm>
          <a:off x="0" y="0"/>
          <a:ext cx="0" cy="0"/>
          <a:chOff x="0" y="0"/>
          <a:chExt cx="0" cy="0"/>
        </a:xfrm>
      </p:grpSpPr>
      <p:sp>
        <p:nvSpPr>
          <p:cNvPr id="161" name="Shape 161"/>
          <p:cNvSpPr txBox="1"/>
          <p:nvPr/>
        </p:nvSpPr>
        <p:spPr>
          <a:xfrm>
            <a:off x="0" y="4114800"/>
            <a:ext cx="7772400" cy="2773361"/>
          </a:xfrm>
          <a:prstGeom prst="rect">
            <a:avLst/>
          </a:prstGeom>
          <a:solidFill>
            <a:schemeClr val="dk1"/>
          </a:solidFill>
          <a:ln>
            <a:noFill/>
          </a:ln>
        </p:spPr>
        <p:txBody>
          <a:bodyPr anchorCtr="0" anchor="t" bIns="45700" lIns="91425" rIns="91425" tIns="45700">
            <a:noAutofit/>
          </a:bodyPr>
          <a:lstStyle/>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Esta pintura merece una información  aparte.</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 pieza catalogada con el Nº 3, dice: “...Español. Yndia Serrana O Civilizada. Produce Mestizo...” . </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 falta de pintura en la palabra Café-ada, produjo un error en su lectura, actualmente por Internet</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dice: Español. Yndia Serrana O Café[t]ada. Produce Mestiso </a:t>
            </a:r>
          </a:p>
          <a:p>
            <a:pPr indent="0" lvl="0" marL="0" marR="0" rtl="0" algn="just">
              <a:lnSpc>
                <a:spcPct val="95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Lo correcto es: </a:t>
            </a:r>
            <a:r>
              <a:rPr b="1" i="1" lang="en-US" sz="1600" u="sng">
                <a:solidFill>
                  <a:srgbClr val="DAD3AE"/>
                </a:solidFill>
                <a:latin typeface="Calibri"/>
                <a:ea typeface="Calibri"/>
                <a:cs typeface="Calibri"/>
                <a:sym typeface="Calibri"/>
              </a:rPr>
              <a:t>Español.  Yndia Serrana O Cafeyada.  Produce Mestizo </a:t>
            </a:r>
          </a:p>
          <a:p>
            <a:pPr indent="0" lvl="0" marL="0" marR="0" rtl="0" algn="just">
              <a:lnSpc>
                <a:spcPct val="95000"/>
              </a:lnSpc>
              <a:spcBef>
                <a:spcPts val="0"/>
              </a:spcBef>
              <a:spcAft>
                <a:spcPts val="0"/>
              </a:spcAft>
              <a:buClr>
                <a:schemeClr val="dk1"/>
              </a:buClr>
              <a:buFont typeface="Times New Roman"/>
              <a:buNone/>
            </a:pPr>
            <a:r>
              <a:t/>
            </a:r>
            <a:endParaRPr b="1" i="1" sz="1600" u="sng">
              <a:solidFill>
                <a:srgbClr val="DAD3AE"/>
              </a:solidFill>
              <a:latin typeface="Calibri"/>
              <a:ea typeface="Calibri"/>
              <a:cs typeface="Calibri"/>
              <a:sym typeface="Calibri"/>
            </a:endParaRP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Cafayate (territorio del Virreinato) puna en Salta, hoy Argentina, limita con el Alto Perú, hoy Bolivia.</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 mujer luce el poncho típico de la puna de Salta.Cafayate es un vocablo de origen quechua tiene   diversas etimologías: cajón de agua, gran lago o lago del cacique. </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Ubicada en el antiplano de Salta, donde antiguamente se emplazaba la villa Inka de Chicuana. </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Fue visitada por los conquistadores  en 1535 y por Diego de Almagro en 1536; según documentos</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del siglo XVI, los indígenas locales fueron quienes más lucharon y se resistieron. </a:t>
            </a:r>
          </a:p>
          <a:p>
            <a:pPr indent="0" lvl="0" marL="0" marR="0" rtl="0" algn="just">
              <a:lnSpc>
                <a:spcPct val="95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Cafayate, ciudad importante, aún conserva su bella arquitectura colonial.</a:t>
            </a:r>
          </a:p>
        </p:txBody>
      </p:sp>
      <p:sp>
        <p:nvSpPr>
          <p:cNvPr id="162" name="Shape 162"/>
          <p:cNvSpPr txBox="1"/>
          <p:nvPr/>
        </p:nvSpPr>
        <p:spPr>
          <a:xfrm>
            <a:off x="7467600" y="6172200"/>
            <a:ext cx="1676399" cy="457200"/>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Poncho  del siglo</a:t>
            </a:r>
          </a:p>
          <a:p>
            <a:pPr indent="0" lvl="0" marL="0" marR="0" rtl="0" algn="ctr">
              <a:lnSpc>
                <a:spcPct val="100000"/>
              </a:lnSpc>
              <a:spcBef>
                <a:spcPts val="0"/>
              </a:spcBef>
              <a:spcAft>
                <a:spcPts val="0"/>
              </a:spcAft>
              <a:buClr>
                <a:srgbClr val="DAD3AE"/>
              </a:buClr>
              <a:buSzPct val="25000"/>
              <a:buFont typeface="Calibri"/>
              <a:buNone/>
            </a:pPr>
            <a:r>
              <a:rPr b="1" i="1" lang="en-US" sz="1200" u="none">
                <a:solidFill>
                  <a:srgbClr val="DAD3AE"/>
                </a:solidFill>
                <a:latin typeface="Calibri"/>
                <a:ea typeface="Calibri"/>
                <a:cs typeface="Calibri"/>
                <a:sym typeface="Calibri"/>
              </a:rPr>
              <a:t> XXI en Cafayate</a:t>
            </a:r>
            <a:r>
              <a:rPr b="1" i="1" lang="en-US" sz="1400" u="none">
                <a:solidFill>
                  <a:srgbClr val="DAD3AE"/>
                </a:solidFill>
                <a:latin typeface="Calibri"/>
                <a:ea typeface="Calibri"/>
                <a:cs typeface="Calibri"/>
                <a:sym typeface="Calibri"/>
              </a:rPr>
              <a:t> </a:t>
            </a:r>
          </a:p>
        </p:txBody>
      </p:sp>
      <p:pic>
        <p:nvPicPr>
          <p:cNvPr id="163" name="Shape 163"/>
          <p:cNvPicPr preferRelativeResize="0"/>
          <p:nvPr/>
        </p:nvPicPr>
        <p:blipFill rotWithShape="1">
          <a:blip r:embed="rId3">
            <a:alphaModFix/>
          </a:blip>
          <a:srcRect b="0" l="0" r="0" t="0"/>
          <a:stretch/>
        </p:blipFill>
        <p:spPr>
          <a:xfrm>
            <a:off x="2362200" y="3962400"/>
            <a:ext cx="4600574" cy="152399"/>
          </a:xfrm>
          <a:prstGeom prst="rect">
            <a:avLst/>
          </a:prstGeom>
          <a:noFill/>
          <a:ln>
            <a:noFill/>
          </a:ln>
        </p:spPr>
      </p:pic>
      <p:pic>
        <p:nvPicPr>
          <p:cNvPr id="164" name="Shape 164"/>
          <p:cNvPicPr preferRelativeResize="0"/>
          <p:nvPr/>
        </p:nvPicPr>
        <p:blipFill rotWithShape="1">
          <a:blip r:embed="rId4">
            <a:alphaModFix/>
          </a:blip>
          <a:srcRect b="0" l="0" r="0" t="0"/>
          <a:stretch/>
        </p:blipFill>
        <p:spPr>
          <a:xfrm>
            <a:off x="7696200" y="4267200"/>
            <a:ext cx="1574800" cy="1803400"/>
          </a:xfrm>
          <a:prstGeom prst="rect">
            <a:avLst/>
          </a:prstGeom>
          <a:noFill/>
          <a:ln>
            <a:noFill/>
          </a:ln>
        </p:spPr>
      </p:pic>
      <p:pic>
        <p:nvPicPr>
          <p:cNvPr id="165" name="Shape 165"/>
          <p:cNvPicPr preferRelativeResize="0"/>
          <p:nvPr/>
        </p:nvPicPr>
        <p:blipFill rotWithShape="1">
          <a:blip r:embed="rId5">
            <a:alphaModFix/>
          </a:blip>
          <a:srcRect b="0" l="0" r="0" t="0"/>
          <a:stretch/>
        </p:blipFill>
        <p:spPr>
          <a:xfrm>
            <a:off x="0" y="0"/>
            <a:ext cx="9144000" cy="3922712"/>
          </a:xfrm>
          <a:prstGeom prst="rect">
            <a:avLst/>
          </a:prstGeom>
          <a:noFill/>
          <a:ln>
            <a:noFill/>
          </a:ln>
        </p:spPr>
      </p:pic>
      <p:pic>
        <p:nvPicPr>
          <p:cNvPr id="166" name="Shape 166"/>
          <p:cNvPicPr preferRelativeResize="0"/>
          <p:nvPr/>
        </p:nvPicPr>
        <p:blipFill rotWithShape="1">
          <a:blip r:embed="rId6">
            <a:alphaModFix/>
          </a:blip>
          <a:srcRect b="0" l="0" r="0" t="0"/>
          <a:stretch/>
        </p:blipFill>
        <p:spPr>
          <a:xfrm>
            <a:off x="3503612" y="0"/>
            <a:ext cx="5640386" cy="457200"/>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0" name="Shape 170"/>
        <p:cNvGrpSpPr/>
        <p:nvPr/>
      </p:nvGrpSpPr>
      <p:grpSpPr>
        <a:xfrm>
          <a:off x="0" y="0"/>
          <a:ext cx="0" cy="0"/>
          <a:chOff x="0" y="0"/>
          <a:chExt cx="0" cy="0"/>
        </a:xfrm>
      </p:grpSpPr>
      <p:pic>
        <p:nvPicPr>
          <p:cNvPr id="171" name="Shape 171"/>
          <p:cNvPicPr preferRelativeResize="0"/>
          <p:nvPr/>
        </p:nvPicPr>
        <p:blipFill rotWithShape="1">
          <a:blip r:embed="rId3">
            <a:alphaModFix/>
          </a:blip>
          <a:srcRect b="0" l="0" r="0" t="0"/>
          <a:stretch/>
        </p:blipFill>
        <p:spPr>
          <a:xfrm>
            <a:off x="3124200" y="5638800"/>
            <a:ext cx="2857499" cy="352425"/>
          </a:xfrm>
          <a:prstGeom prst="rect">
            <a:avLst/>
          </a:prstGeom>
          <a:noFill/>
          <a:ln>
            <a:noFill/>
          </a:ln>
        </p:spPr>
      </p:pic>
      <p:pic>
        <p:nvPicPr>
          <p:cNvPr id="172" name="Shape 172"/>
          <p:cNvPicPr preferRelativeResize="0"/>
          <p:nvPr/>
        </p:nvPicPr>
        <p:blipFill rotWithShape="1">
          <a:blip r:embed="rId4">
            <a:alphaModFix/>
          </a:blip>
          <a:srcRect b="0" l="0" r="0" t="0"/>
          <a:stretch/>
        </p:blipFill>
        <p:spPr>
          <a:xfrm>
            <a:off x="1143000" y="838200"/>
            <a:ext cx="6996112" cy="46354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8" name="Shape 28"/>
        <p:cNvGrpSpPr/>
        <p:nvPr/>
      </p:nvGrpSpPr>
      <p:grpSpPr>
        <a:xfrm>
          <a:off x="0" y="0"/>
          <a:ext cx="0" cy="0"/>
          <a:chOff x="0" y="0"/>
          <a:chExt cx="0" cy="0"/>
        </a:xfrm>
      </p:grpSpPr>
      <p:sp>
        <p:nvSpPr>
          <p:cNvPr id="29" name="Shape 29"/>
          <p:cNvSpPr txBox="1"/>
          <p:nvPr/>
        </p:nvSpPr>
        <p:spPr>
          <a:xfrm>
            <a:off x="0" y="2133600"/>
            <a:ext cx="9144000" cy="1155700"/>
          </a:xfrm>
          <a:prstGeom prst="rect">
            <a:avLst/>
          </a:prstGeom>
          <a:solidFill>
            <a:srgbClr val="000000"/>
          </a:solidFill>
          <a:ln>
            <a:noFill/>
          </a:ln>
        </p:spPr>
        <p:txBody>
          <a:bodyPr anchorCtr="0" anchor="t" bIns="46800" lIns="90000" rIns="90000" tIns="468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Con el ingreso al gran Imperio Incaico de los conquistadores españoles, liderados por Francisco Pizarro, se inició el mestizaje en el Tahuantinsuyo. Los primeros conocidos como tales fueron: Francisca Pizarro Yupanqui  (1534-1598), hija del conquistador y de la Ñusta Quispe Sisa, ésta hija del Emperador Huayna Cápac; y , Gómez Suárez de Figueroa, conocido como el Ynca Garcilaso de la Vega (1539-1616), hijo del Capitán español Sebastían de la Vega y Vargas y de la Ñusta Isabel Palla Chimpu Ocllo,  hija del Sapan Ynca Huallpa Tupac y nieta del Emperador Ynca Huayna Cápac.</a:t>
            </a:r>
          </a:p>
        </p:txBody>
      </p:sp>
      <p:sp>
        <p:nvSpPr>
          <p:cNvPr id="30" name="Shape 30"/>
          <p:cNvSpPr txBox="1"/>
          <p:nvPr/>
        </p:nvSpPr>
        <p:spPr>
          <a:xfrm>
            <a:off x="0" y="3429000"/>
            <a:ext cx="9144000" cy="1793874"/>
          </a:xfrm>
          <a:prstGeom prst="rect">
            <a:avLst/>
          </a:prstGeom>
          <a:solidFill>
            <a:srgbClr val="000000"/>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sng" cap="none" strike="noStrike">
                <a:solidFill>
                  <a:srgbClr val="DAD3AE"/>
                </a:solidFill>
                <a:latin typeface="Calibri"/>
                <a:ea typeface="Calibri"/>
                <a:cs typeface="Calibri"/>
                <a:sym typeface="Calibri"/>
              </a:rPr>
              <a:t>MESTIZO </a:t>
            </a:r>
          </a:p>
          <a:p>
            <a:pPr indent="0" lvl="0" marL="0" marR="0" rtl="0" algn="l">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Se entiende por mestizo al descendiente de  la unión de dos personas de razas diferentes</a:t>
            </a:r>
            <a:r>
              <a:rPr b="0" i="1" lang="en-US" sz="1400" u="none" cap="none" strike="noStrike">
                <a:solidFill>
                  <a:srgbClr val="DAD3AE"/>
                </a:solidFill>
                <a:latin typeface="Calibri"/>
                <a:ea typeface="Calibri"/>
                <a:cs typeface="Calibri"/>
                <a:sym typeface="Calibri"/>
              </a:rPr>
              <a:t>.</a:t>
            </a:r>
          </a:p>
          <a:p>
            <a:pPr indent="0" lvl="0" marL="0" marR="0" rtl="0" algn="l">
              <a:lnSpc>
                <a:spcPct val="100000"/>
              </a:lnSpc>
              <a:spcBef>
                <a:spcPts val="0"/>
              </a:spcBef>
              <a:spcAft>
                <a:spcPts val="0"/>
              </a:spcAft>
              <a:buClr>
                <a:schemeClr val="dk1"/>
              </a:buClr>
              <a:buFont typeface="Times New Roman"/>
              <a:buNone/>
            </a:pPr>
            <a:r>
              <a:t/>
            </a:r>
            <a:endParaRPr b="0" i="1" sz="1400" u="none" cap="none" strike="noStrik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1400" u="sng" cap="none" strike="noStrike">
                <a:solidFill>
                  <a:srgbClr val="DAD3AE"/>
                </a:solidFill>
                <a:latin typeface="Calibri"/>
                <a:ea typeface="Calibri"/>
                <a:cs typeface="Calibri"/>
                <a:sym typeface="Calibri"/>
              </a:rPr>
              <a:t>CRIOLLO</a:t>
            </a:r>
            <a:r>
              <a:rPr b="1" i="1" lang="en-US" sz="1400" u="none" cap="none" strike="noStrike">
                <a:solidFill>
                  <a:srgbClr val="DAD3AE"/>
                </a:solidFill>
                <a:latin typeface="Calibri"/>
                <a:ea typeface="Calibri"/>
                <a:cs typeface="Calibri"/>
                <a:sym typeface="Calibri"/>
              </a:rPr>
              <a:t>  </a:t>
            </a:r>
          </a:p>
          <a:p>
            <a:pPr indent="0" lvl="0" marL="0" marR="0" rtl="0" algn="l">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Término utilizado para designar al descendiente de europeos y de africanos  nacidos en la América Latina colonial.  Ambas razas ingresaron a sur y norte América en el siglo XVI. </a:t>
            </a:r>
          </a:p>
          <a:p>
            <a:pPr indent="0" lvl="0" marL="0" marR="0" rtl="0" algn="l">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 los criollos, hijos de españoles nacidos en América, con el tiempo empezaron a diferenciarlos de los peninsulares, inclu-sive algunos hijos criollos de los virreyes no figuran en su árbol genealógico. </a:t>
            </a:r>
          </a:p>
        </p:txBody>
      </p:sp>
      <p:pic>
        <p:nvPicPr>
          <p:cNvPr id="31" name="Shape 31"/>
          <p:cNvPicPr preferRelativeResize="0"/>
          <p:nvPr/>
        </p:nvPicPr>
        <p:blipFill rotWithShape="1">
          <a:blip r:embed="rId3">
            <a:alphaModFix/>
          </a:blip>
          <a:srcRect b="0" l="0" r="0" t="0"/>
          <a:stretch/>
        </p:blipFill>
        <p:spPr>
          <a:xfrm>
            <a:off x="2209800" y="228600"/>
            <a:ext cx="1604961" cy="1816099"/>
          </a:xfrm>
          <a:prstGeom prst="rect">
            <a:avLst/>
          </a:prstGeom>
          <a:noFill/>
          <a:ln>
            <a:noFill/>
          </a:ln>
        </p:spPr>
      </p:pic>
      <p:pic>
        <p:nvPicPr>
          <p:cNvPr id="32" name="Shape 32"/>
          <p:cNvPicPr preferRelativeResize="0"/>
          <p:nvPr/>
        </p:nvPicPr>
        <p:blipFill rotWithShape="1">
          <a:blip r:embed="rId4">
            <a:alphaModFix/>
          </a:blip>
          <a:srcRect b="0" l="0" r="0" t="0"/>
          <a:stretch/>
        </p:blipFill>
        <p:spPr>
          <a:xfrm>
            <a:off x="0" y="5562600"/>
            <a:ext cx="4724400" cy="684211"/>
          </a:xfrm>
          <a:prstGeom prst="rect">
            <a:avLst/>
          </a:prstGeom>
          <a:noFill/>
          <a:ln>
            <a:noFill/>
          </a:ln>
        </p:spPr>
      </p:pic>
      <p:pic>
        <p:nvPicPr>
          <p:cNvPr id="33" name="Shape 33"/>
          <p:cNvPicPr preferRelativeResize="0"/>
          <p:nvPr/>
        </p:nvPicPr>
        <p:blipFill rotWithShape="1">
          <a:blip r:embed="rId5">
            <a:alphaModFix/>
          </a:blip>
          <a:srcRect b="0" l="0" r="0" t="0"/>
          <a:stretch/>
        </p:blipFill>
        <p:spPr>
          <a:xfrm>
            <a:off x="4953000" y="228600"/>
            <a:ext cx="1739899" cy="1803400"/>
          </a:xfrm>
          <a:prstGeom prst="rect">
            <a:avLst/>
          </a:prstGeom>
          <a:noFill/>
          <a:ln>
            <a:noFill/>
          </a:ln>
        </p:spPr>
      </p:pic>
      <p:pic>
        <p:nvPicPr>
          <p:cNvPr id="34" name="Shape 34"/>
          <p:cNvPicPr preferRelativeResize="0"/>
          <p:nvPr/>
        </p:nvPicPr>
        <p:blipFill rotWithShape="1">
          <a:blip r:embed="rId4">
            <a:alphaModFix/>
          </a:blip>
          <a:srcRect b="0" l="0" r="0" t="0"/>
          <a:stretch/>
        </p:blipFill>
        <p:spPr>
          <a:xfrm>
            <a:off x="4191000" y="5562600"/>
            <a:ext cx="4724400" cy="684211"/>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500"/>
                                        <p:tgtEl>
                                          <p:spTgt spid="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5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6" name="Shape 176"/>
        <p:cNvGrpSpPr/>
        <p:nvPr/>
      </p:nvGrpSpPr>
      <p:grpSpPr>
        <a:xfrm>
          <a:off x="0" y="0"/>
          <a:ext cx="0" cy="0"/>
          <a:chOff x="0" y="0"/>
          <a:chExt cx="0" cy="0"/>
        </a:xfrm>
      </p:grpSpPr>
      <p:pic>
        <p:nvPicPr>
          <p:cNvPr id="177" name="Shape 177"/>
          <p:cNvPicPr preferRelativeResize="0"/>
          <p:nvPr/>
        </p:nvPicPr>
        <p:blipFill rotWithShape="1">
          <a:blip r:embed="rId3">
            <a:alphaModFix/>
          </a:blip>
          <a:srcRect b="0" l="0" r="0" t="0"/>
          <a:stretch/>
        </p:blipFill>
        <p:spPr>
          <a:xfrm>
            <a:off x="2362200" y="6019800"/>
            <a:ext cx="4686300" cy="514350"/>
          </a:xfrm>
          <a:prstGeom prst="rect">
            <a:avLst/>
          </a:prstGeom>
          <a:noFill/>
          <a:ln>
            <a:noFill/>
          </a:ln>
        </p:spPr>
      </p:pic>
      <p:pic>
        <p:nvPicPr>
          <p:cNvPr id="178" name="Shape 178"/>
          <p:cNvPicPr preferRelativeResize="0"/>
          <p:nvPr/>
        </p:nvPicPr>
        <p:blipFill rotWithShape="1">
          <a:blip r:embed="rId4">
            <a:alphaModFix/>
          </a:blip>
          <a:srcRect b="0" l="0" r="0" t="0"/>
          <a:stretch/>
        </p:blipFill>
        <p:spPr>
          <a:xfrm>
            <a:off x="1219200" y="533400"/>
            <a:ext cx="6719887" cy="5399086"/>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2"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b="0" l="0" r="0" t="0"/>
          <a:stretch/>
        </p:blipFill>
        <p:spPr>
          <a:xfrm>
            <a:off x="2286000" y="6362700"/>
            <a:ext cx="4610100" cy="495299"/>
          </a:xfrm>
          <a:prstGeom prst="rect">
            <a:avLst/>
          </a:prstGeom>
          <a:noFill/>
          <a:ln>
            <a:noFill/>
          </a:ln>
        </p:spPr>
      </p:pic>
      <p:pic>
        <p:nvPicPr>
          <p:cNvPr id="184" name="Shape 184"/>
          <p:cNvPicPr preferRelativeResize="0"/>
          <p:nvPr/>
        </p:nvPicPr>
        <p:blipFill rotWithShape="1">
          <a:blip r:embed="rId4">
            <a:alphaModFix/>
          </a:blip>
          <a:srcRect b="0" l="0" r="0" t="0"/>
          <a:stretch/>
        </p:blipFill>
        <p:spPr>
          <a:xfrm>
            <a:off x="1219200" y="381000"/>
            <a:ext cx="7124700" cy="58292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8"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b="0" l="0" r="0" t="0"/>
          <a:stretch/>
        </p:blipFill>
        <p:spPr>
          <a:xfrm>
            <a:off x="5751512" y="0"/>
            <a:ext cx="3392486" cy="6858000"/>
          </a:xfrm>
          <a:prstGeom prst="rect">
            <a:avLst/>
          </a:prstGeom>
          <a:noFill/>
          <a:ln>
            <a:noFill/>
          </a:ln>
        </p:spPr>
      </p:pic>
      <p:pic>
        <p:nvPicPr>
          <p:cNvPr id="190" name="Shape 190"/>
          <p:cNvPicPr preferRelativeResize="0"/>
          <p:nvPr/>
        </p:nvPicPr>
        <p:blipFill rotWithShape="1">
          <a:blip r:embed="rId4">
            <a:alphaModFix/>
          </a:blip>
          <a:srcRect b="0" l="0" r="0" t="0"/>
          <a:stretch/>
        </p:blipFill>
        <p:spPr>
          <a:xfrm>
            <a:off x="304800" y="4648200"/>
            <a:ext cx="3962399" cy="425449"/>
          </a:xfrm>
          <a:prstGeom prst="rect">
            <a:avLst/>
          </a:prstGeom>
          <a:noFill/>
          <a:ln>
            <a:noFill/>
          </a:ln>
        </p:spPr>
      </p:pic>
      <p:sp>
        <p:nvSpPr>
          <p:cNvPr id="191" name="Shape 191"/>
          <p:cNvSpPr txBox="1"/>
          <p:nvPr/>
        </p:nvSpPr>
        <p:spPr>
          <a:xfrm>
            <a:off x="3429000" y="6019800"/>
            <a:ext cx="1752600" cy="517524"/>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Detalle.</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La sonaja,es un Inca</a:t>
            </a:r>
          </a:p>
        </p:txBody>
      </p:sp>
      <p:pic>
        <p:nvPicPr>
          <p:cNvPr id="192" name="Shape 192"/>
          <p:cNvPicPr preferRelativeResize="0"/>
          <p:nvPr/>
        </p:nvPicPr>
        <p:blipFill rotWithShape="1">
          <a:blip r:embed="rId5">
            <a:alphaModFix/>
          </a:blip>
          <a:srcRect b="0" l="0" r="0" t="0"/>
          <a:stretch/>
        </p:blipFill>
        <p:spPr>
          <a:xfrm>
            <a:off x="228600" y="1219200"/>
            <a:ext cx="4190999" cy="3386136"/>
          </a:xfrm>
          <a:prstGeom prst="rect">
            <a:avLst/>
          </a:prstGeom>
          <a:noFill/>
          <a:ln cap="flat" cmpd="sng" w="31750">
            <a:solidFill>
              <a:srgbClr val="CC9900"/>
            </a:solidFill>
            <a:prstDash val="solid"/>
            <a:miter/>
            <a:headEnd len="med" w="med" type="none"/>
            <a:tailEnd len="med" w="med" type="none"/>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ppt_w</p:attrName>
                                        </p:attrNameLst>
                                      </p:cBhvr>
                                      <p:tavLst>
                                        <p:tav fmla="" tm="0">
                                          <p:val>
                                            <p:strVal val="0"/>
                                          </p:val>
                                        </p:tav>
                                        <p:tav fmla="" tm="100000">
                                          <p:val>
                                            <p:strVal val="#ppt_w"/>
                                          </p:val>
                                        </p:tav>
                                      </p:tavLst>
                                    </p:anim>
                                    <p:anim calcmode="lin" valueType="num">
                                      <p:cBhvr additive="base">
                                        <p:cTn dur="500"/>
                                        <p:tgtEl>
                                          <p:spTgt spid="1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96" name="Shape 196"/>
        <p:cNvGrpSpPr/>
        <p:nvPr/>
      </p:nvGrpSpPr>
      <p:grpSpPr>
        <a:xfrm>
          <a:off x="0" y="0"/>
          <a:ext cx="0" cy="0"/>
          <a:chOff x="0" y="0"/>
          <a:chExt cx="0" cy="0"/>
        </a:xfrm>
      </p:grpSpPr>
      <p:pic>
        <p:nvPicPr>
          <p:cNvPr id="197" name="Shape 197"/>
          <p:cNvPicPr preferRelativeResize="0"/>
          <p:nvPr/>
        </p:nvPicPr>
        <p:blipFill rotWithShape="1">
          <a:blip r:embed="rId3">
            <a:alphaModFix/>
          </a:blip>
          <a:srcRect b="0" l="0" r="0" t="0"/>
          <a:stretch/>
        </p:blipFill>
        <p:spPr>
          <a:xfrm>
            <a:off x="0" y="457200"/>
            <a:ext cx="6629400" cy="5113337"/>
          </a:xfrm>
          <a:prstGeom prst="rect">
            <a:avLst/>
          </a:prstGeom>
          <a:noFill/>
          <a:ln>
            <a:noFill/>
          </a:ln>
        </p:spPr>
      </p:pic>
      <p:pic>
        <p:nvPicPr>
          <p:cNvPr id="198" name="Shape 198"/>
          <p:cNvPicPr preferRelativeResize="0"/>
          <p:nvPr/>
        </p:nvPicPr>
        <p:blipFill rotWithShape="1">
          <a:blip r:embed="rId4">
            <a:alphaModFix/>
          </a:blip>
          <a:srcRect b="0" l="0" r="0" t="0"/>
          <a:stretch/>
        </p:blipFill>
        <p:spPr>
          <a:xfrm>
            <a:off x="2819400" y="5562600"/>
            <a:ext cx="4714874" cy="676275"/>
          </a:xfrm>
          <a:prstGeom prst="rect">
            <a:avLst/>
          </a:prstGeom>
          <a:noFill/>
          <a:ln>
            <a:noFill/>
          </a:ln>
        </p:spPr>
      </p:pic>
      <p:pic>
        <p:nvPicPr>
          <p:cNvPr id="199" name="Shape 199"/>
          <p:cNvPicPr preferRelativeResize="0"/>
          <p:nvPr/>
        </p:nvPicPr>
        <p:blipFill rotWithShape="1">
          <a:blip r:embed="rId5">
            <a:alphaModFix/>
          </a:blip>
          <a:srcRect b="0" l="0" r="0" t="0"/>
          <a:stretch/>
        </p:blipFill>
        <p:spPr>
          <a:xfrm>
            <a:off x="6597650" y="1676400"/>
            <a:ext cx="2546349" cy="3319461"/>
          </a:xfrm>
          <a:prstGeom prst="rect">
            <a:avLst/>
          </a:prstGeom>
          <a:noFill/>
          <a:ln>
            <a:noFill/>
          </a:ln>
        </p:spPr>
      </p:pic>
      <p:sp>
        <p:nvSpPr>
          <p:cNvPr id="200" name="Shape 200"/>
          <p:cNvSpPr txBox="1"/>
          <p:nvPr/>
        </p:nvSpPr>
        <p:spPr>
          <a:xfrm>
            <a:off x="3429000" y="6324600"/>
            <a:ext cx="3048000" cy="304799"/>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Obra no expuesta en el MALI</a:t>
            </a:r>
            <a:r>
              <a:rPr b="1" i="1" lang="en-US" sz="1200" u="none">
                <a:solidFill>
                  <a:srgbClr val="DAD3AE"/>
                </a:solidFill>
                <a:latin typeface="Calibri"/>
                <a:ea typeface="Calibri"/>
                <a:cs typeface="Calibri"/>
                <a:sym typeface="Calibri"/>
              </a:rPr>
              <a:t> </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04"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b="0" l="0" r="0" t="0"/>
          <a:stretch/>
        </p:blipFill>
        <p:spPr>
          <a:xfrm>
            <a:off x="2971800" y="6172200"/>
            <a:ext cx="3533774" cy="352425"/>
          </a:xfrm>
          <a:prstGeom prst="rect">
            <a:avLst/>
          </a:prstGeom>
          <a:noFill/>
          <a:ln>
            <a:noFill/>
          </a:ln>
        </p:spPr>
      </p:pic>
      <p:pic>
        <p:nvPicPr>
          <p:cNvPr id="206" name="Shape 206"/>
          <p:cNvPicPr preferRelativeResize="0"/>
          <p:nvPr/>
        </p:nvPicPr>
        <p:blipFill rotWithShape="1">
          <a:blip r:embed="rId4">
            <a:alphaModFix/>
          </a:blip>
          <a:srcRect b="0" l="0" r="0" t="0"/>
          <a:stretch/>
        </p:blipFill>
        <p:spPr>
          <a:xfrm>
            <a:off x="762000" y="304800"/>
            <a:ext cx="7164386" cy="5872161"/>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10" name="Shape 210"/>
        <p:cNvGrpSpPr/>
        <p:nvPr/>
      </p:nvGrpSpPr>
      <p:grpSpPr>
        <a:xfrm>
          <a:off x="0" y="0"/>
          <a:ext cx="0" cy="0"/>
          <a:chOff x="0" y="0"/>
          <a:chExt cx="0" cy="0"/>
        </a:xfrm>
      </p:grpSpPr>
      <p:pic>
        <p:nvPicPr>
          <p:cNvPr id="211" name="Shape 211"/>
          <p:cNvPicPr preferRelativeResize="0"/>
          <p:nvPr/>
        </p:nvPicPr>
        <p:blipFill rotWithShape="1">
          <a:blip r:embed="rId3">
            <a:alphaModFix/>
          </a:blip>
          <a:srcRect b="0" l="0" r="0" t="0"/>
          <a:stretch/>
        </p:blipFill>
        <p:spPr>
          <a:xfrm>
            <a:off x="2362200" y="5715000"/>
            <a:ext cx="4610100" cy="476249"/>
          </a:xfrm>
          <a:prstGeom prst="rect">
            <a:avLst/>
          </a:prstGeom>
          <a:noFill/>
          <a:ln>
            <a:noFill/>
          </a:ln>
        </p:spPr>
      </p:pic>
      <p:pic>
        <p:nvPicPr>
          <p:cNvPr id="212" name="Shape 212"/>
          <p:cNvPicPr preferRelativeResize="0"/>
          <p:nvPr/>
        </p:nvPicPr>
        <p:blipFill rotWithShape="1">
          <a:blip r:embed="rId4">
            <a:alphaModFix/>
          </a:blip>
          <a:srcRect b="0" l="0" r="0" t="0"/>
          <a:stretch/>
        </p:blipFill>
        <p:spPr>
          <a:xfrm>
            <a:off x="990600" y="762000"/>
            <a:ext cx="7048499" cy="481964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16" name="Shape 216"/>
        <p:cNvGrpSpPr/>
        <p:nvPr/>
      </p:nvGrpSpPr>
      <p:grpSpPr>
        <a:xfrm>
          <a:off x="0" y="0"/>
          <a:ext cx="0" cy="0"/>
          <a:chOff x="0" y="0"/>
          <a:chExt cx="0" cy="0"/>
        </a:xfrm>
      </p:grpSpPr>
      <p:pic>
        <p:nvPicPr>
          <p:cNvPr id="217" name="Shape 217"/>
          <p:cNvPicPr preferRelativeResize="0"/>
          <p:nvPr/>
        </p:nvPicPr>
        <p:blipFill rotWithShape="1">
          <a:blip r:embed="rId3">
            <a:alphaModFix/>
          </a:blip>
          <a:srcRect b="0" l="0" r="0" t="0"/>
          <a:stretch/>
        </p:blipFill>
        <p:spPr>
          <a:xfrm>
            <a:off x="0" y="228600"/>
            <a:ext cx="3848099" cy="352425"/>
          </a:xfrm>
          <a:prstGeom prst="rect">
            <a:avLst/>
          </a:prstGeom>
          <a:noFill/>
          <a:ln cap="flat" cmpd="sng" w="38100">
            <a:solidFill>
              <a:srgbClr val="FF9900"/>
            </a:solidFill>
            <a:prstDash val="solid"/>
            <a:miter/>
            <a:headEnd len="med" w="med" type="none"/>
            <a:tailEnd len="med" w="med" type="none"/>
          </a:ln>
        </p:spPr>
      </p:pic>
      <p:sp>
        <p:nvSpPr>
          <p:cNvPr id="218" name="Shape 218"/>
          <p:cNvSpPr txBox="1"/>
          <p:nvPr/>
        </p:nvSpPr>
        <p:spPr>
          <a:xfrm>
            <a:off x="838200" y="3810000"/>
            <a:ext cx="8305799" cy="304799"/>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Las tocas de tres mujeres son muy parecidas, no se tiene referencia del área del Perú a la que pertenecían.</a:t>
            </a:r>
          </a:p>
        </p:txBody>
      </p:sp>
      <p:sp>
        <p:nvSpPr>
          <p:cNvPr id="219" name="Shape 219"/>
          <p:cNvSpPr txBox="1"/>
          <p:nvPr/>
        </p:nvSpPr>
        <p:spPr>
          <a:xfrm>
            <a:off x="3657600" y="5791200"/>
            <a:ext cx="5486399" cy="942975"/>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Detalle:</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Autorretrato de  Felipe Guamán Poma de Ayala ...está tomando las leyendas de los indios antiguos, que por sus tocados se distinguen como procedentes de varias provincias y de varios rangos.</a:t>
            </a:r>
          </a:p>
        </p:txBody>
      </p:sp>
      <p:pic>
        <p:nvPicPr>
          <p:cNvPr id="220" name="Shape 220"/>
          <p:cNvPicPr preferRelativeResize="0"/>
          <p:nvPr/>
        </p:nvPicPr>
        <p:blipFill rotWithShape="1">
          <a:blip r:embed="rId4">
            <a:alphaModFix/>
          </a:blip>
          <a:srcRect b="0" l="0" r="0" t="0"/>
          <a:stretch/>
        </p:blipFill>
        <p:spPr>
          <a:xfrm>
            <a:off x="0" y="4211637"/>
            <a:ext cx="3657600" cy="2652712"/>
          </a:xfrm>
          <a:prstGeom prst="rect">
            <a:avLst/>
          </a:prstGeom>
          <a:noFill/>
          <a:ln>
            <a:noFill/>
          </a:ln>
        </p:spPr>
      </p:pic>
      <p:sp>
        <p:nvSpPr>
          <p:cNvPr id="221" name="Shape 221"/>
          <p:cNvSpPr txBox="1"/>
          <p:nvPr/>
        </p:nvSpPr>
        <p:spPr>
          <a:xfrm>
            <a:off x="3124200" y="3124200"/>
            <a:ext cx="762000" cy="304799"/>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Nº 3 </a:t>
            </a:r>
          </a:p>
        </p:txBody>
      </p:sp>
      <p:sp>
        <p:nvSpPr>
          <p:cNvPr id="222" name="Shape 222"/>
          <p:cNvSpPr txBox="1"/>
          <p:nvPr/>
        </p:nvSpPr>
        <p:spPr>
          <a:xfrm>
            <a:off x="838200" y="3124200"/>
            <a:ext cx="762000" cy="304799"/>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Nº 1 </a:t>
            </a:r>
          </a:p>
        </p:txBody>
      </p:sp>
      <p:sp>
        <p:nvSpPr>
          <p:cNvPr id="223" name="Shape 223"/>
          <p:cNvSpPr txBox="1"/>
          <p:nvPr/>
        </p:nvSpPr>
        <p:spPr>
          <a:xfrm>
            <a:off x="5943600" y="3048000"/>
            <a:ext cx="762000" cy="304799"/>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Nº 17</a:t>
            </a:r>
          </a:p>
        </p:txBody>
      </p:sp>
      <p:pic>
        <p:nvPicPr>
          <p:cNvPr id="224" name="Shape 224"/>
          <p:cNvPicPr preferRelativeResize="0"/>
          <p:nvPr/>
        </p:nvPicPr>
        <p:blipFill rotWithShape="1">
          <a:blip r:embed="rId5">
            <a:alphaModFix/>
          </a:blip>
          <a:srcRect b="0" l="0" r="0" t="0"/>
          <a:stretch/>
        </p:blipFill>
        <p:spPr>
          <a:xfrm>
            <a:off x="3810000" y="2057400"/>
            <a:ext cx="1528762" cy="1676399"/>
          </a:xfrm>
          <a:prstGeom prst="rect">
            <a:avLst/>
          </a:prstGeom>
          <a:noFill/>
          <a:ln>
            <a:noFill/>
          </a:ln>
        </p:spPr>
      </p:pic>
      <p:pic>
        <p:nvPicPr>
          <p:cNvPr id="225" name="Shape 225"/>
          <p:cNvPicPr preferRelativeResize="0"/>
          <p:nvPr/>
        </p:nvPicPr>
        <p:blipFill rotWithShape="1">
          <a:blip r:embed="rId6">
            <a:alphaModFix/>
          </a:blip>
          <a:srcRect b="0" l="0" r="0" t="0"/>
          <a:stretch/>
        </p:blipFill>
        <p:spPr>
          <a:xfrm>
            <a:off x="1295400" y="2133600"/>
            <a:ext cx="1316037" cy="1600199"/>
          </a:xfrm>
          <a:prstGeom prst="rect">
            <a:avLst/>
          </a:prstGeom>
          <a:noFill/>
          <a:ln>
            <a:noFill/>
          </a:ln>
        </p:spPr>
      </p:pic>
      <p:pic>
        <p:nvPicPr>
          <p:cNvPr id="226" name="Shape 226"/>
          <p:cNvPicPr preferRelativeResize="0"/>
          <p:nvPr/>
        </p:nvPicPr>
        <p:blipFill rotWithShape="1">
          <a:blip r:embed="rId7">
            <a:alphaModFix/>
          </a:blip>
          <a:srcRect b="0" l="0" r="0" t="0"/>
          <a:stretch/>
        </p:blipFill>
        <p:spPr>
          <a:xfrm>
            <a:off x="6629400" y="1981200"/>
            <a:ext cx="1322386" cy="1676399"/>
          </a:xfrm>
          <a:prstGeom prst="rect">
            <a:avLst/>
          </a:prstGeom>
          <a:noFill/>
          <a:ln>
            <a:noFill/>
          </a:ln>
        </p:spPr>
      </p:pic>
      <p:pic>
        <p:nvPicPr>
          <p:cNvPr id="227" name="Shape 227"/>
          <p:cNvPicPr preferRelativeResize="0"/>
          <p:nvPr/>
        </p:nvPicPr>
        <p:blipFill rotWithShape="1">
          <a:blip r:embed="rId8">
            <a:alphaModFix/>
          </a:blip>
          <a:srcRect b="0" l="0" r="0" t="0"/>
          <a:stretch/>
        </p:blipFill>
        <p:spPr>
          <a:xfrm>
            <a:off x="3886200" y="0"/>
            <a:ext cx="1524000" cy="1266825"/>
          </a:xfrm>
          <a:prstGeom prst="rect">
            <a:avLst/>
          </a:prstGeom>
          <a:noFill/>
          <a:ln>
            <a:noFill/>
          </a:ln>
        </p:spPr>
      </p:pic>
      <p:pic>
        <p:nvPicPr>
          <p:cNvPr id="228" name="Shape 228"/>
          <p:cNvPicPr preferRelativeResize="0"/>
          <p:nvPr/>
        </p:nvPicPr>
        <p:blipFill/>
        <p:spPr>
          <a:xfrm>
            <a:off x="0" y="1295400"/>
            <a:ext cx="9144000" cy="76199"/>
          </a:xfrm>
          <a:prstGeom prst="rect">
            <a:avLst/>
          </a:prstGeom>
          <a:solidFill>
            <a:srgbClr val="FFFFFF"/>
          </a:solidFill>
          <a:ln>
            <a:noFill/>
          </a:ln>
        </p:spPr>
      </p:pic>
      <p:sp>
        <p:nvSpPr>
          <p:cNvPr id="229" name="Shape 229"/>
          <p:cNvSpPr txBox="1"/>
          <p:nvPr/>
        </p:nvSpPr>
        <p:spPr>
          <a:xfrm>
            <a:off x="5486400" y="914400"/>
            <a:ext cx="3657600" cy="312737"/>
          </a:xfrm>
          <a:prstGeom prst="rect">
            <a:avLst/>
          </a:prstGeom>
          <a:solidFill>
            <a:srgbClr val="FDE49F"/>
          </a:solidFill>
          <a:ln cap="flat" cmpd="sng" w="38100">
            <a:solidFill>
              <a:srgbClr val="FF99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1" i="1" lang="en-US" sz="1200" u="none">
                <a:solidFill>
                  <a:schemeClr val="dk1"/>
                </a:solidFill>
                <a:latin typeface="Calibri"/>
                <a:ea typeface="Calibri"/>
                <a:cs typeface="Calibri"/>
                <a:sym typeface="Calibri"/>
              </a:rPr>
              <a:t>Obra no expuesta en el MALI  por  deterioro casi total</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2" presetSubtype="8">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ppt_x</p:attrName>
                                        </p:attrNameLst>
                                      </p:cBhvr>
                                      <p:tavLst>
                                        <p:tav fmla="" tm="0">
                                          <p:val>
                                            <p:strVal val="#ppt_x-1"/>
                                          </p:val>
                                        </p:tav>
                                        <p:tav fmla="" tm="100000">
                                          <p:val>
                                            <p:strVal val="#ppt_x"/>
                                          </p:val>
                                        </p:tav>
                                      </p:tavLst>
                                    </p:anim>
                                  </p:childTnLst>
                                </p:cTn>
                              </p:par>
                            </p:childTnLst>
                          </p:cTn>
                        </p:par>
                        <p:par>
                          <p:cTn fill="hold">
                            <p:stCondLst>
                              <p:cond delay="501"/>
                            </p:stCondLst>
                            <p:childTnLst>
                              <p:par>
                                <p:cTn fill="hold" nodeType="after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33"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b="0" l="0" r="0" t="0"/>
          <a:stretch/>
        </p:blipFill>
        <p:spPr>
          <a:xfrm>
            <a:off x="2514600" y="5943600"/>
            <a:ext cx="4572000" cy="447674"/>
          </a:xfrm>
          <a:prstGeom prst="rect">
            <a:avLst/>
          </a:prstGeom>
          <a:noFill/>
          <a:ln>
            <a:noFill/>
          </a:ln>
        </p:spPr>
      </p:pic>
      <p:pic>
        <p:nvPicPr>
          <p:cNvPr id="235" name="Shape 235"/>
          <p:cNvPicPr preferRelativeResize="0"/>
          <p:nvPr/>
        </p:nvPicPr>
        <p:blipFill rotWithShape="1">
          <a:blip r:embed="rId4">
            <a:alphaModFix/>
          </a:blip>
          <a:srcRect b="0" l="0" r="0" t="0"/>
          <a:stretch/>
        </p:blipFill>
        <p:spPr>
          <a:xfrm>
            <a:off x="1066800" y="381000"/>
            <a:ext cx="6972300" cy="5400675"/>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39" name="Shape 239"/>
        <p:cNvGrpSpPr/>
        <p:nvPr/>
      </p:nvGrpSpPr>
      <p:grpSpPr>
        <a:xfrm>
          <a:off x="0" y="0"/>
          <a:ext cx="0" cy="0"/>
          <a:chOff x="0" y="0"/>
          <a:chExt cx="0" cy="0"/>
        </a:xfrm>
      </p:grpSpPr>
      <p:pic>
        <p:nvPicPr>
          <p:cNvPr id="240" name="Shape 240"/>
          <p:cNvPicPr preferRelativeResize="0"/>
          <p:nvPr/>
        </p:nvPicPr>
        <p:blipFill rotWithShape="1">
          <a:blip r:embed="rId3">
            <a:alphaModFix/>
          </a:blip>
          <a:srcRect b="0" l="0" r="0" t="0"/>
          <a:stretch/>
        </p:blipFill>
        <p:spPr>
          <a:xfrm>
            <a:off x="2362200" y="6096000"/>
            <a:ext cx="4629150" cy="485775"/>
          </a:xfrm>
          <a:prstGeom prst="rect">
            <a:avLst/>
          </a:prstGeom>
          <a:noFill/>
          <a:ln>
            <a:noFill/>
          </a:ln>
        </p:spPr>
      </p:pic>
      <p:pic>
        <p:nvPicPr>
          <p:cNvPr id="241" name="Shape 241"/>
          <p:cNvPicPr preferRelativeResize="0"/>
          <p:nvPr/>
        </p:nvPicPr>
        <p:blipFill rotWithShape="1">
          <a:blip r:embed="rId4">
            <a:alphaModFix/>
          </a:blip>
          <a:srcRect b="0" l="0" r="0" t="0"/>
          <a:stretch/>
        </p:blipFill>
        <p:spPr>
          <a:xfrm>
            <a:off x="1447800" y="533400"/>
            <a:ext cx="6257924" cy="5305425"/>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45" name="Shape 245"/>
        <p:cNvGrpSpPr/>
        <p:nvPr/>
      </p:nvGrpSpPr>
      <p:grpSpPr>
        <a:xfrm>
          <a:off x="0" y="0"/>
          <a:ext cx="0" cy="0"/>
          <a:chOff x="0" y="0"/>
          <a:chExt cx="0" cy="0"/>
        </a:xfrm>
      </p:grpSpPr>
      <p:pic>
        <p:nvPicPr>
          <p:cNvPr id="246" name="Shape 246"/>
          <p:cNvPicPr preferRelativeResize="0"/>
          <p:nvPr/>
        </p:nvPicPr>
        <p:blipFill rotWithShape="1">
          <a:blip r:embed="rId3">
            <a:alphaModFix/>
          </a:blip>
          <a:srcRect b="0" l="0" r="0" t="0"/>
          <a:stretch/>
        </p:blipFill>
        <p:spPr>
          <a:xfrm>
            <a:off x="2438400" y="6019800"/>
            <a:ext cx="4562475" cy="485775"/>
          </a:xfrm>
          <a:prstGeom prst="rect">
            <a:avLst/>
          </a:prstGeom>
          <a:noFill/>
          <a:ln>
            <a:noFill/>
          </a:ln>
        </p:spPr>
      </p:pic>
      <p:pic>
        <p:nvPicPr>
          <p:cNvPr id="247" name="Shape 247"/>
          <p:cNvPicPr preferRelativeResize="0"/>
          <p:nvPr/>
        </p:nvPicPr>
        <p:blipFill rotWithShape="1">
          <a:blip r:embed="rId4">
            <a:alphaModFix/>
          </a:blip>
          <a:srcRect b="0" l="0" r="0" t="0"/>
          <a:stretch/>
        </p:blipFill>
        <p:spPr>
          <a:xfrm>
            <a:off x="1295400" y="533400"/>
            <a:ext cx="6505574" cy="5057775"/>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8" name="Shape 38"/>
        <p:cNvGrpSpPr/>
        <p:nvPr/>
      </p:nvGrpSpPr>
      <p:grpSpPr>
        <a:xfrm>
          <a:off x="0" y="0"/>
          <a:ext cx="0" cy="0"/>
          <a:chOff x="0" y="0"/>
          <a:chExt cx="0" cy="0"/>
        </a:xfrm>
      </p:grpSpPr>
      <p:sp>
        <p:nvSpPr>
          <p:cNvPr id="39" name="Shape 39"/>
          <p:cNvSpPr txBox="1"/>
          <p:nvPr/>
        </p:nvSpPr>
        <p:spPr>
          <a:xfrm>
            <a:off x="0" y="0"/>
            <a:ext cx="9144000" cy="2370137"/>
          </a:xfrm>
          <a:prstGeom prst="rect">
            <a:avLst/>
          </a:prstGeom>
          <a:solidFill>
            <a:srgbClr val="000000"/>
          </a:solidFill>
          <a:ln>
            <a:noFill/>
          </a:ln>
        </p:spPr>
        <p:txBody>
          <a:bodyPr anchorCtr="0" anchor="t" bIns="46800" lIns="90000" rIns="90000" tIns="46800">
            <a:noAutofit/>
          </a:bodyPr>
          <a:lstStyle/>
          <a:p>
            <a:pPr indent="0" lvl="0" marL="0" marR="0" rtl="0" algn="just">
              <a:lnSpc>
                <a:spcPct val="90000"/>
              </a:lnSpc>
              <a:spcBef>
                <a:spcPts val="0"/>
              </a:spcBef>
              <a:spcAft>
                <a:spcPts val="0"/>
              </a:spcAft>
              <a:buClr>
                <a:srgbClr val="DAD3AE"/>
              </a:buClr>
              <a:buSzPct val="25000"/>
              <a:buFont typeface="Calibri"/>
              <a:buNone/>
            </a:pPr>
            <a:r>
              <a:rPr b="1" i="1" lang="en-US" sz="1600" u="sng" cap="none" strike="noStrike">
                <a:solidFill>
                  <a:srgbClr val="DAD3AE"/>
                </a:solidFill>
                <a:latin typeface="Calibri"/>
                <a:ea typeface="Calibri"/>
                <a:cs typeface="Calibri"/>
                <a:sym typeface="Calibri"/>
              </a:rPr>
              <a:t>Felipe Guamán Poma de Ayala</a:t>
            </a:r>
            <a:r>
              <a:rPr b="1" i="1" lang="en-US" sz="1600" u="none" cap="none" strike="noStrike">
                <a:solidFill>
                  <a:srgbClr val="DAD3AE"/>
                </a:solidFill>
                <a:latin typeface="Calibri"/>
                <a:ea typeface="Calibri"/>
                <a:cs typeface="Calibri"/>
                <a:sym typeface="Calibri"/>
              </a:rPr>
              <a:t> (1535?-1620?)</a:t>
            </a:r>
            <a:r>
              <a:rPr b="1" i="1" lang="en-US" sz="1400" u="none" cap="none" strike="noStrike">
                <a:solidFill>
                  <a:srgbClr val="DAD3AE"/>
                </a:solidFill>
                <a:latin typeface="Calibri"/>
                <a:ea typeface="Calibri"/>
                <a:cs typeface="Calibri"/>
                <a:sym typeface="Calibri"/>
              </a:rPr>
              <a:t> indígena peruano, autor</a:t>
            </a:r>
            <a:r>
              <a:rPr b="1" i="1" lang="en-US" sz="1200" u="none" cap="none" strike="noStrike">
                <a:solidFill>
                  <a:srgbClr val="DAD3AE"/>
                </a:solidFill>
                <a:latin typeface="Calibri"/>
                <a:ea typeface="Calibri"/>
                <a:cs typeface="Calibri"/>
                <a:sym typeface="Calibri"/>
              </a:rPr>
              <a:t> de </a:t>
            </a:r>
            <a:r>
              <a:rPr b="1" i="1" lang="en-US" sz="1400" u="none" cap="none" strike="noStrike">
                <a:solidFill>
                  <a:srgbClr val="DAD3AE"/>
                </a:solidFill>
                <a:latin typeface="Calibri"/>
                <a:ea typeface="Calibri"/>
                <a:cs typeface="Calibri"/>
                <a:sym typeface="Calibri"/>
              </a:rPr>
              <a:t>  “ ИVEVA COROИICA IBVE</a:t>
            </a:r>
            <a:r>
              <a:rPr b="1" baseline="30000" i="1" lang="en-US" sz="1400" u="none" cap="none" strike="noStrike">
                <a:solidFill>
                  <a:srgbClr val="DAD3AE"/>
                </a:solidFill>
                <a:latin typeface="Calibri"/>
                <a:ea typeface="Calibri"/>
                <a:cs typeface="Calibri"/>
                <a:sym typeface="Calibri"/>
              </a:rPr>
              <a:t>и </a:t>
            </a:r>
            <a:r>
              <a:rPr b="1" i="1" lang="en-US" sz="1400" u="none" cap="none" strike="noStrike">
                <a:solidFill>
                  <a:srgbClr val="DAD3AE"/>
                </a:solidFill>
                <a:latin typeface="Calibri"/>
                <a:ea typeface="Calibri"/>
                <a:cs typeface="Calibri"/>
                <a:sym typeface="Calibri"/>
              </a:rPr>
              <a:t> GOBIERИO   </a:t>
            </a:r>
          </a:p>
          <a:p>
            <a:pPr indent="0" lvl="0" marL="0" marR="0" rtl="0" algn="just">
              <a:lnSpc>
                <a:spcPct val="90000"/>
              </a:lnSpc>
              <a:spcBef>
                <a:spcPts val="0"/>
              </a:spcBef>
              <a:spcAft>
                <a:spcPts val="0"/>
              </a:spcAft>
              <a:buClr>
                <a:schemeClr val="dk1"/>
              </a:buClr>
              <a:buSzPct val="25000"/>
              <a:buFont typeface="Calibri"/>
              <a:buNone/>
            </a:pPr>
            <a:r>
              <a:rPr b="1" i="1" lang="en-US" sz="800" u="none" cap="none" strike="noStrike">
                <a:solidFill>
                  <a:schemeClr val="dk1"/>
                </a:solidFill>
                <a:latin typeface="Calibri"/>
                <a:ea typeface="Calibri"/>
                <a:cs typeface="Calibri"/>
                <a:sym typeface="Calibri"/>
              </a:rPr>
              <a:t>k</a:t>
            </a:r>
          </a:p>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Envió su voluminosa Coronica a la Corona española, acompañada  de una carta fechada el 14 de febrero de 1615, dirigida al Rey Felipe III  (1598-1621) donde le comunicó: “... el dicho tratado decoronica general nolo enbio ensta armada a spaña y assi supplico a V. mg</a:t>
            </a:r>
            <a:r>
              <a:rPr b="1" baseline="30000" i="1" lang="en-US" sz="1400" u="none" cap="none" strike="noStrike">
                <a:solidFill>
                  <a:srgbClr val="DAD3AE"/>
                </a:solidFill>
                <a:latin typeface="Calibri"/>
                <a:ea typeface="Calibri"/>
                <a:cs typeface="Calibri"/>
                <a:sym typeface="Calibri"/>
              </a:rPr>
              <a:t>d </a:t>
            </a:r>
            <a:r>
              <a:rPr b="1" i="1" lang="en-US" sz="1400" u="none" cap="none" strike="noStrike">
                <a:solidFill>
                  <a:srgbClr val="DAD3AE"/>
                </a:solidFill>
                <a:latin typeface="Calibri"/>
                <a:ea typeface="Calibri"/>
                <a:cs typeface="Calibri"/>
                <a:sym typeface="Calibri"/>
              </a:rPr>
              <a:t> siendo servido se le mande al Virrey quegobernare stereyno que Lorciviña y Cmbie a Buen recaudo a Vuestra mag</a:t>
            </a:r>
            <a:r>
              <a:rPr b="1" baseline="30000" i="1" lang="en-US" sz="1400" u="none" cap="none" strike="noStrike">
                <a:solidFill>
                  <a:srgbClr val="DAD3AE"/>
                </a:solidFill>
                <a:latin typeface="Calibri"/>
                <a:ea typeface="Calibri"/>
                <a:cs typeface="Calibri"/>
                <a:sym typeface="Calibri"/>
              </a:rPr>
              <a:t>d  </a:t>
            </a:r>
            <a:r>
              <a:rPr b="1" i="1" lang="en-US" sz="1400" u="none" cap="none" strike="noStrike">
                <a:solidFill>
                  <a:srgbClr val="DAD3AE"/>
                </a:solidFill>
                <a:latin typeface="Calibri"/>
                <a:ea typeface="Calibri"/>
                <a:cs typeface="Calibri"/>
                <a:sym typeface="Calibri"/>
              </a:rPr>
              <a:t>que yo estoy presto de se lo entregar luego que melo pidiere. Dios guarde lacayo licas persona de V.mag</a:t>
            </a:r>
            <a:r>
              <a:rPr b="1" baseline="30000" i="1" lang="en-US" sz="1400" u="none" cap="none" strike="noStrike">
                <a:solidFill>
                  <a:srgbClr val="DAD3AE"/>
                </a:solidFill>
                <a:latin typeface="Calibri"/>
                <a:ea typeface="Calibri"/>
                <a:cs typeface="Calibri"/>
                <a:sym typeface="Calibri"/>
              </a:rPr>
              <a:t>d </a:t>
            </a:r>
            <a:r>
              <a:rPr b="1" i="1" lang="en-US" sz="1400" u="none" cap="none" strike="noStrike">
                <a:solidFill>
                  <a:srgbClr val="DAD3AE"/>
                </a:solidFill>
                <a:latin typeface="Calibri"/>
                <a:ea typeface="Calibri"/>
                <a:cs typeface="Calibri"/>
                <a:sym typeface="Calibri"/>
              </a:rPr>
              <a:t>del pueblo de santiago...” (sic).  </a:t>
            </a:r>
          </a:p>
          <a:p>
            <a:pPr indent="0" lvl="0" marL="0" marR="0" rtl="0" algn="just">
              <a:lnSpc>
                <a:spcPct val="90000"/>
              </a:lnSpc>
              <a:spcBef>
                <a:spcPts val="0"/>
              </a:spcBef>
              <a:spcAft>
                <a:spcPts val="0"/>
              </a:spcAft>
              <a:buClr>
                <a:schemeClr val="dk1"/>
              </a:buClr>
              <a:buSzPct val="25000"/>
              <a:buFont typeface="Calibri"/>
              <a:buNone/>
            </a:pPr>
            <a:r>
              <a:rPr b="1" i="1" lang="en-US" sz="800" u="none" cap="none" strike="noStrike">
                <a:solidFill>
                  <a:schemeClr val="dk1"/>
                </a:solidFill>
                <a:latin typeface="Calibri"/>
                <a:ea typeface="Calibri"/>
                <a:cs typeface="Calibri"/>
                <a:sym typeface="Calibri"/>
              </a:rPr>
              <a:t>k</a:t>
            </a:r>
          </a:p>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Sin llegar a su destino dichas Coronicas (crónicas),  fueron descubiertas en 1908 en Dinamarca por Richard Piestschmann Hoy se encuentran en la Biblioteca Real de Dinamarca, conservadas en 25 tomos. Constan en 597 fojas (manuscritas por ambas caras) y  de 146 pliegos incluyendo 400 dibujos y tablas (índice). </a:t>
            </a:r>
          </a:p>
          <a:p>
            <a:pPr indent="0" lvl="0" marL="0" marR="0" rtl="0" algn="just">
              <a:lnSpc>
                <a:spcPct val="90000"/>
              </a:lnSpc>
              <a:spcBef>
                <a:spcPts val="0"/>
              </a:spcBef>
              <a:spcAft>
                <a:spcPts val="0"/>
              </a:spcAft>
              <a:buClr>
                <a:schemeClr val="dk1"/>
              </a:buClr>
              <a:buSzPct val="25000"/>
              <a:buFont typeface="Calibri"/>
              <a:buNone/>
            </a:pPr>
            <a:r>
              <a:rPr b="1" i="1" lang="en-US" sz="800" u="none" cap="none" strike="noStrike">
                <a:solidFill>
                  <a:schemeClr val="dk1"/>
                </a:solidFill>
                <a:latin typeface="Calibri"/>
                <a:ea typeface="Calibri"/>
                <a:cs typeface="Calibri"/>
                <a:sym typeface="Calibri"/>
              </a:rPr>
              <a:t>f</a:t>
            </a:r>
          </a:p>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Así, el cronista, en el siglo XVI, daba a conocer al Rey  a los mestizos  y criollos en el Virreinato del Perú.  </a:t>
            </a:r>
          </a:p>
        </p:txBody>
      </p:sp>
      <p:pic>
        <p:nvPicPr>
          <p:cNvPr id="40" name="Shape 40"/>
          <p:cNvPicPr preferRelativeResize="0"/>
          <p:nvPr/>
        </p:nvPicPr>
        <p:blipFill rotWithShape="1">
          <a:blip r:embed="rId3">
            <a:alphaModFix/>
          </a:blip>
          <a:srcRect b="0" l="0" r="0" t="0"/>
          <a:stretch/>
        </p:blipFill>
        <p:spPr>
          <a:xfrm>
            <a:off x="5973762" y="34925"/>
            <a:ext cx="3170236" cy="209549"/>
          </a:xfrm>
          <a:prstGeom prst="rect">
            <a:avLst/>
          </a:prstGeom>
          <a:noFill/>
          <a:ln>
            <a:noFill/>
          </a:ln>
        </p:spPr>
      </p:pic>
      <p:pic>
        <p:nvPicPr>
          <p:cNvPr id="41" name="Shape 41"/>
          <p:cNvPicPr preferRelativeResize="0"/>
          <p:nvPr/>
        </p:nvPicPr>
        <p:blipFill rotWithShape="1">
          <a:blip r:embed="rId4">
            <a:alphaModFix/>
          </a:blip>
          <a:srcRect b="0" l="0" r="0" t="0"/>
          <a:stretch/>
        </p:blipFill>
        <p:spPr>
          <a:xfrm>
            <a:off x="5867400" y="2590800"/>
            <a:ext cx="2976561" cy="4267199"/>
          </a:xfrm>
          <a:prstGeom prst="rect">
            <a:avLst/>
          </a:prstGeom>
          <a:noFill/>
          <a:ln>
            <a:noFill/>
          </a:ln>
        </p:spPr>
      </p:pic>
      <p:pic>
        <p:nvPicPr>
          <p:cNvPr id="42" name="Shape 42"/>
          <p:cNvPicPr preferRelativeResize="0"/>
          <p:nvPr/>
        </p:nvPicPr>
        <p:blipFill rotWithShape="1">
          <a:blip r:embed="rId5">
            <a:alphaModFix/>
          </a:blip>
          <a:srcRect b="0" l="0" r="0" t="0"/>
          <a:stretch/>
        </p:blipFill>
        <p:spPr>
          <a:xfrm>
            <a:off x="228600" y="2514600"/>
            <a:ext cx="3033712" cy="4343400"/>
          </a:xfrm>
          <a:prstGeom prst="rect">
            <a:avLst/>
          </a:prstGeom>
          <a:noFill/>
          <a:ln>
            <a:noFill/>
          </a:ln>
        </p:spPr>
      </p:pic>
      <p:sp>
        <p:nvSpPr>
          <p:cNvPr id="43" name="Shape 43"/>
          <p:cNvSpPr txBox="1"/>
          <p:nvPr/>
        </p:nvSpPr>
        <p:spPr>
          <a:xfrm>
            <a:off x="6781800" y="6553200"/>
            <a:ext cx="1600199" cy="304799"/>
          </a:xfrm>
          <a:prstGeom prst="rect">
            <a:avLst/>
          </a:prstGeom>
          <a:solidFill>
            <a:srgbClr val="000000"/>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Fiesta de Criollos</a:t>
            </a:r>
          </a:p>
        </p:txBody>
      </p:sp>
      <p:sp>
        <p:nvSpPr>
          <p:cNvPr id="44" name="Shape 44"/>
          <p:cNvSpPr txBox="1"/>
          <p:nvPr/>
        </p:nvSpPr>
        <p:spPr>
          <a:xfrm>
            <a:off x="3200400" y="5105400"/>
            <a:ext cx="2133599" cy="1306511"/>
          </a:xfrm>
          <a:prstGeom prst="rect">
            <a:avLst/>
          </a:prstGeom>
          <a:solidFill>
            <a:srgbClr val="000000"/>
          </a:solidFill>
          <a:ln>
            <a:noFill/>
          </a:ln>
        </p:spPr>
        <p:txBody>
          <a:bodyPr anchorCtr="0" anchor="t" bIns="46800" lIns="90000" rIns="90000" tIns="46800">
            <a:noAutofit/>
          </a:bodyPr>
          <a:lstStyle/>
          <a:p>
            <a:pPr indent="0" lvl="0" marL="0" marR="0" rtl="0" algn="just">
              <a:lnSpc>
                <a:spcPct val="8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Hijo de los </a:t>
            </a:r>
            <a:r>
              <a:rPr b="1" i="1" lang="en-US" sz="1600" u="none" cap="none" strike="noStrike">
                <a:solidFill>
                  <a:srgbClr val="DAD3AE"/>
                </a:solidFill>
                <a:latin typeface="Calibri"/>
                <a:ea typeface="Calibri"/>
                <a:cs typeface="Calibri"/>
                <a:sym typeface="Calibri"/>
              </a:rPr>
              <a:t>p</a:t>
            </a:r>
            <a:r>
              <a:rPr b="1" baseline="30000" i="1" lang="en-US" sz="1600" u="none" cap="none" strike="noStrike">
                <a:solidFill>
                  <a:srgbClr val="DAD3AE"/>
                </a:solidFill>
                <a:latin typeface="Calibri"/>
                <a:ea typeface="Calibri"/>
                <a:cs typeface="Calibri"/>
                <a:sym typeface="Calibri"/>
              </a:rPr>
              <a:t>es</a:t>
            </a:r>
            <a:r>
              <a:rPr b="1" i="1" lang="en-US" sz="1600" u="none" cap="none" strike="noStrike">
                <a:solidFill>
                  <a:srgbClr val="DAD3AE"/>
                </a:solidFill>
                <a:latin typeface="Calibri"/>
                <a:ea typeface="Calibri"/>
                <a:cs typeface="Calibri"/>
                <a:sym typeface="Calibri"/>
              </a:rPr>
              <a:t> </a:t>
            </a:r>
            <a:r>
              <a:rPr b="1" i="1" lang="en-US" sz="1400" u="none" cap="none" strike="noStrike">
                <a:solidFill>
                  <a:srgbClr val="DAD3AE"/>
                </a:solidFill>
                <a:latin typeface="Calibri"/>
                <a:ea typeface="Calibri"/>
                <a:cs typeface="Calibri"/>
                <a:sym typeface="Calibri"/>
              </a:rPr>
              <a:t>dotrinantes</a:t>
            </a:r>
          </a:p>
          <a:p>
            <a:pPr indent="0" lvl="0" marL="0" marR="0" rtl="0" algn="just">
              <a:lnSpc>
                <a:spcPct val="8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mesticillos y mesticillas. Lo lleua un harriero español alquilado a la ciudad de  los Reyes de Lima, media dozena de niños lo lleua.</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500"/>
                                        <p:tgtEl>
                                          <p:spTgt spid="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
                                        </p:tgtEl>
                                        <p:attrNameLst>
                                          <p:attrName>style.visibility</p:attrName>
                                        </p:attrNameLst>
                                      </p:cBhvr>
                                      <p:to>
                                        <p:strVal val="visible"/>
                                      </p:to>
                                    </p:set>
                                    <p:animEffect filter="fade" transition="in">
                                      <p:cBhvr>
                                        <p:cTn dur="500"/>
                                        <p:tgtEl>
                                          <p:spTgt spid="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51" name="Shape 251"/>
        <p:cNvGrpSpPr/>
        <p:nvPr/>
      </p:nvGrpSpPr>
      <p:grpSpPr>
        <a:xfrm>
          <a:off x="0" y="0"/>
          <a:ext cx="0" cy="0"/>
          <a:chOff x="0" y="0"/>
          <a:chExt cx="0" cy="0"/>
        </a:xfrm>
      </p:grpSpPr>
      <p:pic>
        <p:nvPicPr>
          <p:cNvPr id="252" name="Shape 252"/>
          <p:cNvPicPr preferRelativeResize="0"/>
          <p:nvPr/>
        </p:nvPicPr>
        <p:blipFill rotWithShape="1">
          <a:blip r:embed="rId3">
            <a:alphaModFix/>
          </a:blip>
          <a:srcRect b="0" l="0" r="0" t="0"/>
          <a:stretch/>
        </p:blipFill>
        <p:spPr>
          <a:xfrm>
            <a:off x="2362200" y="6019800"/>
            <a:ext cx="4572000" cy="581024"/>
          </a:xfrm>
          <a:prstGeom prst="rect">
            <a:avLst/>
          </a:prstGeom>
          <a:noFill/>
          <a:ln>
            <a:noFill/>
          </a:ln>
        </p:spPr>
      </p:pic>
      <p:pic>
        <p:nvPicPr>
          <p:cNvPr id="253" name="Shape 253"/>
          <p:cNvPicPr preferRelativeResize="0"/>
          <p:nvPr/>
        </p:nvPicPr>
        <p:blipFill rotWithShape="1">
          <a:blip r:embed="rId4">
            <a:alphaModFix/>
          </a:blip>
          <a:srcRect b="0" l="0" r="0" t="0"/>
          <a:stretch/>
        </p:blipFill>
        <p:spPr>
          <a:xfrm>
            <a:off x="1295400" y="457200"/>
            <a:ext cx="6535737" cy="5322887"/>
          </a:xfrm>
          <a:prstGeom prst="rect">
            <a:avLst/>
          </a:prstGeom>
          <a:noFill/>
          <a:ln>
            <a:noFill/>
          </a:ln>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57" name="Shape 257"/>
        <p:cNvGrpSpPr/>
        <p:nvPr/>
      </p:nvGrpSpPr>
      <p:grpSpPr>
        <a:xfrm>
          <a:off x="0" y="0"/>
          <a:ext cx="0" cy="0"/>
          <a:chOff x="0" y="0"/>
          <a:chExt cx="0" cy="0"/>
        </a:xfrm>
      </p:grpSpPr>
      <p:pic>
        <p:nvPicPr>
          <p:cNvPr id="258" name="Shape 258"/>
          <p:cNvPicPr preferRelativeResize="0"/>
          <p:nvPr/>
        </p:nvPicPr>
        <p:blipFill rotWithShape="1">
          <a:blip r:embed="rId3">
            <a:alphaModFix/>
          </a:blip>
          <a:srcRect b="0" l="0" r="0" t="0"/>
          <a:stretch/>
        </p:blipFill>
        <p:spPr>
          <a:xfrm>
            <a:off x="2590800" y="6019800"/>
            <a:ext cx="4400550" cy="361950"/>
          </a:xfrm>
          <a:prstGeom prst="rect">
            <a:avLst/>
          </a:prstGeom>
          <a:noFill/>
          <a:ln>
            <a:noFill/>
          </a:ln>
        </p:spPr>
      </p:pic>
      <p:pic>
        <p:nvPicPr>
          <p:cNvPr id="259" name="Shape 259"/>
          <p:cNvPicPr preferRelativeResize="0"/>
          <p:nvPr/>
        </p:nvPicPr>
        <p:blipFill rotWithShape="1">
          <a:blip r:embed="rId4">
            <a:alphaModFix/>
          </a:blip>
          <a:srcRect b="0" l="0" r="0" t="0"/>
          <a:stretch/>
        </p:blipFill>
        <p:spPr>
          <a:xfrm>
            <a:off x="1219200" y="228600"/>
            <a:ext cx="7113586" cy="5834062"/>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63"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b="0" l="0" r="0" t="0"/>
          <a:stretch/>
        </p:blipFill>
        <p:spPr>
          <a:xfrm>
            <a:off x="2743200" y="6019800"/>
            <a:ext cx="3552825" cy="276224"/>
          </a:xfrm>
          <a:prstGeom prst="rect">
            <a:avLst/>
          </a:prstGeom>
          <a:noFill/>
          <a:ln>
            <a:noFill/>
          </a:ln>
        </p:spPr>
      </p:pic>
      <p:pic>
        <p:nvPicPr>
          <p:cNvPr id="265" name="Shape 265"/>
          <p:cNvPicPr preferRelativeResize="0"/>
          <p:nvPr/>
        </p:nvPicPr>
        <p:blipFill/>
        <p:spPr>
          <a:xfrm>
            <a:off x="1447800" y="457200"/>
            <a:ext cx="6630987" cy="5210174"/>
          </a:xfrm>
          <a:prstGeom prst="rect">
            <a:avLst/>
          </a:prstGeom>
          <a:solidFill>
            <a:srgbClr val="FFFFFF"/>
          </a:solid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69" name="Shape 269"/>
        <p:cNvGrpSpPr/>
        <p:nvPr/>
      </p:nvGrpSpPr>
      <p:grpSpPr>
        <a:xfrm>
          <a:off x="0" y="0"/>
          <a:ext cx="0" cy="0"/>
          <a:chOff x="0" y="0"/>
          <a:chExt cx="0" cy="0"/>
        </a:xfrm>
      </p:grpSpPr>
      <p:pic>
        <p:nvPicPr>
          <p:cNvPr id="270" name="Shape 270"/>
          <p:cNvPicPr preferRelativeResize="0"/>
          <p:nvPr/>
        </p:nvPicPr>
        <p:blipFill rotWithShape="1">
          <a:blip r:embed="rId3">
            <a:alphaModFix/>
          </a:blip>
          <a:srcRect b="0" l="0" r="0" t="0"/>
          <a:stretch/>
        </p:blipFill>
        <p:spPr>
          <a:xfrm>
            <a:off x="2971800" y="5638800"/>
            <a:ext cx="3648074" cy="285750"/>
          </a:xfrm>
          <a:prstGeom prst="rect">
            <a:avLst/>
          </a:prstGeom>
          <a:noFill/>
          <a:ln>
            <a:noFill/>
          </a:ln>
        </p:spPr>
      </p:pic>
      <p:pic>
        <p:nvPicPr>
          <p:cNvPr id="271" name="Shape 271"/>
          <p:cNvPicPr preferRelativeResize="0"/>
          <p:nvPr/>
        </p:nvPicPr>
        <p:blipFill rotWithShape="1">
          <a:blip r:embed="rId4">
            <a:alphaModFix/>
          </a:blip>
          <a:srcRect b="0" l="0" r="0" t="0"/>
          <a:stretch/>
        </p:blipFill>
        <p:spPr>
          <a:xfrm>
            <a:off x="1371600" y="914400"/>
            <a:ext cx="6705599" cy="4598987"/>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75" name="Shape 275"/>
        <p:cNvGrpSpPr/>
        <p:nvPr/>
      </p:nvGrpSpPr>
      <p:grpSpPr>
        <a:xfrm>
          <a:off x="0" y="0"/>
          <a:ext cx="0" cy="0"/>
          <a:chOff x="0" y="0"/>
          <a:chExt cx="0" cy="0"/>
        </a:xfrm>
      </p:grpSpPr>
      <p:pic>
        <p:nvPicPr>
          <p:cNvPr id="276" name="Shape 276"/>
          <p:cNvPicPr preferRelativeResize="0"/>
          <p:nvPr/>
        </p:nvPicPr>
        <p:blipFill rotWithShape="1">
          <a:blip r:embed="rId3">
            <a:alphaModFix/>
          </a:blip>
          <a:srcRect b="0" l="0" r="0" t="0"/>
          <a:stretch/>
        </p:blipFill>
        <p:spPr>
          <a:xfrm>
            <a:off x="609600" y="381000"/>
            <a:ext cx="8153399" cy="5607049"/>
          </a:xfrm>
          <a:prstGeom prst="rect">
            <a:avLst/>
          </a:prstGeom>
          <a:noFill/>
          <a:ln>
            <a:noFill/>
          </a:ln>
        </p:spPr>
      </p:pic>
      <p:pic>
        <p:nvPicPr>
          <p:cNvPr id="277" name="Shape 277"/>
          <p:cNvPicPr preferRelativeResize="0"/>
          <p:nvPr/>
        </p:nvPicPr>
        <p:blipFill rotWithShape="1">
          <a:blip r:embed="rId4">
            <a:alphaModFix/>
          </a:blip>
          <a:srcRect b="0" l="0" r="0" t="0"/>
          <a:stretch/>
        </p:blipFill>
        <p:spPr>
          <a:xfrm>
            <a:off x="2514600" y="6019800"/>
            <a:ext cx="4410074" cy="2286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8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b="0" l="0" r="0" t="0"/>
          <a:stretch/>
        </p:blipFill>
        <p:spPr>
          <a:xfrm>
            <a:off x="2819400" y="5867400"/>
            <a:ext cx="4381500" cy="266699"/>
          </a:xfrm>
          <a:prstGeom prst="rect">
            <a:avLst/>
          </a:prstGeom>
          <a:noFill/>
          <a:ln>
            <a:noFill/>
          </a:ln>
        </p:spPr>
      </p:pic>
      <p:pic>
        <p:nvPicPr>
          <p:cNvPr id="283" name="Shape 283"/>
          <p:cNvPicPr preferRelativeResize="0"/>
          <p:nvPr/>
        </p:nvPicPr>
        <p:blipFill rotWithShape="1">
          <a:blip r:embed="rId4">
            <a:alphaModFix/>
          </a:blip>
          <a:srcRect b="0" l="0" r="0" t="0"/>
          <a:stretch/>
        </p:blipFill>
        <p:spPr>
          <a:xfrm>
            <a:off x="1219200" y="609600"/>
            <a:ext cx="7162799" cy="49657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87"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b="0" l="0" r="0" t="0"/>
          <a:stretch/>
        </p:blipFill>
        <p:spPr>
          <a:xfrm>
            <a:off x="2895600" y="6019800"/>
            <a:ext cx="3581399" cy="314324"/>
          </a:xfrm>
          <a:prstGeom prst="rect">
            <a:avLst/>
          </a:prstGeom>
          <a:noFill/>
          <a:ln>
            <a:noFill/>
          </a:ln>
        </p:spPr>
      </p:pic>
      <p:pic>
        <p:nvPicPr>
          <p:cNvPr id="289" name="Shape 289"/>
          <p:cNvPicPr preferRelativeResize="0"/>
          <p:nvPr/>
        </p:nvPicPr>
        <p:blipFill rotWithShape="1">
          <a:blip r:embed="rId4">
            <a:alphaModFix/>
          </a:blip>
          <a:srcRect b="0" l="0" r="0" t="0"/>
          <a:stretch/>
        </p:blipFill>
        <p:spPr>
          <a:xfrm>
            <a:off x="1295400" y="381000"/>
            <a:ext cx="6402387" cy="5248275"/>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93" name="Shape 293"/>
        <p:cNvGrpSpPr/>
        <p:nvPr/>
      </p:nvGrpSpPr>
      <p:grpSpPr>
        <a:xfrm>
          <a:off x="0" y="0"/>
          <a:ext cx="0" cy="0"/>
          <a:chOff x="0" y="0"/>
          <a:chExt cx="0" cy="0"/>
        </a:xfrm>
      </p:grpSpPr>
      <p:pic>
        <p:nvPicPr>
          <p:cNvPr id="294" name="Shape 294"/>
          <p:cNvPicPr preferRelativeResize="0"/>
          <p:nvPr/>
        </p:nvPicPr>
        <p:blipFill rotWithShape="1">
          <a:blip r:embed="rId3">
            <a:alphaModFix/>
          </a:blip>
          <a:srcRect b="0" l="0" r="0" t="0"/>
          <a:stretch/>
        </p:blipFill>
        <p:spPr>
          <a:xfrm>
            <a:off x="2971800" y="0"/>
            <a:ext cx="3273425" cy="4495800"/>
          </a:xfrm>
          <a:prstGeom prst="rect">
            <a:avLst/>
          </a:prstGeom>
          <a:noFill/>
          <a:ln>
            <a:noFill/>
          </a:ln>
        </p:spPr>
      </p:pic>
      <p:sp>
        <p:nvSpPr>
          <p:cNvPr id="295" name="Shape 295"/>
          <p:cNvSpPr txBox="1"/>
          <p:nvPr/>
        </p:nvSpPr>
        <p:spPr>
          <a:xfrm>
            <a:off x="304800" y="4800600"/>
            <a:ext cx="8381999" cy="1368425"/>
          </a:xfrm>
          <a:prstGeom prst="rect">
            <a:avLst/>
          </a:prstGeom>
          <a:noFill/>
          <a:ln>
            <a:noFill/>
          </a:ln>
        </p:spPr>
        <p:txBody>
          <a:bodyPr anchorCtr="0" anchor="t" bIns="46800" lIns="90000" rIns="90000" tIns="468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Obispo de Trujillo del Perú por 11 años entre 1779- 1788. Está considerado como el autor de las acuarelas que se encuentran en 9 tomos bajo el título “Truxillo del Perú en el siglo XVIII”  (1782-1785).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Los verdaderos autores, por mandato del Obispo, eran acuarelistas anónimos. Se elaboraron 3 juegos de nueve ( 9)  tomos.</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Cada uno de ellos  con 1380 acuarelas haciendo un total de 1528 folios, los que se conservan en la Biblioteca de Palacio en Madrid. Ahí se resume de forma didáctica cada uno de los temas. </a:t>
            </a:r>
          </a:p>
        </p:txBody>
      </p:sp>
      <p:sp>
        <p:nvSpPr>
          <p:cNvPr id="296" name="Shape 296"/>
          <p:cNvSpPr txBox="1"/>
          <p:nvPr/>
        </p:nvSpPr>
        <p:spPr>
          <a:xfrm>
            <a:off x="1676400" y="4419600"/>
            <a:ext cx="6248399" cy="336549"/>
          </a:xfrm>
          <a:prstGeom prst="rect">
            <a:avLst/>
          </a:prstGeom>
          <a:solidFill>
            <a:schemeClr val="dk1"/>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600" u="sng">
                <a:solidFill>
                  <a:srgbClr val="DAD3AE"/>
                </a:solidFill>
                <a:latin typeface="Calibri"/>
                <a:ea typeface="Calibri"/>
                <a:cs typeface="Calibri"/>
                <a:sym typeface="Calibri"/>
              </a:rPr>
              <a:t>Baltazar Jaime Martínez Compañón y Bujandas ( España, 1737-1797)</a:t>
            </a:r>
          </a:p>
        </p:txBody>
      </p:sp>
      <p:pic>
        <p:nvPicPr>
          <p:cNvPr id="297" name="Shape 297"/>
          <p:cNvPicPr preferRelativeResize="0"/>
          <p:nvPr/>
        </p:nvPicPr>
        <p:blipFill rotWithShape="1">
          <a:blip r:embed="rId4">
            <a:alphaModFix/>
          </a:blip>
          <a:srcRect b="0" l="0" r="0" t="0"/>
          <a:stretch/>
        </p:blipFill>
        <p:spPr>
          <a:xfrm>
            <a:off x="8086725" y="0"/>
            <a:ext cx="1057275" cy="2057400"/>
          </a:xfrm>
          <a:prstGeom prst="rect">
            <a:avLst/>
          </a:prstGeom>
          <a:noFill/>
          <a:ln>
            <a:noFill/>
          </a:ln>
        </p:spPr>
      </p:pic>
      <p:pic>
        <p:nvPicPr>
          <p:cNvPr id="298" name="Shape 298"/>
          <p:cNvPicPr preferRelativeResize="0"/>
          <p:nvPr/>
        </p:nvPicPr>
        <p:blipFill rotWithShape="1">
          <a:blip r:embed="rId5">
            <a:alphaModFix/>
          </a:blip>
          <a:srcRect b="0" l="0" r="0" t="0"/>
          <a:stretch/>
        </p:blipFill>
        <p:spPr>
          <a:xfrm>
            <a:off x="0" y="0"/>
            <a:ext cx="1136649" cy="2209799"/>
          </a:xfrm>
          <a:prstGeom prst="rect">
            <a:avLst/>
          </a:prstGeom>
          <a:noFill/>
          <a:ln>
            <a:noFill/>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02" name="Shape 302"/>
        <p:cNvGrpSpPr/>
        <p:nvPr/>
      </p:nvGrpSpPr>
      <p:grpSpPr>
        <a:xfrm>
          <a:off x="0" y="0"/>
          <a:ext cx="0" cy="0"/>
          <a:chOff x="0" y="0"/>
          <a:chExt cx="0" cy="0"/>
        </a:xfrm>
      </p:grpSpPr>
      <p:pic>
        <p:nvPicPr>
          <p:cNvPr id="303" name="Shape 303"/>
          <p:cNvPicPr preferRelativeResize="0"/>
          <p:nvPr/>
        </p:nvPicPr>
        <p:blipFill/>
        <p:spPr>
          <a:xfrm>
            <a:off x="1447800" y="304800"/>
            <a:ext cx="6400799" cy="3381375"/>
          </a:xfrm>
          <a:prstGeom prst="rect">
            <a:avLst/>
          </a:prstGeom>
          <a:solidFill>
            <a:srgbClr val="FFFFFF"/>
          </a:solidFill>
          <a:ln>
            <a:noFill/>
          </a:ln>
        </p:spPr>
      </p:pic>
      <p:sp>
        <p:nvSpPr>
          <p:cNvPr id="304" name="Shape 304"/>
          <p:cNvSpPr txBox="1"/>
          <p:nvPr/>
        </p:nvSpPr>
        <p:spPr>
          <a:xfrm>
            <a:off x="1524000" y="3733800"/>
            <a:ext cx="6248399" cy="304799"/>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DD5AF"/>
              </a:buClr>
              <a:buSzPct val="25000"/>
              <a:buFont typeface="Calibri"/>
              <a:buNone/>
            </a:pPr>
            <a:r>
              <a:rPr b="1" i="1" lang="en-US" sz="1400" u="none">
                <a:solidFill>
                  <a:srgbClr val="DDD5AF"/>
                </a:solidFill>
                <a:latin typeface="Calibri"/>
                <a:ea typeface="Calibri"/>
                <a:cs typeface="Calibri"/>
                <a:sym typeface="Calibri"/>
              </a:rPr>
              <a:t>  Indígena peruano                                Español                                       Negro </a:t>
            </a:r>
          </a:p>
        </p:txBody>
      </p:sp>
      <p:sp>
        <p:nvSpPr>
          <p:cNvPr id="305" name="Shape 305"/>
          <p:cNvSpPr txBox="1"/>
          <p:nvPr/>
        </p:nvSpPr>
        <p:spPr>
          <a:xfrm>
            <a:off x="457200" y="4114800"/>
            <a:ext cx="8686800" cy="2006600"/>
          </a:xfrm>
          <a:prstGeom prst="rect">
            <a:avLst/>
          </a:prstGeom>
          <a:noFill/>
          <a:ln>
            <a:noFill/>
          </a:ln>
        </p:spPr>
        <p:txBody>
          <a:bodyPr anchorCtr="0" anchor="t" bIns="46800" lIns="90000" rIns="90000" tIns="468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Tomo I:</a:t>
            </a:r>
            <a:r>
              <a:rPr b="1" i="1" lang="en-US" sz="1400" u="none">
                <a:solidFill>
                  <a:srgbClr val="DAD3AE"/>
                </a:solidFill>
                <a:latin typeface="Calibri"/>
                <a:ea typeface="Calibri"/>
                <a:cs typeface="Calibri"/>
                <a:sym typeface="Calibri"/>
              </a:rPr>
              <a:t> cartografía, uniformes, hábitos y retratos de clérigos y monjas. </a:t>
            </a:r>
          </a:p>
          <a:p>
            <a:pPr indent="0" lvl="0" marL="0" marR="0" rtl="0" algn="just">
              <a:lnSpc>
                <a:spcPct val="10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Tomo II:</a:t>
            </a:r>
            <a:r>
              <a:rPr b="1" i="1" lang="en-US" sz="1400" u="none">
                <a:solidFill>
                  <a:srgbClr val="DAD3AE"/>
                </a:solidFill>
                <a:latin typeface="Calibri"/>
                <a:ea typeface="Calibri"/>
                <a:cs typeface="Calibri"/>
                <a:sym typeface="Calibri"/>
              </a:rPr>
              <a:t> plano de la Ciudad de Trujillo y su recinto amurallado trazado en 1687 por el arquitecto José Formento, censo, etnografía, vestidos, danzas, música, juegos, escenas de caza y pesca, ceremonias religiosas.</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a:t>
            </a:r>
            <a:r>
              <a:rPr b="1" i="1" lang="en-US" sz="1400" u="sng">
                <a:solidFill>
                  <a:srgbClr val="DAD3AE"/>
                </a:solidFill>
                <a:latin typeface="Calibri"/>
                <a:ea typeface="Calibri"/>
                <a:cs typeface="Calibri"/>
                <a:sym typeface="Calibri"/>
              </a:rPr>
              <a:t>Tomos  III, IV y V: </a:t>
            </a:r>
            <a:r>
              <a:rPr b="1" i="1" lang="en-US" sz="1400" u="none">
                <a:solidFill>
                  <a:srgbClr val="DAD3AE"/>
                </a:solidFill>
                <a:latin typeface="Calibri"/>
                <a:ea typeface="Calibri"/>
                <a:cs typeface="Calibri"/>
                <a:sym typeface="Calibri"/>
              </a:rPr>
              <a:t> botánica. </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a:t>
            </a:r>
            <a:r>
              <a:rPr b="1" i="1" lang="en-US" sz="1400" u="sng">
                <a:solidFill>
                  <a:srgbClr val="DAD3AE"/>
                </a:solidFill>
                <a:latin typeface="Calibri"/>
                <a:ea typeface="Calibri"/>
                <a:cs typeface="Calibri"/>
                <a:sym typeface="Calibri"/>
              </a:rPr>
              <a:t>Tomos VI, VII y VIII:</a:t>
            </a:r>
            <a:r>
              <a:rPr b="1" i="1" lang="en-US" sz="1400" u="none">
                <a:solidFill>
                  <a:srgbClr val="DAD3AE"/>
                </a:solidFill>
                <a:latin typeface="Calibri"/>
                <a:ea typeface="Calibri"/>
                <a:cs typeface="Calibri"/>
                <a:sym typeface="Calibri"/>
              </a:rPr>
              <a:t> zoología. </a:t>
            </a:r>
          </a:p>
          <a:p>
            <a:pPr indent="0" lvl="0" marL="0" marR="0" rtl="0" algn="just">
              <a:lnSpc>
                <a:spcPct val="10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Tomo IX:</a:t>
            </a:r>
            <a:r>
              <a:rPr b="1" i="1" lang="en-US" sz="1400" u="none">
                <a:solidFill>
                  <a:srgbClr val="DAD3AE"/>
                </a:solidFill>
                <a:latin typeface="Calibri"/>
                <a:ea typeface="Calibri"/>
                <a:cs typeface="Calibri"/>
                <a:sym typeface="Calibri"/>
              </a:rPr>
              <a:t> arqueología, vestimenta funeraria incaica y textiles. </a:t>
            </a:r>
          </a:p>
          <a:p>
            <a:pPr indent="0" lvl="0" marL="0" marR="0" rtl="0" algn="just">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Martínez Compañón eligió las mejores para enviarlas al Rey de España  Carlos IV, llegaron  a sus manos en 1803.</a:t>
            </a:r>
            <a:r>
              <a:rPr b="0" i="0" lang="en-US" sz="1400" u="none">
                <a:solidFill>
                  <a:schemeClr val="dk1"/>
                </a:solidFill>
                <a:latin typeface="Times New Roman"/>
                <a:ea typeface="Times New Roman"/>
                <a:cs typeface="Times New Roman"/>
                <a:sym typeface="Times New Roman"/>
              </a:rPr>
              <a:t>i</a:t>
            </a:r>
          </a:p>
          <a:p>
            <a:pPr indent="0" lvl="0" marL="0" marR="0" rtl="0" algn="just">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Es conocido como:  Códice de Martínez Compañón. </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09" name="Shape 309"/>
        <p:cNvGrpSpPr/>
        <p:nvPr/>
      </p:nvGrpSpPr>
      <p:grpSpPr>
        <a:xfrm>
          <a:off x="0" y="0"/>
          <a:ext cx="0" cy="0"/>
          <a:chOff x="0" y="0"/>
          <a:chExt cx="0" cy="0"/>
        </a:xfrm>
      </p:grpSpPr>
      <p:pic>
        <p:nvPicPr>
          <p:cNvPr id="310" name="Shape 310"/>
          <p:cNvPicPr preferRelativeResize="0"/>
          <p:nvPr/>
        </p:nvPicPr>
        <p:blipFill rotWithShape="1">
          <a:blip r:embed="rId3">
            <a:alphaModFix/>
          </a:blip>
          <a:srcRect b="0" l="0" r="0" t="0"/>
          <a:stretch/>
        </p:blipFill>
        <p:spPr>
          <a:xfrm>
            <a:off x="304800" y="685800"/>
            <a:ext cx="2601912" cy="3809999"/>
          </a:xfrm>
          <a:prstGeom prst="rect">
            <a:avLst/>
          </a:prstGeom>
          <a:noFill/>
          <a:ln>
            <a:noFill/>
          </a:ln>
        </p:spPr>
      </p:pic>
      <p:pic>
        <p:nvPicPr>
          <p:cNvPr id="311" name="Shape 311"/>
          <p:cNvPicPr preferRelativeResize="0"/>
          <p:nvPr/>
        </p:nvPicPr>
        <p:blipFill rotWithShape="1">
          <a:blip r:embed="rId4">
            <a:alphaModFix/>
          </a:blip>
          <a:srcRect b="0" l="0" r="0" t="0"/>
          <a:stretch/>
        </p:blipFill>
        <p:spPr>
          <a:xfrm>
            <a:off x="6400800" y="685800"/>
            <a:ext cx="2495549" cy="3809999"/>
          </a:xfrm>
          <a:prstGeom prst="rect">
            <a:avLst/>
          </a:prstGeom>
          <a:noFill/>
          <a:ln>
            <a:noFill/>
          </a:ln>
        </p:spPr>
      </p:pic>
      <p:sp>
        <p:nvSpPr>
          <p:cNvPr id="312" name="Shape 312"/>
          <p:cNvSpPr txBox="1"/>
          <p:nvPr/>
        </p:nvSpPr>
        <p:spPr>
          <a:xfrm>
            <a:off x="7467600" y="4495800"/>
            <a:ext cx="838199" cy="304799"/>
          </a:xfrm>
          <a:prstGeom prst="rect">
            <a:avLst/>
          </a:prstGeom>
          <a:solidFill>
            <a:schemeClr val="dk1"/>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DD5AF"/>
              </a:buClr>
              <a:buSzPct val="25000"/>
              <a:buFont typeface="Calibri"/>
              <a:buNone/>
            </a:pPr>
            <a:r>
              <a:rPr b="1" i="1" lang="en-US" sz="1400" u="none">
                <a:solidFill>
                  <a:srgbClr val="DDD5AF"/>
                </a:solidFill>
                <a:latin typeface="Calibri"/>
                <a:ea typeface="Calibri"/>
                <a:cs typeface="Calibri"/>
                <a:sym typeface="Calibri"/>
              </a:rPr>
              <a:t>Mulato </a:t>
            </a:r>
          </a:p>
        </p:txBody>
      </p:sp>
      <p:sp>
        <p:nvSpPr>
          <p:cNvPr id="313" name="Shape 313"/>
          <p:cNvSpPr txBox="1"/>
          <p:nvPr/>
        </p:nvSpPr>
        <p:spPr>
          <a:xfrm>
            <a:off x="4267200" y="4419600"/>
            <a:ext cx="838199" cy="304799"/>
          </a:xfrm>
          <a:prstGeom prst="rect">
            <a:avLst/>
          </a:prstGeom>
          <a:solidFill>
            <a:schemeClr val="dk1"/>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DD5AF"/>
              </a:buClr>
              <a:buSzPct val="25000"/>
              <a:buFont typeface="Calibri"/>
              <a:buNone/>
            </a:pPr>
            <a:r>
              <a:rPr b="1" i="1" lang="en-US" sz="1400" u="none">
                <a:solidFill>
                  <a:srgbClr val="DDD5AF"/>
                </a:solidFill>
                <a:latin typeface="Calibri"/>
                <a:ea typeface="Calibri"/>
                <a:cs typeface="Calibri"/>
                <a:sym typeface="Calibri"/>
              </a:rPr>
              <a:t>Mestiza</a:t>
            </a:r>
          </a:p>
        </p:txBody>
      </p:sp>
      <p:sp>
        <p:nvSpPr>
          <p:cNvPr id="314" name="Shape 314"/>
          <p:cNvSpPr txBox="1"/>
          <p:nvPr/>
        </p:nvSpPr>
        <p:spPr>
          <a:xfrm>
            <a:off x="1219200" y="4572000"/>
            <a:ext cx="838199" cy="304799"/>
          </a:xfrm>
          <a:prstGeom prst="rect">
            <a:avLst/>
          </a:prstGeom>
          <a:solidFill>
            <a:schemeClr val="dk1"/>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DD5AF"/>
              </a:buClr>
              <a:buSzPct val="25000"/>
              <a:buFont typeface="Calibri"/>
              <a:buNone/>
            </a:pPr>
            <a:r>
              <a:rPr b="1" i="1" lang="en-US" sz="1400" u="none">
                <a:solidFill>
                  <a:srgbClr val="DDD5AF"/>
                </a:solidFill>
                <a:latin typeface="Calibri"/>
                <a:ea typeface="Calibri"/>
                <a:cs typeface="Calibri"/>
                <a:sym typeface="Calibri"/>
              </a:rPr>
              <a:t>Criollo</a:t>
            </a:r>
          </a:p>
        </p:txBody>
      </p:sp>
      <p:pic>
        <p:nvPicPr>
          <p:cNvPr id="315" name="Shape 315"/>
          <p:cNvPicPr preferRelativeResize="0"/>
          <p:nvPr/>
        </p:nvPicPr>
        <p:blipFill rotWithShape="1">
          <a:blip r:embed="rId5">
            <a:alphaModFix/>
          </a:blip>
          <a:srcRect b="0" l="0" r="0" t="0"/>
          <a:stretch/>
        </p:blipFill>
        <p:spPr>
          <a:xfrm>
            <a:off x="3581400" y="4724400"/>
            <a:ext cx="1138236" cy="2133599"/>
          </a:xfrm>
          <a:prstGeom prst="rect">
            <a:avLst/>
          </a:prstGeom>
          <a:noFill/>
          <a:ln>
            <a:noFill/>
          </a:ln>
        </p:spPr>
      </p:pic>
      <p:pic>
        <p:nvPicPr>
          <p:cNvPr id="316" name="Shape 316"/>
          <p:cNvPicPr preferRelativeResize="0"/>
          <p:nvPr/>
        </p:nvPicPr>
        <p:blipFill rotWithShape="1">
          <a:blip r:embed="rId6">
            <a:alphaModFix/>
          </a:blip>
          <a:srcRect b="0" l="0" r="0" t="0"/>
          <a:stretch/>
        </p:blipFill>
        <p:spPr>
          <a:xfrm>
            <a:off x="3352800" y="609600"/>
            <a:ext cx="2697161" cy="3809999"/>
          </a:xfrm>
          <a:prstGeom prst="rect">
            <a:avLst/>
          </a:prstGeom>
          <a:noFill/>
          <a:ln>
            <a:noFill/>
          </a:ln>
        </p:spPr>
      </p:pic>
      <p:pic>
        <p:nvPicPr>
          <p:cNvPr id="317" name="Shape 317"/>
          <p:cNvPicPr preferRelativeResize="0"/>
          <p:nvPr/>
        </p:nvPicPr>
        <p:blipFill rotWithShape="1">
          <a:blip r:embed="rId7">
            <a:alphaModFix/>
          </a:blip>
          <a:srcRect b="0" l="0" r="0" t="0"/>
          <a:stretch/>
        </p:blipFill>
        <p:spPr>
          <a:xfrm>
            <a:off x="4724400" y="4718050"/>
            <a:ext cx="1139825" cy="213995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par>
                          <p:cTn fill="hold">
                            <p:stCondLst>
                              <p:cond delay="1001"/>
                            </p:stCondLst>
                            <p:childTnLst>
                              <p:par>
                                <p:cTn fill="hold" nodeType="after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par>
                          <p:cTn fill="hold">
                            <p:stCondLst>
                              <p:cond delay="1002"/>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0"/>
                                        <p:tgtEl>
                                          <p:spTgt spid="311"/>
                                        </p:tgtEl>
                                      </p:cBhvr>
                                    </p:animEffect>
                                  </p:childTnLst>
                                </p:cTn>
                              </p:par>
                            </p:childTnLst>
                          </p:cTn>
                        </p:par>
                        <p:par>
                          <p:cTn fill="hold">
                            <p:stCondLst>
                              <p:cond delay="6002"/>
                            </p:stCondLst>
                            <p:childTnLst>
                              <p:par>
                                <p:cTn fill="hold" nodeType="after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par>
                          <p:cTn fill="hold">
                            <p:stCondLst>
                              <p:cond delay="6003"/>
                            </p:stCondLst>
                            <p:childTnLst>
                              <p:par>
                                <p:cTn fill="hold" nodeType="afterEffect" presetClass="entr" presetID="2" presetSubtype="8">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ppt_x</p:attrName>
                                        </p:attrNameLst>
                                      </p:cBhvr>
                                      <p:tavLst>
                                        <p:tav fmla="" tm="0">
                                          <p:val>
                                            <p:strVal val="#ppt_x-1"/>
                                          </p:val>
                                        </p:tav>
                                        <p:tav fmla="" tm="100000">
                                          <p:val>
                                            <p:strVal val="#ppt_x"/>
                                          </p:val>
                                        </p:tav>
                                      </p:tavLst>
                                    </p:anim>
                                  </p:childTnLst>
                                </p:cTn>
                              </p:par>
                            </p:childTnLst>
                          </p:cTn>
                        </p:par>
                        <p:par>
                          <p:cTn fill="hold">
                            <p:stCondLst>
                              <p:cond delay="6503"/>
                            </p:stCondLst>
                            <p:childTnLst>
                              <p:par>
                                <p:cTn fill="hold" nodeType="afterEffect" presetClass="entr" presetID="2" presetSubtype="2">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8" name="Shape 48"/>
        <p:cNvGrpSpPr/>
        <p:nvPr/>
      </p:nvGrpSpPr>
      <p:grpSpPr>
        <a:xfrm>
          <a:off x="0" y="0"/>
          <a:ext cx="0" cy="0"/>
          <a:chOff x="0" y="0"/>
          <a:chExt cx="0" cy="0"/>
        </a:xfrm>
      </p:grpSpPr>
      <p:sp>
        <p:nvSpPr>
          <p:cNvPr id="49" name="Shape 49"/>
          <p:cNvSpPr txBox="1"/>
          <p:nvPr/>
        </p:nvSpPr>
        <p:spPr>
          <a:xfrm>
            <a:off x="4953000" y="228600"/>
            <a:ext cx="4190999" cy="5422899"/>
          </a:xfrm>
          <a:prstGeom prst="rect">
            <a:avLst/>
          </a:prstGeom>
          <a:solidFill>
            <a:srgbClr val="000000"/>
          </a:solidFill>
          <a:ln>
            <a:noFill/>
          </a:ln>
        </p:spPr>
        <p:txBody>
          <a:bodyPr anchorCtr="0" anchor="t" bIns="46800" lIns="90000" rIns="90000" tIns="46800">
            <a:noAutofit/>
          </a:bodyPr>
          <a:lstStyle/>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Una de las mejores referencias de lo acontecido en la primera etapa de la colonización española, en el territorio del Tahuantinsuyo, es Guamán Poma de Ayala, cronista que plasmó la realidad y sucesos, del momento, en escritos y dibujos.    </a:t>
            </a:r>
          </a:p>
          <a:p>
            <a:pPr indent="0" lvl="0" marL="0" marR="0" rtl="0" algn="just">
              <a:lnSpc>
                <a:spcPct val="90000"/>
              </a:lnSpc>
              <a:spcBef>
                <a:spcPts val="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Real Audiencia y la Chancillería de Lima o de la Ciudad de los Reyes, fueron los más altos Tribunales  de la Corona Española. Creadas por el Rey Carlos I de España y V de Alemania el 20 de noviembre de 1542 junto con el Virreinato del Perú.</a:t>
            </a:r>
          </a:p>
          <a:p>
            <a:pPr indent="0" lvl="0" marL="0" marR="0" rtl="0" algn="just">
              <a:lnSpc>
                <a:spcPct val="90000"/>
              </a:lnSpc>
              <a:spcBef>
                <a:spcPts val="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Audiencia fue establecida en 1543, sus miembros eran: </a:t>
            </a:r>
          </a:p>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 “...el Virrey Governador y Capitan General y Lugar-Teniente nuestro, que sea Presidente: ocho Oydores: quatro Alcaldes del Crimen, y dos Fiscales: vno de los Civil, y otro de lo Criminal: vn Alguazil mayor, vn Teniente de Gran Chanciller: y los demás Ministros y Oficiales necessarios...” (sic)</a:t>
            </a:r>
          </a:p>
          <a:p>
            <a:pPr indent="0" lvl="0" marL="0" marR="0" rtl="0" algn="just">
              <a:lnSpc>
                <a:spcPct val="100000"/>
              </a:lnSpc>
              <a:spcBef>
                <a:spcPts val="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Una de las   funciones de los  Oidores  era  intervenir en la gestión administrativa y reemplazar al Virrey en caso de ausencia o inhabilitación de éste, cumpliendo el dictamen del Real Acuerdo de Justicia. La más alta autoridad recaía en el Oidor Decano de la Real Audiencia de Lima. </a:t>
            </a:r>
          </a:p>
        </p:txBody>
      </p:sp>
      <p:sp>
        <p:nvSpPr>
          <p:cNvPr id="50" name="Shape 50"/>
          <p:cNvSpPr txBox="1"/>
          <p:nvPr/>
        </p:nvSpPr>
        <p:spPr>
          <a:xfrm>
            <a:off x="3429000" y="2698750"/>
            <a:ext cx="223837"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 </a:t>
            </a:r>
          </a:p>
        </p:txBody>
      </p:sp>
      <p:sp>
        <p:nvSpPr>
          <p:cNvPr id="51" name="Shape 51"/>
          <p:cNvSpPr txBox="1"/>
          <p:nvPr/>
        </p:nvSpPr>
        <p:spPr>
          <a:xfrm>
            <a:off x="5105400" y="6137275"/>
            <a:ext cx="3809999" cy="720724"/>
          </a:xfrm>
          <a:prstGeom prst="rect">
            <a:avLst/>
          </a:prstGeom>
          <a:solidFill>
            <a:srgbClr val="000000"/>
          </a:solidFill>
          <a:ln cap="flat" cmpd="sng" w="31750">
            <a:solidFill>
              <a:srgbClr val="FF9900"/>
            </a:solidFill>
            <a:prstDash val="solid"/>
            <a:miter/>
            <a:headEnd len="med" w="med" type="none"/>
            <a:tailEnd len="med" w="med" type="none"/>
          </a:ln>
        </p:spPr>
        <p:txBody>
          <a:bodyPr anchorCtr="0" anchor="t" bIns="46800" lIns="90000" rIns="90000" tIns="46800">
            <a:noAutofit/>
          </a:bodyPr>
          <a:lstStyle/>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PRICIDENTE I OIDOres de su Magestad y alcaldes de corte y fiscal, alguazil mayor deste rreyno</a:t>
            </a:r>
          </a:p>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audiencia rreal                             (siglo XVI)</a:t>
            </a: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21" name="Shape 321"/>
        <p:cNvGrpSpPr/>
        <p:nvPr/>
      </p:nvGrpSpPr>
      <p:grpSpPr>
        <a:xfrm>
          <a:off x="0" y="0"/>
          <a:ext cx="0" cy="0"/>
          <a:chOff x="0" y="0"/>
          <a:chExt cx="0" cy="0"/>
        </a:xfrm>
      </p:grpSpPr>
      <p:sp>
        <p:nvSpPr>
          <p:cNvPr id="322" name="Shape 322"/>
          <p:cNvSpPr txBox="1"/>
          <p:nvPr/>
        </p:nvSpPr>
        <p:spPr>
          <a:xfrm>
            <a:off x="3200400" y="3575050"/>
            <a:ext cx="5943599" cy="3282950"/>
          </a:xfrm>
          <a:prstGeom prst="rect">
            <a:avLst/>
          </a:prstGeom>
          <a:solidFill>
            <a:schemeClr val="dk1"/>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Bibliografía: </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Archivo Arzobispal del Perú</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Archivo Nacional del Perú   </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Diario de Lima. Joseph Mugaburu S. XVII - Municipalidad de Lima 1935    </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Diario El Comercio</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Catálogo del MALI  </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El Virreynato del Perú. José Valega-1939</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Family Search </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Grabadores en el Perú. José Abel Fernández</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 Perricholi. Luis Alberto Sánchez. UNMSM-1963   </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Los cuadros del mestizaje del Virrey Amat. Museo de Arte de Lima-1999-2000  </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Museo de Cataluña, Barcelona, España</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Museo Nacional de Antropología de Madrid, España  </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Museo Nacional de Historia, Castillo de Chapultepec-México</a:t>
            </a:r>
          </a:p>
        </p:txBody>
      </p:sp>
      <p:pic>
        <p:nvPicPr>
          <p:cNvPr id="323" name="Shape 323"/>
          <p:cNvPicPr preferRelativeResize="0"/>
          <p:nvPr/>
        </p:nvPicPr>
        <p:blipFill rotWithShape="1">
          <a:blip r:embed="rId3">
            <a:alphaModFix/>
          </a:blip>
          <a:srcRect b="0" l="0" r="0" t="0"/>
          <a:stretch/>
        </p:blipFill>
        <p:spPr>
          <a:xfrm>
            <a:off x="0" y="0"/>
            <a:ext cx="5333999" cy="3870324"/>
          </a:xfrm>
          <a:prstGeom prst="rect">
            <a:avLst/>
          </a:prstGeom>
          <a:noFill/>
          <a:ln>
            <a:noFill/>
          </a:ln>
        </p:spPr>
      </p:pic>
      <p:sp>
        <p:nvSpPr>
          <p:cNvPr id="324" name="Shape 324"/>
          <p:cNvSpPr txBox="1"/>
          <p:nvPr/>
        </p:nvSpPr>
        <p:spPr>
          <a:xfrm>
            <a:off x="0" y="3810000"/>
            <a:ext cx="2895600" cy="730250"/>
          </a:xfrm>
          <a:prstGeom prst="rect">
            <a:avLst/>
          </a:prstGeom>
          <a:solidFill>
            <a:schemeClr val="dk1"/>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DD5AF"/>
              </a:buClr>
              <a:buSzPct val="25000"/>
              <a:buFont typeface="Calibri"/>
              <a:buNone/>
            </a:pPr>
            <a:r>
              <a:rPr b="1" i="1" lang="en-US" sz="1400" u="none">
                <a:solidFill>
                  <a:srgbClr val="DDD5AF"/>
                </a:solidFill>
                <a:latin typeface="Calibri"/>
                <a:ea typeface="Calibri"/>
                <a:cs typeface="Calibri"/>
                <a:sym typeface="Calibri"/>
              </a:rPr>
              <a:t>Cantuta, flor nacional del Perú </a:t>
            </a:r>
          </a:p>
          <a:p>
            <a:pPr indent="0" lvl="0" marL="0" marR="0" rtl="0" algn="l">
              <a:lnSpc>
                <a:spcPct val="100000"/>
              </a:lnSpc>
              <a:spcBef>
                <a:spcPts val="0"/>
              </a:spcBef>
              <a:spcAft>
                <a:spcPts val="0"/>
              </a:spcAft>
              <a:buClr>
                <a:schemeClr val="dk1"/>
              </a:buClr>
              <a:buFont typeface="Times New Roman"/>
              <a:buNone/>
            </a:pPr>
            <a:r>
              <a:t/>
            </a:r>
            <a:endParaRPr b="1" i="1" sz="1400" u="none">
              <a:solidFill>
                <a:srgbClr val="DDD5AF"/>
              </a:solidFill>
              <a:latin typeface="Calibri"/>
              <a:ea typeface="Calibri"/>
              <a:cs typeface="Calibri"/>
              <a:sym typeface="Calibri"/>
            </a:endParaRPr>
          </a:p>
          <a:p>
            <a:pPr indent="0" lvl="0" marL="0" marR="0" rtl="0" algn="l">
              <a:lnSpc>
                <a:spcPct val="100000"/>
              </a:lnSpc>
              <a:spcBef>
                <a:spcPts val="0"/>
              </a:spcBef>
              <a:spcAft>
                <a:spcPts val="0"/>
              </a:spcAft>
              <a:buClr>
                <a:srgbClr val="DDD5AF"/>
              </a:buClr>
              <a:buSzPct val="25000"/>
              <a:buFont typeface="Calibri"/>
              <a:buNone/>
            </a:pPr>
            <a:r>
              <a:rPr b="1" i="1" lang="en-US" sz="1400" u="none">
                <a:solidFill>
                  <a:srgbClr val="DDD5AF"/>
                </a:solidFill>
                <a:latin typeface="Calibri"/>
                <a:ea typeface="Calibri"/>
                <a:cs typeface="Calibri"/>
                <a:sym typeface="Calibri"/>
              </a:rPr>
              <a:t>Fuentes :</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28" name="Shape 328"/>
        <p:cNvGrpSpPr/>
        <p:nvPr/>
      </p:nvGrpSpPr>
      <p:grpSpPr>
        <a:xfrm>
          <a:off x="0" y="0"/>
          <a:ext cx="0" cy="0"/>
          <a:chOff x="0" y="0"/>
          <a:chExt cx="0" cy="0"/>
        </a:xfrm>
      </p:grpSpPr>
      <p:sp>
        <p:nvSpPr>
          <p:cNvPr id="329" name="Shape 329"/>
          <p:cNvSpPr txBox="1"/>
          <p:nvPr/>
        </p:nvSpPr>
        <p:spPr>
          <a:xfrm>
            <a:off x="4343400" y="609600"/>
            <a:ext cx="4572000" cy="25908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1" i="1" lang="en-US" sz="2800" u="none">
                <a:solidFill>
                  <a:srgbClr val="ECB57E"/>
                </a:solidFill>
                <a:latin typeface="Calibri"/>
                <a:ea typeface="Calibri"/>
                <a:cs typeface="Calibri"/>
                <a:sym typeface="Calibri"/>
              </a:rPr>
              <a:t>G. Poma de Ayala, Pedro José Díaz, Carlos Zelada, Martínez Compañón y sus acuarelistas   figuran  en  el diccionario</a:t>
            </a:r>
            <a:br>
              <a:rPr b="1" i="1" lang="en-US" sz="2800" u="none">
                <a:solidFill>
                  <a:srgbClr val="ECB57E"/>
                </a:solidFill>
                <a:latin typeface="Calibri"/>
                <a:ea typeface="Calibri"/>
                <a:cs typeface="Calibri"/>
                <a:sym typeface="Calibri"/>
              </a:rPr>
            </a:br>
            <a:br>
              <a:rPr b="1" i="1" lang="en-US" sz="3200" u="none">
                <a:solidFill>
                  <a:srgbClr val="ECB57E"/>
                </a:solidFill>
                <a:latin typeface="Calibri"/>
                <a:ea typeface="Calibri"/>
                <a:cs typeface="Calibri"/>
                <a:sym typeface="Calibri"/>
              </a:rPr>
            </a:br>
            <a:r>
              <a:rPr b="1" i="1" lang="en-US" sz="2400" u="none">
                <a:solidFill>
                  <a:srgbClr val="ECB57E"/>
                </a:solidFill>
                <a:latin typeface="Calibri"/>
                <a:ea typeface="Calibri"/>
                <a:cs typeface="Calibri"/>
                <a:sym typeface="Calibri"/>
              </a:rPr>
              <a:t>Carátula, escultura de </a:t>
            </a:r>
            <a:br>
              <a:rPr b="1" i="1" lang="en-US" sz="2400" u="none">
                <a:solidFill>
                  <a:srgbClr val="ECB57E"/>
                </a:solidFill>
                <a:latin typeface="Calibri"/>
                <a:ea typeface="Calibri"/>
                <a:cs typeface="Calibri"/>
                <a:sym typeface="Calibri"/>
              </a:rPr>
            </a:br>
            <a:r>
              <a:rPr b="1" i="1" lang="en-US" sz="2400" u="none">
                <a:solidFill>
                  <a:srgbClr val="ECB57E"/>
                </a:solidFill>
                <a:latin typeface="Calibri"/>
                <a:ea typeface="Calibri"/>
                <a:cs typeface="Calibri"/>
                <a:sym typeface="Calibri"/>
              </a:rPr>
              <a:t>Armando Varela Neyra </a:t>
            </a:r>
            <a:br>
              <a:rPr b="1" i="1" lang="en-US" sz="2400" u="none">
                <a:solidFill>
                  <a:srgbClr val="ECB57E"/>
                </a:solidFill>
                <a:latin typeface="Calibri"/>
                <a:ea typeface="Calibri"/>
                <a:cs typeface="Calibri"/>
                <a:sym typeface="Calibri"/>
              </a:rPr>
            </a:br>
            <a:r>
              <a:rPr b="1" i="1" lang="en-US" sz="2400" u="none">
                <a:solidFill>
                  <a:srgbClr val="ECB57E"/>
                </a:solidFill>
                <a:latin typeface="Calibri"/>
                <a:ea typeface="Calibri"/>
                <a:cs typeface="Calibri"/>
                <a:sym typeface="Calibri"/>
              </a:rPr>
              <a:t>Lima - Perú </a:t>
            </a:r>
            <a:r>
              <a:rPr b="0" i="1" lang="en-US" sz="2400" u="none">
                <a:solidFill>
                  <a:srgbClr val="ECB57E"/>
                </a:solidFill>
                <a:latin typeface="Calibri"/>
                <a:ea typeface="Calibri"/>
                <a:cs typeface="Calibri"/>
                <a:sym typeface="Calibri"/>
              </a:rPr>
              <a:t> </a:t>
            </a:r>
          </a:p>
        </p:txBody>
      </p:sp>
      <p:pic>
        <p:nvPicPr>
          <p:cNvPr id="330" name="Shape 330"/>
          <p:cNvPicPr preferRelativeResize="0"/>
          <p:nvPr/>
        </p:nvPicPr>
        <p:blipFill rotWithShape="1">
          <a:blip r:embed="rId3">
            <a:alphaModFix/>
          </a:blip>
          <a:srcRect b="0" l="0" r="0" t="0"/>
          <a:stretch/>
        </p:blipFill>
        <p:spPr>
          <a:xfrm>
            <a:off x="381000" y="838200"/>
            <a:ext cx="3729036" cy="5257799"/>
          </a:xfrm>
          <a:prstGeom prst="rect">
            <a:avLst/>
          </a:prstGeom>
          <a:noFill/>
          <a:ln>
            <a:noFill/>
          </a:ln>
        </p:spPr>
      </p:pic>
      <p:sp>
        <p:nvSpPr>
          <p:cNvPr id="331" name="Shape 331"/>
          <p:cNvSpPr txBox="1"/>
          <p:nvPr/>
        </p:nvSpPr>
        <p:spPr>
          <a:xfrm>
            <a:off x="4648200" y="5105400"/>
            <a:ext cx="4267199" cy="685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0" i="1" lang="en-US" sz="2800" u="sng">
                <a:solidFill>
                  <a:srgbClr val="ECB57E"/>
                </a:solidFill>
                <a:latin typeface="Calibri"/>
                <a:ea typeface="Calibri"/>
                <a:cs typeface="Calibri"/>
                <a:sym typeface="Calibri"/>
              </a:rPr>
              <a:t>Representante de Ventas</a:t>
            </a:r>
          </a:p>
          <a:p>
            <a:pPr indent="0" lvl="0" marL="0" marR="0" rtl="0" algn="ctr">
              <a:lnSpc>
                <a:spcPct val="100000"/>
              </a:lnSpc>
              <a:spcBef>
                <a:spcPts val="400"/>
              </a:spcBef>
              <a:spcAft>
                <a:spcPts val="0"/>
              </a:spcAft>
              <a:buClr>
                <a:srgbClr val="ECB57E"/>
              </a:buClr>
              <a:buSzPct val="25000"/>
              <a:buFont typeface="Calibri"/>
              <a:buNone/>
            </a:pPr>
            <a:r>
              <a:rPr b="1" i="1" lang="en-US" sz="2000" u="none">
                <a:solidFill>
                  <a:srgbClr val="ECB57E"/>
                </a:solidFill>
                <a:latin typeface="Calibri"/>
                <a:ea typeface="Calibri"/>
                <a:cs typeface="Calibri"/>
                <a:sym typeface="Calibri"/>
              </a:rPr>
              <a:t>MARTA  COUTO  REVOLLEDO</a:t>
            </a:r>
          </a:p>
          <a:p>
            <a:pPr indent="0" lvl="0" marL="0" marR="0" rtl="0" algn="ctr">
              <a:lnSpc>
                <a:spcPct val="100000"/>
              </a:lnSpc>
              <a:spcBef>
                <a:spcPts val="480"/>
              </a:spcBef>
              <a:spcAft>
                <a:spcPts val="0"/>
              </a:spcAft>
              <a:buClr>
                <a:srgbClr val="ECB57E"/>
              </a:buClr>
              <a:buSzPct val="25000"/>
              <a:buFont typeface="Arial"/>
              <a:buNone/>
            </a:pPr>
            <a:r>
              <a:rPr b="1" i="0" lang="en-US" sz="2000" u="sng">
                <a:solidFill>
                  <a:srgbClr val="ECB57E"/>
                </a:solidFill>
                <a:latin typeface="Arial"/>
                <a:ea typeface="Arial"/>
                <a:cs typeface="Arial"/>
                <a:sym typeface="Arial"/>
              </a:rPr>
              <a:t>441-3238 - Lima-Perú</a:t>
            </a:r>
            <a:r>
              <a:rPr b="0" i="0" lang="en-US" sz="2400" u="sng">
                <a:solidFill>
                  <a:srgbClr val="ECB57E"/>
                </a:solidFill>
                <a:latin typeface="Times New Roman"/>
                <a:ea typeface="Times New Roman"/>
                <a:cs typeface="Times New Roman"/>
                <a:sym typeface="Times New Roman"/>
              </a:rPr>
              <a:t> </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35" name="Shape 335"/>
        <p:cNvGrpSpPr/>
        <p:nvPr/>
      </p:nvGrpSpPr>
      <p:grpSpPr>
        <a:xfrm>
          <a:off x="0" y="0"/>
          <a:ext cx="0" cy="0"/>
          <a:chOff x="0" y="0"/>
          <a:chExt cx="0" cy="0"/>
        </a:xfrm>
      </p:grpSpPr>
      <p:sp>
        <p:nvSpPr>
          <p:cNvPr id="336" name="Shape 336"/>
          <p:cNvSpPr txBox="1"/>
          <p:nvPr/>
        </p:nvSpPr>
        <p:spPr>
          <a:xfrm>
            <a:off x="3429000" y="685800"/>
            <a:ext cx="5410200" cy="1898649"/>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DAD3AE"/>
              </a:buClr>
              <a:buSzPct val="25000"/>
              <a:buFont typeface="Calibri"/>
              <a:buNone/>
            </a:pPr>
            <a:r>
              <a:rPr b="1" i="1" lang="en-US" sz="2400" u="sng">
                <a:solidFill>
                  <a:srgbClr val="DAD3AE"/>
                </a:solidFill>
                <a:latin typeface="Calibri"/>
                <a:ea typeface="Calibri"/>
                <a:cs typeface="Calibri"/>
                <a:sym typeface="Calibri"/>
              </a:rPr>
              <a:t>Responsable del programa</a:t>
            </a:r>
          </a:p>
          <a:p>
            <a:pPr indent="0" lvl="0" marL="0" marR="0" rtl="0" algn="l">
              <a:lnSpc>
                <a:spcPct val="80000"/>
              </a:lnSpc>
              <a:spcBef>
                <a:spcPts val="0"/>
              </a:spcBef>
              <a:spcAft>
                <a:spcPts val="0"/>
              </a:spcAft>
              <a:buClr>
                <a:schemeClr val="dk1"/>
              </a:buClr>
              <a:buFont typeface="Times New Roman"/>
              <a:buNone/>
            </a:pPr>
            <a:r>
              <a:t/>
            </a:r>
            <a:endParaRPr b="0" i="0" sz="2400" u="none">
              <a:solidFill>
                <a:schemeClr val="dk1"/>
              </a:solidFill>
              <a:latin typeface="Times New Roman"/>
              <a:ea typeface="Times New Roman"/>
              <a:cs typeface="Times New Roman"/>
              <a:sym typeface="Times New Roman"/>
            </a:endParaRPr>
          </a:p>
          <a:p>
            <a:pPr indent="0" lvl="0" marL="0" marR="0" rtl="0" algn="ctr">
              <a:lnSpc>
                <a:spcPct val="80000"/>
              </a:lnSpc>
              <a:spcBef>
                <a:spcPts val="0"/>
              </a:spcBef>
              <a:spcAft>
                <a:spcPts val="0"/>
              </a:spcAft>
              <a:buClr>
                <a:schemeClr val="dk1"/>
              </a:buClr>
              <a:buSzPct val="25000"/>
              <a:buFont typeface="Times New Roman"/>
              <a:buNone/>
            </a:pPr>
            <a:r>
              <a:rPr b="0" i="0" lang="en-US" sz="2000" u="sng">
                <a:solidFill>
                  <a:schemeClr val="hlink"/>
                </a:solidFill>
                <a:latin typeface="Times New Roman"/>
                <a:ea typeface="Times New Roman"/>
                <a:cs typeface="Times New Roman"/>
                <a:sym typeface="Times New Roman"/>
              </a:rPr>
              <a:t>gabygaby715@</a:t>
            </a:r>
            <a:r>
              <a:rPr b="0" i="0" lang="en-US" sz="2000" u="none">
                <a:solidFill>
                  <a:schemeClr val="dk1"/>
                </a:solidFill>
                <a:latin typeface="Times New Roman"/>
                <a:ea typeface="Times New Roman"/>
                <a:cs typeface="Times New Roman"/>
                <a:sym typeface="Times New Roman"/>
              </a:rPr>
              <a:t>gabygaby715@</a:t>
            </a:r>
            <a:r>
              <a:rPr b="0" i="0" lang="en-US" sz="2000" u="sng">
                <a:solidFill>
                  <a:schemeClr val="hlink"/>
                </a:solidFill>
                <a:latin typeface="Times New Roman"/>
                <a:ea typeface="Times New Roman"/>
                <a:cs typeface="Times New Roman"/>
                <a:sym typeface="Times New Roman"/>
              </a:rPr>
              <a:t>cyber</a:t>
            </a:r>
            <a:r>
              <a:rPr b="0" i="0" lang="en-US" sz="2000" u="none">
                <a:solidFill>
                  <a:schemeClr val="dk1"/>
                </a:solidFill>
                <a:latin typeface="Times New Roman"/>
                <a:ea typeface="Times New Roman"/>
                <a:cs typeface="Times New Roman"/>
                <a:sym typeface="Times New Roman"/>
              </a:rPr>
              <a:t>gabygaby715@cyber</a:t>
            </a:r>
            <a:r>
              <a:rPr b="0" i="0" lang="en-US" sz="2000" u="sng">
                <a:solidFill>
                  <a:schemeClr val="hlink"/>
                </a:solidFill>
                <a:latin typeface="Times New Roman"/>
                <a:ea typeface="Times New Roman"/>
                <a:cs typeface="Times New Roman"/>
                <a:sym typeface="Times New Roman"/>
              </a:rPr>
              <a:t>.</a:t>
            </a:r>
            <a:r>
              <a:rPr b="0" i="0" lang="en-US" sz="2000" u="none">
                <a:solidFill>
                  <a:schemeClr val="dk1"/>
                </a:solidFill>
                <a:latin typeface="Times New Roman"/>
                <a:ea typeface="Times New Roman"/>
                <a:cs typeface="Times New Roman"/>
                <a:sym typeface="Times New Roman"/>
              </a:rPr>
              <a:t>gabygaby715@cyber.</a:t>
            </a:r>
            <a:r>
              <a:rPr b="0" i="0" lang="en-US" sz="2000" u="sng">
                <a:solidFill>
                  <a:schemeClr val="hlink"/>
                </a:solidFill>
                <a:latin typeface="Times New Roman"/>
                <a:ea typeface="Times New Roman"/>
                <a:cs typeface="Times New Roman"/>
                <a:sym typeface="Times New Roman"/>
              </a:rPr>
              <a:t>com</a:t>
            </a:r>
            <a:r>
              <a:rPr b="0" i="0" lang="en-US" sz="2000" u="none">
                <a:solidFill>
                  <a:schemeClr val="dk1"/>
                </a:solidFill>
                <a:latin typeface="Times New Roman"/>
                <a:ea typeface="Times New Roman"/>
                <a:cs typeface="Times New Roman"/>
                <a:sym typeface="Times New Roman"/>
              </a:rPr>
              <a:t>gabygaby715@cyber.com</a:t>
            </a:r>
            <a:r>
              <a:rPr b="0" i="0" lang="en-US" sz="2000" u="sng">
                <a:solidFill>
                  <a:schemeClr val="hlink"/>
                </a:solidFill>
                <a:latin typeface="Times New Roman"/>
                <a:ea typeface="Times New Roman"/>
                <a:cs typeface="Times New Roman"/>
                <a:sym typeface="Times New Roman"/>
              </a:rPr>
              <a:t>.</a:t>
            </a:r>
            <a:r>
              <a:rPr b="0" i="0" lang="en-US" sz="2000" u="none">
                <a:solidFill>
                  <a:schemeClr val="dk1"/>
                </a:solidFill>
                <a:latin typeface="Times New Roman"/>
                <a:ea typeface="Times New Roman"/>
                <a:cs typeface="Times New Roman"/>
                <a:sym typeface="Times New Roman"/>
              </a:rPr>
              <a:t>gabygaby715@cyber.com.</a:t>
            </a:r>
            <a:r>
              <a:rPr b="0" i="0" lang="en-US" sz="2000" u="sng">
                <a:solidFill>
                  <a:schemeClr val="hlink"/>
                </a:solidFill>
                <a:latin typeface="Times New Roman"/>
                <a:ea typeface="Times New Roman"/>
                <a:cs typeface="Times New Roman"/>
                <a:sym typeface="Times New Roman"/>
              </a:rPr>
              <a:t>br</a:t>
            </a:r>
          </a:p>
          <a:p>
            <a:pPr indent="0" lvl="0" marL="0" marR="0" rtl="0" algn="ctr">
              <a:lnSpc>
                <a:spcPct val="80000"/>
              </a:lnSpc>
              <a:spcBef>
                <a:spcPts val="0"/>
              </a:spcBef>
              <a:spcAft>
                <a:spcPts val="0"/>
              </a:spcAft>
              <a:buClr>
                <a:schemeClr val="dk1"/>
              </a:buClr>
              <a:buFont typeface="Times New Roman"/>
              <a:buNone/>
            </a:pPr>
            <a:r>
              <a:t/>
            </a:r>
            <a:endParaRPr b="0" i="0" sz="2000" u="none">
              <a:solidFill>
                <a:schemeClr val="dk1"/>
              </a:solidFill>
              <a:latin typeface="Times New Roman"/>
              <a:ea typeface="Times New Roman"/>
              <a:cs typeface="Times New Roman"/>
              <a:sym typeface="Times New Roman"/>
            </a:endParaRPr>
          </a:p>
          <a:p>
            <a:pPr indent="0" lvl="0" marL="0" marR="0" rtl="0" algn="ctr">
              <a:lnSpc>
                <a:spcPct val="80000"/>
              </a:lnSpc>
              <a:spcBef>
                <a:spcPts val="0"/>
              </a:spcBef>
              <a:spcAft>
                <a:spcPts val="0"/>
              </a:spcAft>
              <a:buClr>
                <a:schemeClr val="dk1"/>
              </a:buClr>
              <a:buSzPct val="25000"/>
              <a:buFont typeface="Times New Roman"/>
              <a:buNone/>
            </a:pPr>
            <a:r>
              <a:rPr b="0" i="0" lang="en-US" sz="2000" u="sng">
                <a:solidFill>
                  <a:schemeClr val="hlink"/>
                </a:solidFill>
                <a:latin typeface="Times New Roman"/>
                <a:ea typeface="Times New Roman"/>
                <a:cs typeface="Times New Roman"/>
                <a:sym typeface="Times New Roman"/>
              </a:rPr>
              <a:t>gabygaby715@</a:t>
            </a:r>
            <a:r>
              <a:rPr b="0" i="0" lang="en-US" sz="2000" u="none">
                <a:solidFill>
                  <a:schemeClr val="dk1"/>
                </a:solidFill>
                <a:latin typeface="Times New Roman"/>
                <a:ea typeface="Times New Roman"/>
                <a:cs typeface="Times New Roman"/>
                <a:sym typeface="Times New Roman"/>
              </a:rPr>
              <a:t>gabygaby715@</a:t>
            </a:r>
            <a:r>
              <a:rPr b="0" i="0" lang="en-US" sz="2000" u="sng">
                <a:solidFill>
                  <a:schemeClr val="hlink"/>
                </a:solidFill>
                <a:latin typeface="Times New Roman"/>
                <a:ea typeface="Times New Roman"/>
                <a:cs typeface="Times New Roman"/>
                <a:sym typeface="Times New Roman"/>
              </a:rPr>
              <a:t>hotmail</a:t>
            </a:r>
            <a:r>
              <a:rPr b="0" i="0" lang="en-US" sz="2000" u="none">
                <a:solidFill>
                  <a:schemeClr val="dk1"/>
                </a:solidFill>
                <a:latin typeface="Times New Roman"/>
                <a:ea typeface="Times New Roman"/>
                <a:cs typeface="Times New Roman"/>
                <a:sym typeface="Times New Roman"/>
              </a:rPr>
              <a:t>gabygaby715@hotmail</a:t>
            </a:r>
            <a:r>
              <a:rPr b="0" i="0" lang="en-US" sz="2000" u="sng">
                <a:solidFill>
                  <a:schemeClr val="hlink"/>
                </a:solidFill>
                <a:latin typeface="Times New Roman"/>
                <a:ea typeface="Times New Roman"/>
                <a:cs typeface="Times New Roman"/>
                <a:sym typeface="Times New Roman"/>
              </a:rPr>
              <a:t>.</a:t>
            </a:r>
            <a:r>
              <a:rPr b="0" i="0" lang="en-US" sz="2000" u="none">
                <a:solidFill>
                  <a:schemeClr val="dk1"/>
                </a:solidFill>
                <a:latin typeface="Times New Roman"/>
                <a:ea typeface="Times New Roman"/>
                <a:cs typeface="Times New Roman"/>
                <a:sym typeface="Times New Roman"/>
              </a:rPr>
              <a:t>gabygaby715@hotmail.</a:t>
            </a:r>
            <a:r>
              <a:rPr b="0" i="0" lang="en-US" sz="2000" u="sng">
                <a:solidFill>
                  <a:schemeClr val="hlink"/>
                </a:solidFill>
                <a:latin typeface="Times New Roman"/>
                <a:ea typeface="Times New Roman"/>
                <a:cs typeface="Times New Roman"/>
                <a:sym typeface="Times New Roman"/>
              </a:rPr>
              <a:t>com</a:t>
            </a:r>
          </a:p>
          <a:p>
            <a:pPr indent="0" lvl="0" marL="0" marR="0" rtl="0" algn="ctr">
              <a:lnSpc>
                <a:spcPct val="80000"/>
              </a:lnSpc>
              <a:spcBef>
                <a:spcPts val="0"/>
              </a:spcBef>
              <a:spcAft>
                <a:spcPts val="0"/>
              </a:spcAft>
              <a:buClr>
                <a:schemeClr val="dk1"/>
              </a:buClr>
              <a:buFont typeface="Times New Roman"/>
              <a:buNone/>
            </a:pPr>
            <a:r>
              <a:t/>
            </a:r>
            <a:endParaRPr b="0" i="0" sz="2000" u="none">
              <a:solidFill>
                <a:schemeClr val="dk1"/>
              </a:solidFill>
              <a:latin typeface="Times New Roman"/>
              <a:ea typeface="Times New Roman"/>
              <a:cs typeface="Times New Roman"/>
              <a:sym typeface="Times New Roman"/>
            </a:endParaRPr>
          </a:p>
          <a:p>
            <a:pPr indent="0" lvl="0" marL="0" marR="0" rtl="0" algn="ctr">
              <a:lnSpc>
                <a:spcPct val="8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Para consultas clicar en cualquiera de los correos</a:t>
            </a:r>
          </a:p>
        </p:txBody>
      </p:sp>
      <p:sp>
        <p:nvSpPr>
          <p:cNvPr id="337" name="Shape 337"/>
          <p:cNvSpPr txBox="1"/>
          <p:nvPr/>
        </p:nvSpPr>
        <p:spPr>
          <a:xfrm>
            <a:off x="228600" y="4495800"/>
            <a:ext cx="8915400" cy="685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2800" u="none">
                <a:solidFill>
                  <a:srgbClr val="DAD3AE"/>
                </a:solidFill>
                <a:latin typeface="Calibri"/>
                <a:ea typeface="Calibri"/>
                <a:cs typeface="Calibri"/>
                <a:sym typeface="Calibri"/>
              </a:rPr>
              <a:t>Difundamos lo nuestro, el arte peruano es ancestral. </a:t>
            </a:r>
          </a:p>
          <a:p>
            <a:pPr indent="0" lvl="0" marL="0" marR="0" rtl="0" algn="ctr">
              <a:lnSpc>
                <a:spcPct val="100000"/>
              </a:lnSpc>
              <a:spcBef>
                <a:spcPts val="560"/>
              </a:spcBef>
              <a:spcAft>
                <a:spcPts val="0"/>
              </a:spcAft>
              <a:buClr>
                <a:schemeClr val="dk1"/>
              </a:buClr>
              <a:buFont typeface="Times New Roman"/>
              <a:buNone/>
            </a:pPr>
            <a:r>
              <a:t/>
            </a:r>
            <a:endParaRPr b="1" i="1" sz="2800" u="none">
              <a:solidFill>
                <a:srgbClr val="DAD3AE"/>
              </a:solidFill>
              <a:latin typeface="Times New Roman"/>
              <a:ea typeface="Times New Roman"/>
              <a:cs typeface="Times New Roman"/>
              <a:sym typeface="Times New Roman"/>
            </a:endParaRPr>
          </a:p>
          <a:p>
            <a:pPr indent="0" lvl="0" marL="0" marR="0" rtl="0" algn="ctr">
              <a:lnSpc>
                <a:spcPct val="100000"/>
              </a:lnSpc>
              <a:spcBef>
                <a:spcPts val="640"/>
              </a:spcBef>
              <a:spcAft>
                <a:spcPts val="0"/>
              </a:spcAft>
              <a:buClr>
                <a:srgbClr val="DAD3AE"/>
              </a:buClr>
              <a:buSzPct val="25000"/>
              <a:buFont typeface="Calibri"/>
              <a:buNone/>
            </a:pPr>
            <a:r>
              <a:rPr b="1" i="1" lang="en-US" sz="2800" u="none">
                <a:solidFill>
                  <a:srgbClr val="DAD3AE"/>
                </a:solidFill>
                <a:latin typeface="Calibri"/>
                <a:ea typeface="Calibri"/>
                <a:cs typeface="Calibri"/>
                <a:sym typeface="Calibri"/>
              </a:rPr>
              <a:t> Por favor reenviarlo a sus contactos</a:t>
            </a:r>
            <a:r>
              <a:rPr b="1" i="1" lang="en-US" sz="3200" u="none">
                <a:solidFill>
                  <a:srgbClr val="DAD3AE"/>
                </a:solidFill>
                <a:latin typeface="Calibri"/>
                <a:ea typeface="Calibri"/>
                <a:cs typeface="Calibri"/>
                <a:sym typeface="Calibri"/>
              </a:rPr>
              <a:t>.</a:t>
            </a:r>
            <a:r>
              <a:rPr b="1" i="1" lang="en-US" sz="2800" u="none">
                <a:solidFill>
                  <a:srgbClr val="DAD3AE"/>
                </a:solidFill>
                <a:latin typeface="Times New Roman"/>
                <a:ea typeface="Times New Roman"/>
                <a:cs typeface="Times New Roman"/>
                <a:sym typeface="Times New Roman"/>
              </a:rPr>
              <a:t> </a:t>
            </a:r>
            <a:r>
              <a:rPr b="1" i="0" lang="en-US" sz="2800" u="sng">
                <a:solidFill>
                  <a:srgbClr val="DAD3AE"/>
                </a:solidFill>
                <a:latin typeface="Times New Roman"/>
                <a:ea typeface="Times New Roman"/>
                <a:cs typeface="Times New Roman"/>
                <a:sym typeface="Times New Roman"/>
              </a:rPr>
              <a:t> </a:t>
            </a:r>
          </a:p>
        </p:txBody>
      </p:sp>
      <p:pic>
        <p:nvPicPr>
          <p:cNvPr id="338" name="Shape 338"/>
          <p:cNvPicPr preferRelativeResize="0"/>
          <p:nvPr/>
        </p:nvPicPr>
        <p:blipFill rotWithShape="1">
          <a:blip r:embed="rId3">
            <a:alphaModFix/>
          </a:blip>
          <a:srcRect b="0" l="0" r="0" t="0"/>
          <a:stretch/>
        </p:blipFill>
        <p:spPr>
          <a:xfrm>
            <a:off x="685800" y="457200"/>
            <a:ext cx="2432049" cy="34290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2" presetSubtype="8">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300"/>
                                        <p:tgtEl>
                                          <p:spTgt spid="33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42" name="Shape 342"/>
        <p:cNvGrpSpPr/>
        <p:nvPr/>
      </p:nvGrpSpPr>
      <p:grpSpPr>
        <a:xfrm>
          <a:off x="0" y="0"/>
          <a:ext cx="0" cy="0"/>
          <a:chOff x="0" y="0"/>
          <a:chExt cx="0" cy="0"/>
        </a:xfrm>
      </p:grpSpPr>
      <p:sp>
        <p:nvSpPr>
          <p:cNvPr id="343" name="Shape 343"/>
          <p:cNvSpPr txBox="1"/>
          <p:nvPr/>
        </p:nvSpPr>
        <p:spPr>
          <a:xfrm>
            <a:off x="228600" y="304800"/>
            <a:ext cx="8915400" cy="2286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1" i="1" lang="en-US" sz="6600" u="none">
                <a:solidFill>
                  <a:srgbClr val="DAD3AE"/>
                </a:solidFill>
                <a:latin typeface="Times New Roman"/>
                <a:ea typeface="Times New Roman"/>
                <a:cs typeface="Times New Roman"/>
                <a:sym typeface="Times New Roman"/>
              </a:rPr>
              <a:t>El Arte nos hace Inmortales</a:t>
            </a:r>
            <a:r>
              <a:rPr b="1" i="1" lang="en-US" sz="6600" u="none">
                <a:solidFill>
                  <a:srgbClr val="FFCC00"/>
                </a:solidFill>
                <a:latin typeface="Times New Roman"/>
                <a:ea typeface="Times New Roman"/>
                <a:cs typeface="Times New Roman"/>
                <a:sym typeface="Times New Roman"/>
              </a:rPr>
              <a:t> </a:t>
            </a:r>
          </a:p>
        </p:txBody>
      </p:sp>
      <p:pic>
        <p:nvPicPr>
          <p:cNvPr id="344" name="Shape 344"/>
          <p:cNvPicPr preferRelativeResize="0"/>
          <p:nvPr/>
        </p:nvPicPr>
        <p:blipFill rotWithShape="1">
          <a:blip r:embed="rId3">
            <a:alphaModFix/>
          </a:blip>
          <a:srcRect b="0" l="0" r="0" t="0"/>
          <a:stretch/>
        </p:blipFill>
        <p:spPr>
          <a:xfrm>
            <a:off x="4114800" y="2362200"/>
            <a:ext cx="1085850" cy="1371599"/>
          </a:xfrm>
          <a:prstGeom prst="rect">
            <a:avLst/>
          </a:prstGeom>
          <a:noFill/>
          <a:ln>
            <a:noFill/>
          </a:ln>
        </p:spPr>
      </p:pic>
      <p:sp>
        <p:nvSpPr>
          <p:cNvPr id="345" name="Shape 345"/>
          <p:cNvSpPr txBox="1"/>
          <p:nvPr/>
        </p:nvSpPr>
        <p:spPr>
          <a:xfrm>
            <a:off x="228600" y="6248400"/>
            <a:ext cx="3663950" cy="274636"/>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a:t>
            </a:r>
          </a:p>
        </p:txBody>
      </p:sp>
      <p:sp>
        <p:nvSpPr>
          <p:cNvPr id="346" name="Shape 346"/>
          <p:cNvSpPr txBox="1"/>
          <p:nvPr/>
        </p:nvSpPr>
        <p:spPr>
          <a:xfrm>
            <a:off x="228600" y="5867400"/>
            <a:ext cx="1066799" cy="304799"/>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Hoy es:</a:t>
            </a:r>
          </a:p>
        </p:txBody>
      </p:sp>
      <p:sp>
        <p:nvSpPr>
          <p:cNvPr id="347" name="Shape 347"/>
          <p:cNvSpPr txBox="1"/>
          <p:nvPr/>
        </p:nvSpPr>
        <p:spPr>
          <a:xfrm>
            <a:off x="6248400" y="5943600"/>
            <a:ext cx="2362200" cy="461961"/>
          </a:xfrm>
          <a:prstGeom prst="rect">
            <a:avLst/>
          </a:prstGeom>
          <a:solidFill>
            <a:srgbClr val="DAD3AE"/>
          </a:solidFill>
          <a:ln cap="flat" cmpd="tri" w="95250">
            <a:solidFill>
              <a:srgbClr val="2C2D27"/>
            </a:solidFill>
            <a:prstDash val="solid"/>
            <a:miter/>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1" i="1" lang="en-US" sz="1800" u="none">
                <a:solidFill>
                  <a:srgbClr val="000000"/>
                </a:solidFill>
                <a:latin typeface="Arial"/>
                <a:ea typeface="Arial"/>
                <a:cs typeface="Arial"/>
                <a:sym typeface="Arial"/>
              </a:rPr>
              <a:t>Son: *</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par>
                          <p:cTn fill="hold">
                            <p:stCondLst>
                              <p:cond delay="501"/>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par>
                          <p:cTn fill="hold">
                            <p:stCondLst>
                              <p:cond delay="1001"/>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75"/>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5" name="Shape 55"/>
        <p:cNvGrpSpPr/>
        <p:nvPr/>
      </p:nvGrpSpPr>
      <p:grpSpPr>
        <a:xfrm>
          <a:off x="0" y="0"/>
          <a:ext cx="0" cy="0"/>
          <a:chOff x="0" y="0"/>
          <a:chExt cx="0" cy="0"/>
        </a:xfrm>
      </p:grpSpPr>
      <p:sp>
        <p:nvSpPr>
          <p:cNvPr id="56" name="Shape 56"/>
          <p:cNvSpPr txBox="1"/>
          <p:nvPr/>
        </p:nvSpPr>
        <p:spPr>
          <a:xfrm>
            <a:off x="0" y="0"/>
            <a:ext cx="4800600" cy="6794500"/>
          </a:xfrm>
          <a:prstGeom prst="rect">
            <a:avLst/>
          </a:prstGeom>
          <a:solidFill>
            <a:srgbClr val="000000"/>
          </a:solidFill>
          <a:ln>
            <a:noFill/>
          </a:ln>
        </p:spPr>
        <p:txBody>
          <a:bodyPr anchorCtr="0" anchor="t" bIns="46800" lIns="90000" rIns="90000" tIns="468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Algunos criollos peruanos ocuparon el sillón virreinal, de eso da cuenta Josephe de Mugaburu Honton, cronista de época. En su “Diario de Lima” detalla los pasos a seguir por el Oidor Decano para tomar el mando y la gobernación del virreinato,   según lo mandaba el protocolo de esa época.</a:t>
            </a:r>
          </a:p>
          <a:p>
            <a:pPr indent="0" lvl="0" marL="0" marR="0" rtl="0" algn="just">
              <a:lnSpc>
                <a:spcPct val="90000"/>
              </a:lnSpc>
              <a:spcBef>
                <a:spcPts val="0"/>
              </a:spcBef>
              <a:spcAft>
                <a:spcPts val="0"/>
              </a:spcAft>
              <a:buClr>
                <a:schemeClr val="dk1"/>
              </a:buClr>
              <a:buSzPct val="25000"/>
              <a:buFont typeface="Calibri"/>
              <a:buNone/>
            </a:pPr>
            <a:r>
              <a:rPr b="1" i="1" lang="en-US" sz="800" u="none" cap="none" strike="noStrike">
                <a:solidFill>
                  <a:schemeClr val="dk1"/>
                </a:solidFill>
                <a:latin typeface="Calibri"/>
                <a:ea typeface="Calibri"/>
                <a:cs typeface="Calibri"/>
                <a:sym typeface="Calibri"/>
              </a:rPr>
              <a:t>j</a:t>
            </a:r>
          </a:p>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 El bastón de Capitán General </a:t>
            </a:r>
          </a:p>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Jueves 29 de Diciembre de 672 años [1672] a las cinco de la tarde fue el Señor Don Alvaro de Ibarra al puerto del Callao, donde se le dio el bastón de mando...y se le abatieron todas las banderas con gran salva de mosquetería y arcabucería ...y después se fue a recoger a Palacio...” (sic)      Pag. 156-157</a:t>
            </a:r>
          </a:p>
          <a:p>
            <a:pPr indent="0" lvl="0" marL="0" marR="0" rtl="0" algn="just">
              <a:lnSpc>
                <a:spcPct val="90000"/>
              </a:lnSpc>
              <a:spcBef>
                <a:spcPts val="0"/>
              </a:spcBef>
              <a:spcAft>
                <a:spcPts val="0"/>
              </a:spcAft>
              <a:buClr>
                <a:schemeClr val="dk1"/>
              </a:buClr>
              <a:buSzPct val="25000"/>
              <a:buFont typeface="Calibri"/>
              <a:buNone/>
            </a:pPr>
            <a:r>
              <a:rPr b="1" i="1" lang="en-US" sz="900" u="none" cap="none" strike="noStrike">
                <a:solidFill>
                  <a:schemeClr val="dk1"/>
                </a:solidFill>
                <a:latin typeface="Calibri"/>
                <a:ea typeface="Calibri"/>
                <a:cs typeface="Calibri"/>
                <a:sym typeface="Calibri"/>
              </a:rPr>
              <a:t>hh</a:t>
            </a:r>
          </a:p>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Años después otros criollos como: Don Miguel Nuñez de Sanabria lo haría entre abril y setiembre de 1710, D. Pedro José de Zárate Navía y Bolaños Marqués de Montemira y del Valle de Oselle, al mando político y militar de la ciudad de Lima en 1821  y  Don Juan Pío de Tristán y Moscoso en 1824.</a:t>
            </a:r>
          </a:p>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 </a:t>
            </a:r>
          </a:p>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Tras la derrota del Virrey José de la Serna en la batalla de Ayacucho el 9 de diciembre de 1824, la Real Audiencia de Cusco, en aquel momento capital del virreinato, nombró al Mariscal de Campo de la Corona, Tristán y Moscoso, como Virrey Interino, quien tomó el cargo el 24 de diciembre de ese      mismo año. </a:t>
            </a:r>
          </a:p>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Seis días después de su juramento y para que todos tuvieran noticia, echó bando general con una proclama en la que aceptaba la Capitulación de Ayacucho firmada por Canterac, representante del Virrey herido, y Sucre, representante del Dictador Bolívar. </a:t>
            </a:r>
          </a:p>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Así, Pío Tristán y Moscoso reconoció la independencia de parte del territorio patrio. Organizó la transición y traspasó los  poderes a los independentistas.  </a:t>
            </a:r>
          </a:p>
        </p:txBody>
      </p:sp>
      <p:sp>
        <p:nvSpPr>
          <p:cNvPr id="57" name="Shape 57"/>
          <p:cNvSpPr txBox="1"/>
          <p:nvPr/>
        </p:nvSpPr>
        <p:spPr>
          <a:xfrm>
            <a:off x="5791200" y="6324600"/>
            <a:ext cx="2438399" cy="304799"/>
          </a:xfrm>
          <a:prstGeom prst="rect">
            <a:avLst/>
          </a:prstGeom>
          <a:solidFill>
            <a:srgbClr val="000000"/>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sng" cap="none" strike="noStrike">
                <a:solidFill>
                  <a:srgbClr val="DAD3AE"/>
                </a:solidFill>
                <a:latin typeface="Calibri"/>
                <a:ea typeface="Calibri"/>
                <a:cs typeface="Calibri"/>
                <a:sym typeface="Calibri"/>
              </a:rPr>
              <a:t>Ingreso del Virrey a Lima</a:t>
            </a:r>
            <a:r>
              <a:rPr b="1" i="1" lang="en-US" sz="1400" u="none" cap="none" strike="noStrike">
                <a:solidFill>
                  <a:srgbClr val="DAD3AE"/>
                </a:solidFill>
                <a:latin typeface="Calibri"/>
                <a:ea typeface="Calibri"/>
                <a:cs typeface="Calibri"/>
                <a:sym typeface="Calibri"/>
              </a:rPr>
              <a:t> </a:t>
            </a:r>
          </a:p>
        </p:txBody>
      </p:sp>
      <p:pic>
        <p:nvPicPr>
          <p:cNvPr id="58" name="Shape 58"/>
          <p:cNvPicPr preferRelativeResize="0"/>
          <p:nvPr/>
        </p:nvPicPr>
        <p:blipFill rotWithShape="1">
          <a:blip r:embed="rId3">
            <a:alphaModFix/>
          </a:blip>
          <a:srcRect b="0" l="0" r="0" t="0"/>
          <a:stretch/>
        </p:blipFill>
        <p:spPr>
          <a:xfrm>
            <a:off x="4784725" y="838200"/>
            <a:ext cx="4359274" cy="55626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p:tgtEl>
                                          <p:spTgt spid="58"/>
                                        </p:tgtEl>
                                        <p:attrNameLst>
                                          <p:attrName>ppt_w</p:attrName>
                                        </p:attrNameLst>
                                      </p:cBhvr>
                                      <p:tavLst>
                                        <p:tav fmla="" tm="0">
                                          <p:val>
                                            <p:strVal val="0"/>
                                          </p:val>
                                        </p:tav>
                                        <p:tav fmla="" tm="100000">
                                          <p:val>
                                            <p:strVal val="#ppt_w"/>
                                          </p:val>
                                        </p:tav>
                                      </p:tavLst>
                                    </p:anim>
                                    <p:anim calcmode="lin" valueType="num">
                                      <p:cBhvr additive="base">
                                        <p:cTn dur="500"/>
                                        <p:tgtEl>
                                          <p:spTgt spid="5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2" name="Shape 62"/>
        <p:cNvGrpSpPr/>
        <p:nvPr/>
      </p:nvGrpSpPr>
      <p:grpSpPr>
        <a:xfrm>
          <a:off x="0" y="0"/>
          <a:ext cx="0" cy="0"/>
          <a:chOff x="0" y="0"/>
          <a:chExt cx="0" cy="0"/>
        </a:xfrm>
      </p:grpSpPr>
      <p:sp>
        <p:nvSpPr>
          <p:cNvPr id="63" name="Shape 63"/>
          <p:cNvSpPr txBox="1"/>
          <p:nvPr/>
        </p:nvSpPr>
        <p:spPr>
          <a:xfrm>
            <a:off x="0" y="4876800"/>
            <a:ext cx="3809999" cy="1628775"/>
          </a:xfrm>
          <a:prstGeom prst="rect">
            <a:avLst/>
          </a:prstGeom>
          <a:solidFill>
            <a:srgbClr val="000000"/>
          </a:solidFill>
          <a:ln>
            <a:noFill/>
          </a:ln>
        </p:spPr>
        <p:txBody>
          <a:bodyPr anchorCtr="0" anchor="t" bIns="46800" lIns="90000" rIns="90000" tIns="46800">
            <a:noAutofit/>
          </a:bodyPr>
          <a:lstStyle/>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Santa peruana. Es Patrona de las Américas, Indias Occidentales y las Filipinas. </a:t>
            </a:r>
          </a:p>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 casi todo el mundo llevan su nombre: catedrales, iglesias, conventos, ciudades, aveni-das, hospitales, municipios  y  colegios. </a:t>
            </a:r>
          </a:p>
          <a:p>
            <a:pPr indent="0" lvl="0" marL="0" marR="0" rtl="0" algn="just">
              <a:lnSpc>
                <a:spcPct val="90000"/>
              </a:lnSpc>
              <a:spcBef>
                <a:spcPts val="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Su efigie, de gran formato, ocupa un lugar en la Columnata del Vaticano en Roma.  </a:t>
            </a:r>
          </a:p>
        </p:txBody>
      </p:sp>
      <p:sp>
        <p:nvSpPr>
          <p:cNvPr id="64" name="Shape 64"/>
          <p:cNvSpPr txBox="1"/>
          <p:nvPr/>
        </p:nvSpPr>
        <p:spPr>
          <a:xfrm>
            <a:off x="5105400" y="4700587"/>
            <a:ext cx="4038599" cy="2158999"/>
          </a:xfrm>
          <a:prstGeom prst="rect">
            <a:avLst/>
          </a:prstGeom>
          <a:solidFill>
            <a:srgbClr val="000000"/>
          </a:solidFill>
          <a:ln>
            <a:noFill/>
          </a:ln>
        </p:spPr>
        <p:txBody>
          <a:bodyPr anchorCtr="0" anchor="t" bIns="46800" lIns="90000" rIns="90000" tIns="468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Fue el primer limeño al  que se le entregó el Bastón de Mando del Gobierno Virreinal del Perú.</a:t>
            </a:r>
          </a:p>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Como Oidor Decano asumió las funciones de Gobernador y Capitán General del Virreinato el 29 de diciembre de  1672 hasta el 15 de agosto de  1674. </a:t>
            </a:r>
          </a:p>
          <a:p>
            <a:pPr indent="0" lvl="0" marL="0" marR="0" rtl="0" algn="just">
              <a:lnSpc>
                <a:spcPct val="100000"/>
              </a:lnSpc>
              <a:spcBef>
                <a:spcPts val="0"/>
              </a:spcBef>
              <a:spcAft>
                <a:spcPts val="0"/>
              </a:spcAft>
              <a:buClr>
                <a:schemeClr val="dk1"/>
              </a:buClr>
              <a:buSzPct val="25000"/>
              <a:buFont typeface="Calibri"/>
              <a:buNone/>
            </a:pPr>
            <a:r>
              <a:rPr b="1" i="1" lang="en-US" sz="1000" u="none" cap="none" strike="noStrike">
                <a:solidFill>
                  <a:schemeClr val="dk1"/>
                </a:solidFill>
                <a:latin typeface="Calibri"/>
                <a:ea typeface="Calibri"/>
                <a:cs typeface="Calibri"/>
                <a:sym typeface="Calibri"/>
              </a:rPr>
              <a:t>H</a:t>
            </a:r>
          </a:p>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Consiliario (consejero)  por 25 años de 4 virreyes, los condes de: Alba de Liste, de Santisteban, de Lemos y de Castellar, entre los años  1650 y 1675.</a:t>
            </a:r>
          </a:p>
        </p:txBody>
      </p:sp>
      <p:sp>
        <p:nvSpPr>
          <p:cNvPr id="65" name="Shape 65"/>
          <p:cNvSpPr txBox="1"/>
          <p:nvPr/>
        </p:nvSpPr>
        <p:spPr>
          <a:xfrm>
            <a:off x="3810000" y="1371600"/>
            <a:ext cx="1676399" cy="579436"/>
          </a:xfrm>
          <a:prstGeom prst="rect">
            <a:avLst/>
          </a:prstGeom>
          <a:solidFill>
            <a:srgbClr val="000000"/>
          </a:solid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DDD5AF"/>
              </a:buClr>
              <a:buSzPct val="25000"/>
              <a:buFont typeface="Calibri"/>
              <a:buNone/>
            </a:pPr>
            <a:r>
              <a:rPr b="1" i="1" lang="en-US" sz="1800" u="sng" cap="none" strike="noStrike">
                <a:solidFill>
                  <a:srgbClr val="DDD5AF"/>
                </a:solidFill>
                <a:latin typeface="Calibri"/>
                <a:ea typeface="Calibri"/>
                <a:cs typeface="Calibri"/>
                <a:sym typeface="Calibri"/>
              </a:rPr>
              <a:t>CRIOLLOS</a:t>
            </a:r>
          </a:p>
          <a:p>
            <a:pPr indent="0" lvl="0" marL="0" marR="0" rtl="0" algn="l">
              <a:lnSpc>
                <a:spcPct val="100000"/>
              </a:lnSpc>
              <a:spcBef>
                <a:spcPts val="0"/>
              </a:spcBef>
              <a:spcAft>
                <a:spcPts val="0"/>
              </a:spcAft>
              <a:buNone/>
            </a:pPr>
            <a:r>
              <a:t/>
            </a:r>
            <a:endParaRPr b="1" i="1" sz="1800" u="sng">
              <a:solidFill>
                <a:srgbClr val="DDD5AF"/>
              </a:solidFill>
              <a:latin typeface="Calibri"/>
              <a:ea typeface="Calibri"/>
              <a:cs typeface="Calibri"/>
              <a:sym typeface="Calibri"/>
            </a:endParaRPr>
          </a:p>
        </p:txBody>
      </p:sp>
      <p:sp>
        <p:nvSpPr>
          <p:cNvPr id="66" name="Shape 66"/>
          <p:cNvSpPr txBox="1"/>
          <p:nvPr/>
        </p:nvSpPr>
        <p:spPr>
          <a:xfrm>
            <a:off x="5181600" y="4343400"/>
            <a:ext cx="4267199" cy="336549"/>
          </a:xfrm>
          <a:prstGeom prst="rect">
            <a:avLst/>
          </a:prstGeom>
          <a:solidFill>
            <a:srgbClr val="000000"/>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600" u="sng">
                <a:solidFill>
                  <a:srgbClr val="DAD3AE"/>
                </a:solidFill>
                <a:latin typeface="Calibri"/>
                <a:ea typeface="Calibri"/>
                <a:cs typeface="Calibri"/>
                <a:sym typeface="Calibri"/>
              </a:rPr>
              <a:t>Álvaro de Ibarra y Merodio (Lima, 1621-1675)</a:t>
            </a:r>
          </a:p>
        </p:txBody>
      </p:sp>
      <p:sp>
        <p:nvSpPr>
          <p:cNvPr id="67" name="Shape 67"/>
          <p:cNvSpPr txBox="1"/>
          <p:nvPr/>
        </p:nvSpPr>
        <p:spPr>
          <a:xfrm>
            <a:off x="228600" y="4343400"/>
            <a:ext cx="34925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600" u="sng">
                <a:solidFill>
                  <a:srgbClr val="DAD3AE"/>
                </a:solidFill>
                <a:latin typeface="Calibri"/>
                <a:ea typeface="Calibri"/>
                <a:cs typeface="Calibri"/>
                <a:sym typeface="Calibri"/>
              </a:rPr>
              <a:t> Santa Rosa de Lima  (Lima, 1586-1617)</a:t>
            </a:r>
          </a:p>
        </p:txBody>
      </p:sp>
      <p:pic>
        <p:nvPicPr>
          <p:cNvPr id="68" name="Shape 68"/>
          <p:cNvPicPr preferRelativeResize="0"/>
          <p:nvPr/>
        </p:nvPicPr>
        <p:blipFill rotWithShape="1">
          <a:blip r:embed="rId3">
            <a:alphaModFix/>
          </a:blip>
          <a:srcRect b="0" l="0" r="0" t="0"/>
          <a:stretch/>
        </p:blipFill>
        <p:spPr>
          <a:xfrm>
            <a:off x="304800" y="228600"/>
            <a:ext cx="3268661" cy="4038599"/>
          </a:xfrm>
          <a:prstGeom prst="rect">
            <a:avLst/>
          </a:prstGeom>
          <a:noFill/>
          <a:ln>
            <a:noFill/>
          </a:ln>
        </p:spPr>
      </p:pic>
      <p:pic>
        <p:nvPicPr>
          <p:cNvPr id="69" name="Shape 69"/>
          <p:cNvPicPr preferRelativeResize="0"/>
          <p:nvPr/>
        </p:nvPicPr>
        <p:blipFill rotWithShape="1">
          <a:blip r:embed="rId4">
            <a:alphaModFix/>
          </a:blip>
          <a:srcRect b="0" l="0" r="0" t="0"/>
          <a:stretch/>
        </p:blipFill>
        <p:spPr>
          <a:xfrm>
            <a:off x="5867400" y="533400"/>
            <a:ext cx="2422525" cy="3352799"/>
          </a:xfrm>
          <a:prstGeom prst="rect">
            <a:avLst/>
          </a:prstGeom>
          <a:noFill/>
          <a:ln>
            <a:noFill/>
          </a:ln>
        </p:spPr>
      </p:pic>
      <p:pic>
        <p:nvPicPr>
          <p:cNvPr id="70" name="Shape 70"/>
          <p:cNvPicPr preferRelativeResize="0"/>
          <p:nvPr/>
        </p:nvPicPr>
        <p:blipFill rotWithShape="1">
          <a:blip r:embed="rId5">
            <a:alphaModFix/>
          </a:blip>
          <a:srcRect b="0" l="0" r="0" t="0"/>
          <a:stretch/>
        </p:blipFill>
        <p:spPr>
          <a:xfrm>
            <a:off x="5791200" y="228600"/>
            <a:ext cx="2968624" cy="39623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5000"/>
                                        <p:tgtEl>
                                          <p:spTgt spid="68"/>
                                        </p:tgtEl>
                                      </p:cBhvr>
                                    </p:animEffect>
                                  </p:childTnLst>
                                </p:cTn>
                              </p:par>
                            </p:childTnLst>
                          </p:cTn>
                        </p:par>
                        <p:par>
                          <p:cTn fill="hold">
                            <p:stCondLst>
                              <p:cond delay="5000"/>
                            </p:stCondLst>
                            <p:childTnLst>
                              <p:par>
                                <p:cTn fill="hold" nodeType="after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par>
                          <p:cTn fill="hold">
                            <p:stCondLst>
                              <p:cond delay="5001"/>
                            </p:stCondLst>
                            <p:childTnLst>
                              <p:par>
                                <p:cTn fill="hold" nodeType="after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4" name="Shape 74"/>
        <p:cNvGrpSpPr/>
        <p:nvPr/>
      </p:nvGrpSpPr>
      <p:grpSpPr>
        <a:xfrm>
          <a:off x="0" y="0"/>
          <a:ext cx="0" cy="0"/>
          <a:chOff x="0" y="0"/>
          <a:chExt cx="0" cy="0"/>
        </a:xfrm>
      </p:grpSpPr>
      <p:sp>
        <p:nvSpPr>
          <p:cNvPr id="75" name="Shape 75"/>
          <p:cNvSpPr txBox="1"/>
          <p:nvPr/>
        </p:nvSpPr>
        <p:spPr>
          <a:xfrm>
            <a:off x="0" y="1828800"/>
            <a:ext cx="4343400" cy="4537074"/>
          </a:xfrm>
          <a:prstGeom prst="rect">
            <a:avLst/>
          </a:prstGeom>
          <a:solidFill>
            <a:srgbClr val="000000"/>
          </a:solid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sng">
                <a:solidFill>
                  <a:srgbClr val="DAD3AE"/>
                </a:solidFill>
                <a:latin typeface="Calibri"/>
                <a:ea typeface="Calibri"/>
                <a:cs typeface="Calibri"/>
                <a:sym typeface="Calibri"/>
              </a:rPr>
              <a:t>Criollo limeño </a:t>
            </a:r>
          </a:p>
          <a:p>
            <a:pPr indent="0" lvl="0" marL="0" marR="0" rtl="0" algn="ctr">
              <a:lnSpc>
                <a:spcPct val="100000"/>
              </a:lnSpc>
              <a:spcBef>
                <a:spcPts val="0"/>
              </a:spcBef>
              <a:spcAft>
                <a:spcPts val="0"/>
              </a:spcAft>
              <a:buClr>
                <a:schemeClr val="dk1"/>
              </a:buClr>
              <a:buFont typeface="Times New Roman"/>
              <a:buNone/>
            </a:pPr>
            <a:r>
              <a:t/>
            </a:r>
            <a:endParaRPr b="1" i="1" sz="1400" u="sng">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rgbClr val="DAD3AE"/>
              </a:buClr>
              <a:buSzPct val="25000"/>
              <a:buFont typeface="Calibri"/>
              <a:buNone/>
            </a:pPr>
            <a:r>
              <a:rPr b="1" i="1" lang="en-US" sz="1600" u="none">
                <a:solidFill>
                  <a:srgbClr val="DAD3AE"/>
                </a:solidFill>
                <a:latin typeface="Calibri"/>
                <a:ea typeface="Calibri"/>
                <a:cs typeface="Calibri"/>
                <a:sym typeface="Calibri"/>
              </a:rPr>
              <a:t>Don Juan de Acuña y Bejarano</a:t>
            </a:r>
          </a:p>
          <a:p>
            <a:pPr indent="0" lvl="2" marL="914400" marR="0" rtl="0" algn="l">
              <a:lnSpc>
                <a:spcPct val="100000"/>
              </a:lnSpc>
              <a:spcBef>
                <a:spcPts val="50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Marqués de Casafuerte.</a:t>
            </a:r>
          </a:p>
          <a:p>
            <a:pPr indent="0" lvl="0" marL="0" marR="0" rtl="0" algn="ctr">
              <a:lnSpc>
                <a:spcPct val="100000"/>
              </a:lnSpc>
              <a:spcBef>
                <a:spcPts val="50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(Lima, febrero de 1658 - Virreinato de la </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Nueva España, marzo 1734) </a:t>
            </a:r>
          </a:p>
          <a:p>
            <a:pPr indent="0" lvl="0" marL="0" marR="0" rtl="0" algn="ctr">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XXXVII  Virrey entre 1722-1734  de la Nueva España,</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 hoy México. </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Debido a su excelente administración, el Rey  lo mantuvo en el cargo 12 años, en cuyo mandato  murió. </a:t>
            </a:r>
          </a:p>
          <a:p>
            <a:pPr indent="0" lvl="0" marL="0" marR="0" rtl="0" algn="l">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Obra de: Juan Rodríguez Juárez, 1722. </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Museo Nacional de Historia,  Castillo de Chapultepec-México.  Conaculta-INAH </a:t>
            </a:r>
          </a:p>
        </p:txBody>
      </p:sp>
      <p:pic>
        <p:nvPicPr>
          <p:cNvPr id="76" name="Shape 76"/>
          <p:cNvPicPr preferRelativeResize="0"/>
          <p:nvPr/>
        </p:nvPicPr>
        <p:blipFill rotWithShape="1">
          <a:blip r:embed="rId3">
            <a:alphaModFix/>
          </a:blip>
          <a:srcRect b="0" l="0" r="0" t="0"/>
          <a:stretch/>
        </p:blipFill>
        <p:spPr>
          <a:xfrm>
            <a:off x="0" y="0"/>
            <a:ext cx="2692399" cy="1876424"/>
          </a:xfrm>
          <a:prstGeom prst="rect">
            <a:avLst/>
          </a:prstGeom>
          <a:noFill/>
          <a:ln>
            <a:noFill/>
          </a:ln>
        </p:spPr>
      </p:pic>
      <p:pic>
        <p:nvPicPr>
          <p:cNvPr id="77" name="Shape 77"/>
          <p:cNvPicPr preferRelativeResize="0"/>
          <p:nvPr/>
        </p:nvPicPr>
        <p:blipFill rotWithShape="1">
          <a:blip r:embed="rId4">
            <a:alphaModFix/>
          </a:blip>
          <a:srcRect b="0" l="0" r="0" t="0"/>
          <a:stretch/>
        </p:blipFill>
        <p:spPr>
          <a:xfrm>
            <a:off x="4419600" y="304800"/>
            <a:ext cx="4203699" cy="5638800"/>
          </a:xfrm>
          <a:prstGeom prst="rect">
            <a:avLst/>
          </a:prstGeom>
          <a:noFill/>
          <a:ln>
            <a:noFill/>
          </a:ln>
        </p:spPr>
      </p:pic>
      <p:pic>
        <p:nvPicPr>
          <p:cNvPr id="78" name="Shape 78"/>
          <p:cNvPicPr preferRelativeResize="0"/>
          <p:nvPr/>
        </p:nvPicPr>
        <p:blipFill rotWithShape="1">
          <a:blip r:embed="rId5">
            <a:alphaModFix/>
          </a:blip>
          <a:srcRect b="0" l="0" r="0" t="0"/>
          <a:stretch/>
        </p:blipFill>
        <p:spPr>
          <a:xfrm>
            <a:off x="5257800" y="5967412"/>
            <a:ext cx="2590800" cy="890587"/>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p:tgtEl>
                                          <p:spTgt spid="7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2" name="Shape 82"/>
        <p:cNvGrpSpPr/>
        <p:nvPr/>
      </p:nvGrpSpPr>
      <p:grpSpPr>
        <a:xfrm>
          <a:off x="0" y="0"/>
          <a:ext cx="0" cy="0"/>
          <a:chOff x="0" y="0"/>
          <a:chExt cx="0" cy="0"/>
        </a:xfrm>
      </p:grpSpPr>
      <p:pic>
        <p:nvPicPr>
          <p:cNvPr id="83" name="Shape 83"/>
          <p:cNvPicPr preferRelativeResize="0"/>
          <p:nvPr/>
        </p:nvPicPr>
        <p:blipFill rotWithShape="1">
          <a:blip r:embed="rId3">
            <a:alphaModFix/>
          </a:blip>
          <a:srcRect b="0" l="0" r="0" t="0"/>
          <a:stretch/>
        </p:blipFill>
        <p:spPr>
          <a:xfrm>
            <a:off x="4924425" y="228600"/>
            <a:ext cx="4219575" cy="5257799"/>
          </a:xfrm>
          <a:prstGeom prst="rect">
            <a:avLst/>
          </a:prstGeom>
          <a:noFill/>
          <a:ln>
            <a:noFill/>
          </a:ln>
        </p:spPr>
      </p:pic>
      <p:sp>
        <p:nvSpPr>
          <p:cNvPr id="84" name="Shape 84"/>
          <p:cNvSpPr txBox="1"/>
          <p:nvPr/>
        </p:nvSpPr>
        <p:spPr>
          <a:xfrm>
            <a:off x="228600" y="5276850"/>
            <a:ext cx="3657600" cy="1581150"/>
          </a:xfrm>
          <a:prstGeom prst="rect">
            <a:avLst/>
          </a:prstGeom>
          <a:solidFill>
            <a:srgbClr val="000000"/>
          </a:solidFill>
          <a:ln>
            <a:noFill/>
          </a:ln>
        </p:spPr>
        <p:txBody>
          <a:bodyPr anchorCtr="0" anchor="t" bIns="46800" lIns="90000" rIns="90000" tIns="46800">
            <a:noAutofit/>
          </a:bodyPr>
          <a:lstStyle/>
          <a:p>
            <a:pPr indent="0" lvl="0" marL="0" marR="0" rtl="0" algn="just">
              <a:lnSpc>
                <a:spcPct val="100000"/>
              </a:lnSpc>
              <a:spcBef>
                <a:spcPts val="0"/>
              </a:spcBef>
              <a:spcAft>
                <a:spcPts val="0"/>
              </a:spcAft>
              <a:buClr>
                <a:srgbClr val="DDD5AF"/>
              </a:buClr>
              <a:buSzPct val="25000"/>
              <a:buFont typeface="Calibri"/>
              <a:buNone/>
            </a:pPr>
            <a:r>
              <a:rPr b="1" i="1" lang="en-US" sz="1400" u="none">
                <a:solidFill>
                  <a:srgbClr val="DDD5AF"/>
                </a:solidFill>
                <a:latin typeface="Calibri"/>
                <a:ea typeface="Calibri"/>
                <a:cs typeface="Calibri"/>
                <a:sym typeface="Calibri"/>
              </a:rPr>
              <a:t>Retrato del verdadero rostro del Inca Garcilaso de la Vega (Cusco 1539-España 1616).</a:t>
            </a:r>
          </a:p>
          <a:p>
            <a:pPr indent="0" lvl="0" marL="0" marR="0" rtl="0" algn="just">
              <a:lnSpc>
                <a:spcPct val="100000"/>
              </a:lnSpc>
              <a:spcBef>
                <a:spcPts val="0"/>
              </a:spcBef>
              <a:spcAft>
                <a:spcPts val="0"/>
              </a:spcAft>
              <a:buClr>
                <a:srgbClr val="DDD5AF"/>
              </a:buClr>
              <a:buSzPct val="25000"/>
              <a:buFont typeface="Calibri"/>
              <a:buNone/>
            </a:pPr>
            <a:r>
              <a:rPr b="1" i="1" lang="en-US" sz="1400" u="none">
                <a:solidFill>
                  <a:srgbClr val="DDD5AF"/>
                </a:solidFill>
                <a:latin typeface="Calibri"/>
                <a:ea typeface="Calibri"/>
                <a:cs typeface="Calibri"/>
                <a:sym typeface="Calibri"/>
              </a:rPr>
              <a:t>Carátula de su libro “La Florida”  de 1605.</a:t>
            </a:r>
          </a:p>
          <a:p>
            <a:pPr indent="0" lvl="0" marL="0" marR="0" rtl="0" algn="just">
              <a:lnSpc>
                <a:spcPct val="100000"/>
              </a:lnSpc>
              <a:spcBef>
                <a:spcPts val="0"/>
              </a:spcBef>
              <a:spcAft>
                <a:spcPts val="0"/>
              </a:spcAft>
              <a:buClr>
                <a:srgbClr val="DDD5AF"/>
              </a:buClr>
              <a:buSzPct val="25000"/>
              <a:buFont typeface="Calibri"/>
              <a:buNone/>
            </a:pPr>
            <a:r>
              <a:rPr b="1" i="1" lang="en-US" sz="1400" u="none">
                <a:solidFill>
                  <a:srgbClr val="DDD5AF"/>
                </a:solidFill>
                <a:latin typeface="Calibri"/>
                <a:ea typeface="Calibri"/>
                <a:cs typeface="Calibri"/>
                <a:sym typeface="Calibri"/>
              </a:rPr>
              <a:t>Hijo del Capitán español Sebastián de la Vega y Vargas y de la Princesa inca </a:t>
            </a:r>
            <a:r>
              <a:rPr b="1" i="1" lang="en-US" sz="1400" u="none">
                <a:solidFill>
                  <a:srgbClr val="DAD3AE"/>
                </a:solidFill>
                <a:latin typeface="Calibri"/>
                <a:ea typeface="Calibri"/>
                <a:cs typeface="Calibri"/>
                <a:sym typeface="Calibri"/>
              </a:rPr>
              <a:t>Doña Isabel Palla Chimpu Ocllo, hija del Ynca Huallpa Tupac.</a:t>
            </a:r>
            <a:r>
              <a:rPr b="1" i="1" lang="en-US" sz="1400" u="none">
                <a:solidFill>
                  <a:srgbClr val="DEBD16"/>
                </a:solidFill>
                <a:latin typeface="Calibri"/>
                <a:ea typeface="Calibri"/>
                <a:cs typeface="Calibri"/>
                <a:sym typeface="Calibri"/>
              </a:rPr>
              <a:t> </a:t>
            </a:r>
          </a:p>
        </p:txBody>
      </p:sp>
      <p:sp>
        <p:nvSpPr>
          <p:cNvPr id="85" name="Shape 85"/>
          <p:cNvSpPr txBox="1"/>
          <p:nvPr/>
        </p:nvSpPr>
        <p:spPr>
          <a:xfrm>
            <a:off x="4191000" y="457200"/>
            <a:ext cx="1295400" cy="366711"/>
          </a:xfrm>
          <a:prstGeom prst="rect">
            <a:avLst/>
          </a:prstGeom>
          <a:solidFill>
            <a:srgbClr val="000000"/>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AD3AE"/>
              </a:buClr>
              <a:buSzPct val="25000"/>
              <a:buFont typeface="Calibri"/>
              <a:buNone/>
            </a:pPr>
            <a:r>
              <a:rPr b="1" i="0" lang="en-US" sz="1800" u="sng">
                <a:solidFill>
                  <a:srgbClr val="DAD3AE"/>
                </a:solidFill>
                <a:latin typeface="Calibri"/>
                <a:ea typeface="Calibri"/>
                <a:cs typeface="Calibri"/>
                <a:sym typeface="Calibri"/>
              </a:rPr>
              <a:t>MESTIZOS</a:t>
            </a:r>
          </a:p>
        </p:txBody>
      </p:sp>
      <p:sp>
        <p:nvSpPr>
          <p:cNvPr id="86" name="Shape 86"/>
          <p:cNvSpPr txBox="1"/>
          <p:nvPr/>
        </p:nvSpPr>
        <p:spPr>
          <a:xfrm>
            <a:off x="5410200" y="5257800"/>
            <a:ext cx="3733800" cy="942975"/>
          </a:xfrm>
          <a:prstGeom prst="rect">
            <a:avLst/>
          </a:prstGeom>
          <a:solidFill>
            <a:srgbClr val="000000"/>
          </a:solid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Doña María Michaela Villegas Hurtado </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(Lima 1748-1819)  La Perricholi.</a:t>
            </a:r>
          </a:p>
          <a:p>
            <a:pPr indent="0" lvl="0" marL="0" marR="0" rtl="0" algn="ctr">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Madre de Manuel Amat y Villegas, hijo del Virrey Manuel Amat y Junient.  </a:t>
            </a:r>
          </a:p>
        </p:txBody>
      </p:sp>
      <p:pic>
        <p:nvPicPr>
          <p:cNvPr id="87" name="Shape 87"/>
          <p:cNvPicPr preferRelativeResize="0"/>
          <p:nvPr/>
        </p:nvPicPr>
        <p:blipFill rotWithShape="1">
          <a:blip r:embed="rId4">
            <a:alphaModFix/>
          </a:blip>
          <a:srcRect b="0" l="0" r="0" t="0"/>
          <a:stretch/>
        </p:blipFill>
        <p:spPr>
          <a:xfrm>
            <a:off x="6248400" y="6169025"/>
            <a:ext cx="2209799" cy="735011"/>
          </a:xfrm>
          <a:prstGeom prst="rect">
            <a:avLst/>
          </a:prstGeom>
          <a:noFill/>
          <a:ln>
            <a:noFill/>
          </a:ln>
        </p:spPr>
      </p:pic>
      <p:pic>
        <p:nvPicPr>
          <p:cNvPr id="88" name="Shape 88"/>
          <p:cNvPicPr preferRelativeResize="0"/>
          <p:nvPr/>
        </p:nvPicPr>
        <p:blipFill rotWithShape="1">
          <a:blip r:embed="rId5">
            <a:alphaModFix/>
          </a:blip>
          <a:srcRect b="0" l="0" r="0" t="0"/>
          <a:stretch/>
        </p:blipFill>
        <p:spPr>
          <a:xfrm>
            <a:off x="304800" y="381000"/>
            <a:ext cx="3533774" cy="4876799"/>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92" name="Shape 92"/>
        <p:cNvGrpSpPr/>
        <p:nvPr/>
      </p:nvGrpSpPr>
      <p:grpSpPr>
        <a:xfrm>
          <a:off x="0" y="0"/>
          <a:ext cx="0" cy="0"/>
          <a:chOff x="0" y="0"/>
          <a:chExt cx="0" cy="0"/>
        </a:xfrm>
      </p:grpSpPr>
      <p:sp>
        <p:nvSpPr>
          <p:cNvPr id="93" name="Shape 93"/>
          <p:cNvSpPr txBox="1"/>
          <p:nvPr/>
        </p:nvSpPr>
        <p:spPr>
          <a:xfrm>
            <a:off x="914400" y="0"/>
            <a:ext cx="7467600" cy="304799"/>
          </a:xfrm>
          <a:prstGeom prst="rect">
            <a:avLst/>
          </a:prstGeom>
          <a:solidFill>
            <a:srgbClr val="000000"/>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Retrato del Virrey Amat y Junient,  Museo de Cataluña- Barcelona.   Autor: Pedro José Díaz - 1773.</a:t>
            </a:r>
            <a:r>
              <a:rPr b="1" i="0" lang="en-US" sz="1400" u="sng">
                <a:solidFill>
                  <a:srgbClr val="DAD3AE"/>
                </a:solidFill>
                <a:latin typeface="Calibri"/>
                <a:ea typeface="Calibri"/>
                <a:cs typeface="Calibri"/>
                <a:sym typeface="Calibri"/>
              </a:rPr>
              <a:t>  </a:t>
            </a:r>
          </a:p>
        </p:txBody>
      </p:sp>
      <p:sp>
        <p:nvSpPr>
          <p:cNvPr id="94" name="Shape 94"/>
          <p:cNvSpPr txBox="1"/>
          <p:nvPr/>
        </p:nvSpPr>
        <p:spPr>
          <a:xfrm>
            <a:off x="0" y="5613400"/>
            <a:ext cx="9144000" cy="1244599"/>
          </a:xfrm>
          <a:prstGeom prst="rect">
            <a:avLst/>
          </a:prstGeom>
          <a:solidFill>
            <a:srgbClr val="000000"/>
          </a:solidFill>
          <a:ln>
            <a:noFill/>
          </a:ln>
        </p:spPr>
        <p:txBody>
          <a:bodyPr anchorCtr="0" anchor="t" bIns="46800" lIns="90000" rIns="90000" tIns="46800">
            <a:noAutofit/>
          </a:bodyPr>
          <a:lstStyle/>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Don Felipe Manuel Cayetano Amat y Junient, Caballero de las órdenes de San Juan y San Jenaro (España 1704? -1782).  </a:t>
            </a: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Fue el   XXXI Virrey del Perú entre 1761-1776. En su largo virreinato procreó a un mestizo como fruto de sus amores con la también mestiza Doña María Michaela Villegas Hurtado (Lima 1748-1819) La Perricholi. </a:t>
            </a: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Manuel Amat y Villegas nació en Lima en 1769, casó con Margarita Mancebo (García Mancebo)  y tuvo 5 hijos. </a:t>
            </a:r>
          </a:p>
          <a:p>
            <a:pPr indent="0" lvl="0" marL="0" marR="0" rtl="0" algn="just">
              <a:lnSpc>
                <a:spcPct val="90000"/>
              </a:lnSpc>
              <a:spcBef>
                <a:spcPts val="0"/>
              </a:spcBef>
              <a:spcAft>
                <a:spcPts val="0"/>
              </a:spcAft>
              <a:buClr>
                <a:schemeClr val="dk1"/>
              </a:buClr>
              <a:buFont typeface="Times New Roman"/>
              <a:buNone/>
            </a:pPr>
            <a:r>
              <a:t/>
            </a:r>
            <a:endParaRPr b="1" i="1" sz="1400" u="none">
              <a:solidFill>
                <a:srgbClr val="DAD3AE"/>
              </a:solidFill>
              <a:latin typeface="Calibri"/>
              <a:ea typeface="Calibri"/>
              <a:cs typeface="Calibri"/>
              <a:sym typeface="Calibri"/>
            </a:endParaRPr>
          </a:p>
          <a:p>
            <a:pPr indent="0" lvl="0" marL="0" marR="0" rtl="0" algn="just">
              <a:lnSpc>
                <a:spcPct val="9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Los artistas que retrataron al Virrey fueron: Cristóbal Lozano, Cristóbal  de Aguilar, Pedro José Díaz y  Joaquín Urzeta. </a:t>
            </a: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Presentación en blanco">
  <a:themeElements>
    <a:clrScheme name="Presentación en blanco">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