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47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" name="Shape 2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7" name="Shape 8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3" name="Shape 9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9" name="Shape 9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5" name="Shape 10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2" name="Shape 11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7" name="Shape 11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3" name="Shape 12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9" name="Shape 12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5" name="Shape 13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0" name="Shape 14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" name="Shape 3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0" name="Shape 15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8" name="Shape 15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4" name="Shape 16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0" name="Shape 17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6" name="Shape 17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3" name="Shape 18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9" name="Shape 18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7" name="Shape 19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4" name="Shape 20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3" name="Shape 21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" name="Shape 4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9" name="Shape 21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5" name="Shape 22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5" name="Shape 23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0" name="Shape 24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9" name="Shape 24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5" name="Shape 25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0" name="Shape 26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7" name="Shape 26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3" name="Shape 27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9" name="Shape 27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" name="Shape 4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6" name="Shape 28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2" name="Shape 29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8" name="Shape 29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6" name="Shape 30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2" name="Shape 31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9" name="Shape 31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1" name="Shape 33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8" name="Shape 33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" name="Shape 5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2" name="Shape 6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9" name="Shape 6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5" name="Shape 7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1" name="Shape 8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4800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6629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4.jpg"/><Relationship Id="rId5" Type="http://schemas.openxmlformats.org/officeDocument/2006/relationships/image" Target="../media/image1.png"/><Relationship Id="rId6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5.jpg"/><Relationship Id="rId4" Type="http://schemas.openxmlformats.org/officeDocument/2006/relationships/image" Target="../media/image2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Relationship Id="rId4" Type="http://schemas.openxmlformats.org/officeDocument/2006/relationships/image" Target="../media/image5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2.jpg"/><Relationship Id="rId4" Type="http://schemas.openxmlformats.org/officeDocument/2006/relationships/image" Target="../media/image30.jpg"/><Relationship Id="rId5" Type="http://schemas.openxmlformats.org/officeDocument/2006/relationships/image" Target="../media/image43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7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3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8.jpg"/><Relationship Id="rId4" Type="http://schemas.openxmlformats.org/officeDocument/2006/relationships/image" Target="../media/image31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9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6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4.jpg"/><Relationship Id="rId4" Type="http://schemas.openxmlformats.org/officeDocument/2006/relationships/image" Target="../media/image38.jpg"/><Relationship Id="rId5" Type="http://schemas.openxmlformats.org/officeDocument/2006/relationships/image" Target="../media/image35.jpg"/><Relationship Id="rId6" Type="http://schemas.openxmlformats.org/officeDocument/2006/relationships/image" Target="../media/image39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1.jpg"/><Relationship Id="rId4" Type="http://schemas.openxmlformats.org/officeDocument/2006/relationships/image" Target="../media/image37.jpg"/><Relationship Id="rId5" Type="http://schemas.openxmlformats.org/officeDocument/2006/relationships/image" Target="../media/image45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64.jpg"/><Relationship Id="rId4" Type="http://schemas.openxmlformats.org/officeDocument/2006/relationships/image" Target="../media/image40.jpg"/><Relationship Id="rId5" Type="http://schemas.openxmlformats.org/officeDocument/2006/relationships/image" Target="../media/image42.jpg"/><Relationship Id="rId6" Type="http://schemas.openxmlformats.org/officeDocument/2006/relationships/image" Target="../media/image48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Relationship Id="rId4" Type="http://schemas.openxmlformats.org/officeDocument/2006/relationships/image" Target="../media/image6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7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6.jpg"/><Relationship Id="rId4" Type="http://schemas.openxmlformats.org/officeDocument/2006/relationships/image" Target="../media/image49.jpg"/><Relationship Id="rId5" Type="http://schemas.openxmlformats.org/officeDocument/2006/relationships/image" Target="../media/image56.jpg"/><Relationship Id="rId6" Type="http://schemas.openxmlformats.org/officeDocument/2006/relationships/image" Target="../media/image34.jpg"/><Relationship Id="rId7" Type="http://schemas.openxmlformats.org/officeDocument/2006/relationships/image" Target="../media/image35.jpg"/><Relationship Id="rId8" Type="http://schemas.openxmlformats.org/officeDocument/2006/relationships/image" Target="../media/image47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50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52.jpg"/><Relationship Id="rId4" Type="http://schemas.openxmlformats.org/officeDocument/2006/relationships/image" Target="../media/image51.jpg"/><Relationship Id="rId5" Type="http://schemas.openxmlformats.org/officeDocument/2006/relationships/image" Target="../media/image53.jpg"/><Relationship Id="rId6" Type="http://schemas.openxmlformats.org/officeDocument/2006/relationships/image" Target="../media/image55.jpg"/><Relationship Id="rId7" Type="http://schemas.openxmlformats.org/officeDocument/2006/relationships/image" Target="../media/image54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68.jpg"/><Relationship Id="rId4" Type="http://schemas.openxmlformats.org/officeDocument/2006/relationships/image" Target="../media/image60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61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58.jpg"/><Relationship Id="rId4" Type="http://schemas.openxmlformats.org/officeDocument/2006/relationships/image" Target="../media/image59.jpg"/><Relationship Id="rId5" Type="http://schemas.openxmlformats.org/officeDocument/2006/relationships/image" Target="../media/image62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77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63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66.jpg"/><Relationship Id="rId4" Type="http://schemas.openxmlformats.org/officeDocument/2006/relationships/image" Target="../media/image6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67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69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71.jpg"/><Relationship Id="rId4" Type="http://schemas.openxmlformats.org/officeDocument/2006/relationships/image" Target="../media/image70.jpg"/><Relationship Id="rId5" Type="http://schemas.openxmlformats.org/officeDocument/2006/relationships/image" Target="../media/image76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73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74.jpg"/><Relationship Id="rId4" Type="http://schemas.openxmlformats.org/officeDocument/2006/relationships/image" Target="../media/image78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72.jpg"/><Relationship Id="rId4" Type="http://schemas.openxmlformats.org/officeDocument/2006/relationships/image" Target="../media/image75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7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Relationship Id="rId4" Type="http://schemas.openxmlformats.org/officeDocument/2006/relationships/image" Target="../media/image1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Relationship Id="rId4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/>
        </p:nvSpPr>
        <p:spPr>
          <a:xfrm>
            <a:off x="2057400" y="6243637"/>
            <a:ext cx="7086600" cy="6143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AD3AE"/>
              </a:buClr>
              <a:buSzPct val="25000"/>
              <a:buFont typeface="Calibri"/>
              <a:buNone/>
            </a:pPr>
            <a:r>
              <a:rPr b="1" i="1" lang="en-US" sz="18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                            Presentación  Nº 81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AD3AE"/>
              </a:buClr>
              <a:buSzPct val="25000"/>
              <a:buFont typeface="Calibri"/>
              <a:buNone/>
            </a:pPr>
            <a:r>
              <a:rPr b="1" i="1" lang="en-US" sz="20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Gabriela Lavarello Vargas de Velaochaga - Perú -  marzo 2014</a:t>
            </a:r>
          </a:p>
        </p:txBody>
      </p:sp>
      <p:pic>
        <p:nvPicPr>
          <p:cNvPr id="25" name="Shape 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39150" y="5638800"/>
            <a:ext cx="704850" cy="8763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Shape 26"/>
          <p:cNvSpPr txBox="1"/>
          <p:nvPr>
            <p:ph type="title"/>
          </p:nvPr>
        </p:nvSpPr>
        <p:spPr>
          <a:xfrm>
            <a:off x="11430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D3AE"/>
              </a:buClr>
              <a:buSzPct val="25000"/>
              <a:buFont typeface="Calibri"/>
              <a:buNone/>
            </a:pPr>
            <a:r>
              <a:rPr b="1" i="1" lang="en-US" sz="36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Mario Agostinelli </a:t>
            </a:r>
            <a:br>
              <a:rPr b="1" i="1" lang="en-US" sz="36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1" lang="en-US" sz="28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Arequipa 1915 - Río de Janeiro 2000</a:t>
            </a:r>
          </a:p>
        </p:txBody>
      </p:sp>
      <p:pic>
        <p:nvPicPr>
          <p:cNvPr id="27" name="Shape 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95600" y="1295400"/>
            <a:ext cx="4186236" cy="49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Shape 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677400" y="3429000"/>
            <a:ext cx="304799" cy="30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Shape 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3810000"/>
            <a:ext cx="1495424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/>
        </p:nvSpPr>
        <p:spPr>
          <a:xfrm>
            <a:off x="2743200" y="6096000"/>
            <a:ext cx="3809999" cy="3365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D3AE"/>
              </a:buClr>
              <a:buSzPct val="25000"/>
              <a:buFont typeface="Calibri"/>
              <a:buNone/>
            </a:pPr>
            <a:r>
              <a:rPr b="1" i="1" lang="en-US" sz="16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Tarde lluviosa, París </a:t>
            </a:r>
          </a:p>
        </p:txBody>
      </p:sp>
      <p:pic>
        <p:nvPicPr>
          <p:cNvPr id="90" name="Shape 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1600" y="838200"/>
            <a:ext cx="6553200" cy="519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/>
        </p:nvSpPr>
        <p:spPr>
          <a:xfrm>
            <a:off x="3352800" y="5638800"/>
            <a:ext cx="2362200" cy="3365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D3AE"/>
              </a:buClr>
              <a:buSzPct val="25000"/>
              <a:buFont typeface="Calibri"/>
              <a:buNone/>
            </a:pPr>
            <a:r>
              <a:rPr b="1" i="1" lang="en-US" sz="16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Venecia</a:t>
            </a:r>
          </a:p>
        </p:txBody>
      </p:sp>
      <p:pic>
        <p:nvPicPr>
          <p:cNvPr id="96" name="Shape 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609600"/>
            <a:ext cx="6019799" cy="501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Shape 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6400" y="685800"/>
            <a:ext cx="6096000" cy="518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3810000" y="5867400"/>
            <a:ext cx="2362200" cy="3365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D3AE"/>
              </a:buClr>
              <a:buSzPct val="25000"/>
              <a:buFont typeface="Calibri"/>
              <a:buNone/>
            </a:pPr>
            <a:r>
              <a:rPr b="1" i="1" lang="en-US" sz="16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Venecia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Shape 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609600"/>
            <a:ext cx="4078287" cy="525779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 txBox="1"/>
          <p:nvPr/>
        </p:nvSpPr>
        <p:spPr>
          <a:xfrm>
            <a:off x="762000" y="6096000"/>
            <a:ext cx="3124199" cy="3365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D3AE"/>
              </a:buClr>
              <a:buSzPct val="25000"/>
              <a:buFont typeface="Calibri"/>
              <a:buNone/>
            </a:pPr>
            <a:r>
              <a:rPr b="1" i="1" lang="en-US" sz="16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Puente de los Suspiros - Venecia</a:t>
            </a:r>
          </a:p>
        </p:txBody>
      </p:sp>
      <p:sp>
        <p:nvSpPr>
          <p:cNvPr id="109" name="Shape 109"/>
          <p:cNvSpPr txBox="1"/>
          <p:nvPr/>
        </p:nvSpPr>
        <p:spPr>
          <a:xfrm>
            <a:off x="4572000" y="3200400"/>
            <a:ext cx="4190999" cy="24320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D3AE"/>
              </a:buClr>
              <a:buSzPct val="25000"/>
              <a:buFont typeface="Calibri"/>
              <a:buNone/>
            </a:pPr>
            <a:r>
              <a:rPr b="1" i="1" lang="en-US" sz="14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Exposiciones colectivas en América, Europa y Asia. Individuales: Galería Bonino, Brasil, pinturas 1946, esculturas en la misma sala 1966; V Bienal de Sao Paulo, 1959; Sede Revista Manchete, Río de Janeiro, 1968; Skultura Galería de Arte, 1977-79-83, Sao Paulo. Bienal de Japón, Hacome Museum, donde obtuvo el 2º Premio, 1988. Figuró con caricaturas y afiches en: Los Independientes-distancias y antagonismos en la plástica peruana 1937-1947, Galería del ICPNA-Miraflores, 2001.  Existe una Av. en Río de Janeiro con su nombre.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Shape 1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9200" y="685800"/>
            <a:ext cx="6781800" cy="5668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hape 1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6800" y="457200"/>
            <a:ext cx="7010400" cy="557212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 txBox="1"/>
          <p:nvPr/>
        </p:nvSpPr>
        <p:spPr>
          <a:xfrm>
            <a:off x="3124200" y="5791200"/>
            <a:ext cx="3124199" cy="1066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D3AE"/>
              </a:buClr>
              <a:buSzPct val="25000"/>
              <a:buFont typeface="Calibri"/>
              <a:buNone/>
            </a:pPr>
            <a:r>
              <a:rPr b="1" i="1" lang="en-US" sz="16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Veleros, 1950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/>
        </p:nvSpPr>
        <p:spPr>
          <a:xfrm>
            <a:off x="1447800" y="6521450"/>
            <a:ext cx="6172199" cy="3365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D3AE"/>
              </a:buClr>
              <a:buSzPct val="25000"/>
              <a:buFont typeface="Calibri"/>
              <a:buNone/>
            </a:pPr>
            <a:r>
              <a:rPr b="1" i="1" lang="en-US" sz="16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Columna de Marco Aurelio, Plaza Colonna, Roma </a:t>
            </a:r>
          </a:p>
        </p:txBody>
      </p:sp>
      <p:pic>
        <p:nvPicPr>
          <p:cNvPr id="126" name="Shape 1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6800" y="0"/>
            <a:ext cx="7239000" cy="6480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Shape 1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609600"/>
            <a:ext cx="4659312" cy="571499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 txBox="1"/>
          <p:nvPr/>
        </p:nvSpPr>
        <p:spPr>
          <a:xfrm>
            <a:off x="5867400" y="3581400"/>
            <a:ext cx="2971799" cy="1981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D3AE"/>
              </a:buClr>
              <a:buSzPct val="25000"/>
              <a:buFont typeface="Calibri"/>
              <a:buNone/>
            </a:pPr>
            <a:r>
              <a:rPr b="1" i="1" lang="en-US" sz="16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Escena en Marruecos</a:t>
            </a:r>
            <a:r>
              <a:rPr b="1" i="1" lang="en-US" sz="36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Shape 1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457200"/>
            <a:ext cx="7010400" cy="5891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/>
        </p:nvSpPr>
        <p:spPr>
          <a:xfrm>
            <a:off x="2971800" y="6521450"/>
            <a:ext cx="3124199" cy="3365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D3AE"/>
              </a:buClr>
              <a:buSzPct val="25000"/>
              <a:buFont typeface="Calibri"/>
              <a:buNone/>
            </a:pPr>
            <a:r>
              <a:rPr b="1" i="1" lang="en-US" sz="16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Esquina parisina, 1953</a:t>
            </a: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304800"/>
            <a:ext cx="8534399" cy="5726112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/>
          <p:nvPr/>
        </p:nvSpPr>
        <p:spPr>
          <a:xfrm>
            <a:off x="8991600" y="228600"/>
            <a:ext cx="152399" cy="6019799"/>
          </a:xfrm>
          <a:prstGeom prst="rect">
            <a:avLst/>
          </a:prstGeom>
          <a:gradFill>
            <a:gsLst>
              <a:gs pos="0">
                <a:srgbClr val="655E48"/>
              </a:gs>
              <a:gs pos="50000">
                <a:srgbClr val="DBCC9B"/>
              </a:gs>
              <a:gs pos="100000">
                <a:srgbClr val="655E48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5" name="Shape 145"/>
          <p:cNvSpPr txBox="1"/>
          <p:nvPr/>
        </p:nvSpPr>
        <p:spPr>
          <a:xfrm>
            <a:off x="0" y="228600"/>
            <a:ext cx="152399" cy="5943599"/>
          </a:xfrm>
          <a:prstGeom prst="rect">
            <a:avLst/>
          </a:prstGeom>
          <a:gradFill>
            <a:gsLst>
              <a:gs pos="0">
                <a:srgbClr val="655E48"/>
              </a:gs>
              <a:gs pos="50000">
                <a:srgbClr val="DBCC9B"/>
              </a:gs>
              <a:gs pos="100000">
                <a:srgbClr val="655E48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6" name="Shape 1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10800000">
            <a:off x="0" y="6172200"/>
            <a:ext cx="9120187" cy="120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10800000">
            <a:off x="23811" y="122236"/>
            <a:ext cx="9120187" cy="122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/>
        </p:nvSpPr>
        <p:spPr>
          <a:xfrm>
            <a:off x="381000" y="1447800"/>
            <a:ext cx="4038599" cy="4772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D3AE"/>
              </a:buClr>
              <a:buSzPct val="25000"/>
              <a:buFont typeface="Calibri"/>
              <a:buNone/>
            </a:pPr>
            <a:r>
              <a:rPr b="1" i="1" lang="en-US" sz="14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Pintor,  escultor, dibujante  y caricaturista. Nació en Arequipa- Perú y falleció de Río de Janeiro-Brasil. Su nombre de familia es: Mario Marel Agostinelli Fernández Dávila</a:t>
            </a:r>
            <a:r>
              <a:rPr b="1" i="1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.---------------------------------------------- </a:t>
            </a:r>
            <a:br>
              <a:rPr b="1" i="1" lang="en-US" sz="14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1" lang="en-US" sz="14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Muy joven estudió en la ENBA con Daniel Hernández, quien falleció en 1932. Siguió cursos de arte en Argentina, Brasil, Francia e Italia.</a:t>
            </a:r>
            <a:r>
              <a:rPr b="1" i="1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.---------------  </a:t>
            </a:r>
            <a:br>
              <a:rPr b="1" i="1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1" lang="en-US" sz="14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Desde 1933 se publicaron sus caricaturas y presentó una muestra en el estudio de los fotógrafos Vargas Zaconet, 1935. Participó con dibujos humorísticos en el 1</a:t>
            </a:r>
            <a:r>
              <a:rPr b="1" baseline="30000" i="1" lang="en-US" sz="14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er</a:t>
            </a:r>
            <a:r>
              <a:rPr b="1" i="1" lang="en-US" sz="14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 Salón de los Independientes, Palacio de la Exposición del Municipio de Lima, 1937. Presente con pinturas en el 2</a:t>
            </a:r>
            <a:r>
              <a:rPr b="1" baseline="30000" i="1" lang="en-US" sz="14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do</a:t>
            </a:r>
            <a:r>
              <a:rPr b="1" i="1" lang="en-US" sz="14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 Salón Nacional de Artistas Independientes del Perú, 1940 y 2</a:t>
            </a:r>
            <a:r>
              <a:rPr b="1" baseline="30000" i="1" lang="en-US" sz="14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do</a:t>
            </a:r>
            <a:r>
              <a:rPr b="1" i="1" lang="en-US" sz="14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 Salón de Acuarelistas de la Sociedad de Bellas Artes del Perú, 1942, en el cual le otorgaron medalla de oro. En su época Manuel Benavides Gárate y Agostinelli fueron los dibujantes más cotizados de nuestro medio. </a:t>
            </a:r>
            <a:r>
              <a:rPr b="1" i="1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-------------------------------------------------------------</a:t>
            </a:r>
            <a:br>
              <a:rPr b="1" i="1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1" lang="en-US" sz="14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Obtuvo premios en los concursos de afiches en los que se presentó. </a:t>
            </a:r>
          </a:p>
        </p:txBody>
      </p:sp>
      <p:sp>
        <p:nvSpPr>
          <p:cNvPr id="35" name="Shape 35"/>
          <p:cNvSpPr txBox="1"/>
          <p:nvPr/>
        </p:nvSpPr>
        <p:spPr>
          <a:xfrm>
            <a:off x="228600" y="914400"/>
            <a:ext cx="4267199" cy="36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D3AE"/>
              </a:buClr>
              <a:buSzPct val="25000"/>
              <a:buFont typeface="Calibri"/>
              <a:buNone/>
            </a:pPr>
            <a:r>
              <a:rPr b="1" i="1" lang="en-US" sz="1800" u="sng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Mario Agostinelli  1915-2000</a:t>
            </a:r>
          </a:p>
        </p:txBody>
      </p:sp>
      <p:sp>
        <p:nvSpPr>
          <p:cNvPr id="36" name="Shape 36"/>
          <p:cNvSpPr txBox="1"/>
          <p:nvPr/>
        </p:nvSpPr>
        <p:spPr>
          <a:xfrm>
            <a:off x="6705600" y="5562600"/>
            <a:ext cx="2438399" cy="942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D3AE"/>
              </a:buClr>
              <a:buSzPct val="25000"/>
              <a:buFont typeface="Calibri"/>
              <a:buNone/>
            </a:pPr>
            <a:r>
              <a:rPr b="1" i="1" lang="en-US" sz="14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Caricatura</a:t>
            </a:r>
            <a:br>
              <a:rPr b="1" i="1" lang="en-US" sz="14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1" lang="en-US" sz="14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 en colección privada</a:t>
            </a:r>
            <a:br>
              <a:rPr b="1" i="1" lang="en-US" sz="14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1" lang="en-US" sz="14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Fuente: libro-catálogo Los Independientes </a:t>
            </a:r>
            <a:r>
              <a:rPr b="1" i="1" lang="en-US" sz="12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(ICPNA 2001)</a:t>
            </a:r>
            <a:r>
              <a:rPr b="1" i="1" lang="en-US" sz="14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37" name="Shape 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53000" y="4343400"/>
            <a:ext cx="1847849" cy="2514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Shape 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57800" y="228600"/>
            <a:ext cx="3314700" cy="3967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Shape 1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95600" y="1143000"/>
            <a:ext cx="3263900" cy="3581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89786" y="0"/>
            <a:ext cx="1954212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 txBox="1"/>
          <p:nvPr/>
        </p:nvSpPr>
        <p:spPr>
          <a:xfrm>
            <a:off x="2057400" y="5181600"/>
            <a:ext cx="5410200" cy="5175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D3AE"/>
              </a:buClr>
              <a:buSzPct val="25000"/>
              <a:buFont typeface="Calibri"/>
              <a:buNone/>
            </a:pPr>
            <a:r>
              <a:rPr b="1" i="1" lang="en-US" sz="1400" u="non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Detalle del retrato del escritor Rubem Braga (Brasil 1913-1990)</a:t>
            </a:r>
            <a:br>
              <a:rPr b="1" i="1" lang="en-US" sz="1400" u="non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1" lang="en-US" sz="1400" u="non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Colección de Roberto Braga</a:t>
            </a:r>
            <a:r>
              <a:rPr b="1" i="1" lang="en-US" sz="1600" u="non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155" name="Shape 1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19400" y="1143000"/>
            <a:ext cx="107949" cy="3581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Shape 1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9200" y="0"/>
            <a:ext cx="6781800" cy="581501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Shape 161"/>
          <p:cNvSpPr txBox="1"/>
          <p:nvPr/>
        </p:nvSpPr>
        <p:spPr>
          <a:xfrm>
            <a:off x="0" y="5867400"/>
            <a:ext cx="91440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D3AE"/>
              </a:buClr>
              <a:buSzPct val="25000"/>
              <a:buFont typeface="Calibri"/>
              <a:buNone/>
            </a:pPr>
            <a:r>
              <a:rPr b="1" i="1" lang="en-US" sz="1400" u="non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En 1954 viajó de Roma a Nueva York y en 1957 desde Francia vía el SS Queen Elizabeth hacia el mismo destino.</a:t>
            </a:r>
            <a:br>
              <a:rPr b="1" i="1" lang="en-US" sz="1400" u="non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1" lang="en-US" sz="1400" u="non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En la revista Life, en 1961, se publicó una serie de retratos titulados: Galería de Bellezas Latinoamericanas de Dorothy Gray, del dibujante peruano Mario Agostinelli; y en el Selecciones del Reader’s Digest, Nueva York, 1962.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Shape 1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0" y="0"/>
            <a:ext cx="4976812" cy="655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Shape 167"/>
          <p:cNvSpPr txBox="1"/>
          <p:nvPr/>
        </p:nvSpPr>
        <p:spPr>
          <a:xfrm>
            <a:off x="304800" y="6324600"/>
            <a:ext cx="8839199" cy="304799"/>
          </a:xfrm>
          <a:prstGeom prst="rect">
            <a:avLst/>
          </a:prstGeom>
          <a:solidFill>
            <a:srgbClr val="DAD3AE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1" lang="en-US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Galería de Bellezas Latinoamericanas de Dorothy Gray - Cuadro de la serie del pintor peruano Mario Agostinelli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Shape 1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1676400"/>
            <a:ext cx="2474911" cy="320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Shape 1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59136" y="0"/>
            <a:ext cx="5884862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/>
        </p:nvSpPr>
        <p:spPr>
          <a:xfrm>
            <a:off x="2895600" y="228600"/>
            <a:ext cx="3124199" cy="1066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D3AE"/>
              </a:buClr>
              <a:buSzPct val="25000"/>
              <a:buFont typeface="Calibri"/>
              <a:buNone/>
            </a:pPr>
            <a:r>
              <a:rPr b="1" i="1" lang="en-US" sz="3600" u="non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Esculturas </a:t>
            </a:r>
          </a:p>
        </p:txBody>
      </p:sp>
      <p:pic>
        <p:nvPicPr>
          <p:cNvPr id="179" name="Shape 1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6400" y="1219200"/>
            <a:ext cx="5710237" cy="4154487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Shape 180"/>
          <p:cNvSpPr txBox="1"/>
          <p:nvPr/>
        </p:nvSpPr>
        <p:spPr>
          <a:xfrm>
            <a:off x="228600" y="5562600"/>
            <a:ext cx="8610599" cy="1066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D3AE"/>
              </a:buClr>
              <a:buSzPct val="25000"/>
              <a:buFont typeface="Calibri"/>
              <a:buNone/>
            </a:pPr>
            <a:r>
              <a:rPr b="1" i="1" lang="en-US" sz="1600" u="non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Por problemas de visión, desde finales de la década de 1960, se dedicó a la escultura con gran éxito.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Shape 1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90800" y="609600"/>
            <a:ext cx="3556000" cy="4419599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Shape 186"/>
          <p:cNvSpPr txBox="1"/>
          <p:nvPr/>
        </p:nvSpPr>
        <p:spPr>
          <a:xfrm>
            <a:off x="228600" y="5410200"/>
            <a:ext cx="8915400" cy="942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D3AE"/>
              </a:buClr>
              <a:buSzPct val="25000"/>
              <a:buFont typeface="Calibri"/>
              <a:buNone/>
            </a:pPr>
            <a:r>
              <a:rPr b="1" i="1" lang="en-US" sz="1400" u="non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En el ingreso a la Av. Las Américs destacaba una alegoría representando a las tres Américas, dando el nombre a dicha avenida. Fue realizada a pedido de la Alcaldía en Río-Centro en 1977,  obra de 7 metros que se lucía en  lo alto de un pedestal. Actualmente no se sabe el paradero de dicha escultura. El gobierno brasileño, en 1988, obsequió a Ronald Reagan, Presidente de USA, una escultura del artista.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Shape 1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53000" y="0"/>
            <a:ext cx="4190999" cy="1862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Shape 1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0" y="2133600"/>
            <a:ext cx="2589212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Shape 19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5562600"/>
            <a:ext cx="3581399" cy="1590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Shape 19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1905000"/>
            <a:ext cx="3841750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Shape 1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3124200"/>
            <a:ext cx="3809999" cy="3427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Shape 2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10350" y="3962400"/>
            <a:ext cx="2533650" cy="28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Shape 20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76600" y="0"/>
            <a:ext cx="3913187" cy="3903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Shape 2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67400" y="304800"/>
            <a:ext cx="2490787" cy="274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Shape 20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67000" y="3581400"/>
            <a:ext cx="4857750" cy="2695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Shape 20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09800" y="457200"/>
            <a:ext cx="2349499" cy="26669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leur182" id="209" name="Shape 20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1219200"/>
            <a:ext cx="812799" cy="10667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leur182" id="210" name="Shape 2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81000" y="0"/>
            <a:ext cx="987425" cy="129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/>
        </p:nvSpPr>
        <p:spPr>
          <a:xfrm>
            <a:off x="1752600" y="6477000"/>
            <a:ext cx="6096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D3AE"/>
              </a:buClr>
              <a:buSzPct val="25000"/>
              <a:buFont typeface="Calibri"/>
              <a:buNone/>
            </a:pPr>
            <a:r>
              <a:rPr b="1" i="1" lang="en-US" sz="1400" u="non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Composición, llaves y tornillos </a:t>
            </a:r>
          </a:p>
        </p:txBody>
      </p:sp>
      <p:pic>
        <p:nvPicPr>
          <p:cNvPr id="216" name="Shape 2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174625"/>
            <a:ext cx="7467600" cy="6378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/>
        </p:nvSpPr>
        <p:spPr>
          <a:xfrm>
            <a:off x="0" y="5791200"/>
            <a:ext cx="91440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D3AE"/>
              </a:buClr>
              <a:buSzPct val="25000"/>
              <a:buFont typeface="Calibri"/>
              <a:buNone/>
            </a:pPr>
            <a:r>
              <a:rPr b="1" i="1" lang="en-US" sz="14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Desde Argentina viajó a Brasil, expuso pinturas en el Museo Nacional de Bellas Artes de Río de Janeiro, 1945. Se mudó a París en 1947, permaneciendo hasta 1953, allí obtuvo Medalla de Plata de la Sociedad de Artistas Franceses; ese mismo año fundó la Petit Galerie, considerada una de las salas más tradicionales de Río de Janeiro. </a:t>
            </a:r>
          </a:p>
        </p:txBody>
      </p:sp>
      <p:pic>
        <p:nvPicPr>
          <p:cNvPr id="44" name="Shape 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00600" y="3076575"/>
            <a:ext cx="4343400" cy="2719386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Shape 45"/>
          <p:cNvSpPr txBox="1"/>
          <p:nvPr/>
        </p:nvSpPr>
        <p:spPr>
          <a:xfrm>
            <a:off x="4800600" y="0"/>
            <a:ext cx="3962399" cy="3365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D3AE"/>
              </a:buClr>
              <a:buSzPct val="25000"/>
              <a:buFont typeface="Calibri"/>
              <a:buNone/>
            </a:pPr>
            <a:r>
              <a:rPr b="1" i="1" lang="en-US" sz="16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Vista de Ouro Preto, Brasil</a:t>
            </a:r>
            <a:r>
              <a:rPr b="1" i="1" lang="en-US" sz="36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46" name="Shape 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4762499" cy="405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Shape 2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5400" y="838200"/>
            <a:ext cx="6553200" cy="5432424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Shape 222"/>
          <p:cNvSpPr txBox="1"/>
          <p:nvPr/>
        </p:nvSpPr>
        <p:spPr>
          <a:xfrm>
            <a:off x="6477000" y="6477000"/>
            <a:ext cx="2666999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D3AE"/>
              </a:buClr>
              <a:buSzPct val="25000"/>
              <a:buFont typeface="Calibri"/>
              <a:buNone/>
            </a:pPr>
            <a:r>
              <a:rPr b="1" i="1" lang="en-US" sz="1400" u="non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Toro de lidia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Shape 2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91000" y="1295400"/>
            <a:ext cx="2362200" cy="1009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Shape 2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05600" y="3200400"/>
            <a:ext cx="1971675" cy="3238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Shape 2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9600" y="304800"/>
            <a:ext cx="1911350" cy="4038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Shape 2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257800" y="-381000"/>
            <a:ext cx="4190999" cy="1862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Shape 23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0" y="5715000"/>
            <a:ext cx="3581399" cy="1590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Shape 23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971800" y="3657600"/>
            <a:ext cx="2679700" cy="284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Shape 2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6800" y="838200"/>
            <a:ext cx="6858000" cy="513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Shape 2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27911" y="4648200"/>
            <a:ext cx="1716086" cy="2209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Shape 2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19800" y="1143000"/>
            <a:ext cx="1803400" cy="431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Shape 2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2120899" cy="243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Shape 24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5800" y="2514600"/>
            <a:ext cx="1911350" cy="434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Shape 24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429000" y="1371600"/>
            <a:ext cx="1638300" cy="441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Shape 2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6400" y="0"/>
            <a:ext cx="457517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01 Mis docu. Backup\Mis imágenes\Fondos Negros\coloridos-5.jpg" id="252" name="Shape 2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48400" y="4191000"/>
            <a:ext cx="2895600" cy="2149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Shape 2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7000" y="0"/>
            <a:ext cx="401954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Shape 2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12999" cy="449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Shape 2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04000" y="1814511"/>
            <a:ext cx="2540000" cy="5043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Shape 2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76600" y="762000"/>
            <a:ext cx="2590800" cy="5043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Shape 2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1219200"/>
            <a:ext cx="8229600" cy="4248149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Shape 270"/>
          <p:cNvSpPr txBox="1"/>
          <p:nvPr/>
        </p:nvSpPr>
        <p:spPr>
          <a:xfrm>
            <a:off x="3200400" y="6477000"/>
            <a:ext cx="3200399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1" lang="en-US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Angulos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Shape 2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38400" y="990600"/>
            <a:ext cx="6705599" cy="4079874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Shape 276"/>
          <p:cNvSpPr txBox="1"/>
          <p:nvPr/>
        </p:nvSpPr>
        <p:spPr>
          <a:xfrm>
            <a:off x="3124200" y="5867400"/>
            <a:ext cx="3200399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1" lang="en-US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Angulos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Shape 2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19400" y="0"/>
            <a:ext cx="50418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Shape 282"/>
          <p:cNvSpPr txBox="1"/>
          <p:nvPr/>
        </p:nvSpPr>
        <p:spPr>
          <a:xfrm>
            <a:off x="6477000" y="4800600"/>
            <a:ext cx="24383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D3AE"/>
              </a:buClr>
              <a:buSzPct val="25000"/>
              <a:buFont typeface="Calibri"/>
              <a:buNone/>
            </a:pPr>
            <a:r>
              <a:rPr b="1" i="1" lang="en-US" sz="1400" u="non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Icaro </a:t>
            </a:r>
          </a:p>
        </p:txBody>
      </p:sp>
      <p:pic>
        <p:nvPicPr>
          <p:cNvPr id="283" name="Shape 2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4400" y="0"/>
            <a:ext cx="65086" cy="76057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/>
        </p:nvSpPr>
        <p:spPr>
          <a:xfrm>
            <a:off x="5715000" y="4953000"/>
            <a:ext cx="3124199" cy="3365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D3AE"/>
              </a:buClr>
              <a:buSzPct val="25000"/>
              <a:buFont typeface="Calibri"/>
              <a:buNone/>
            </a:pPr>
            <a:r>
              <a:rPr b="1" i="1" lang="en-US" sz="16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Calle serrana </a:t>
            </a:r>
          </a:p>
        </p:txBody>
      </p:sp>
      <p:pic>
        <p:nvPicPr>
          <p:cNvPr id="52" name="Shape 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4600" y="1295400"/>
            <a:ext cx="3940175" cy="472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Shape 2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91000" y="381000"/>
            <a:ext cx="3883025" cy="579120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Shape 289"/>
          <p:cNvSpPr txBox="1"/>
          <p:nvPr/>
        </p:nvSpPr>
        <p:spPr>
          <a:xfrm>
            <a:off x="762000" y="5562600"/>
            <a:ext cx="2743199" cy="609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D3AE"/>
              </a:buClr>
              <a:buSzPct val="25000"/>
              <a:buFont typeface="Calibri"/>
              <a:buNone/>
            </a:pPr>
            <a:r>
              <a:rPr b="1" i="1" lang="en-US" sz="1400" u="non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Danza de Madeira</a:t>
            </a:r>
            <a:br>
              <a:rPr b="1" i="1" lang="en-US" sz="1400" u="non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1" lang="en-US" sz="1400" u="non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 Baile típico de Portugal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Shape 2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2200" y="304800"/>
            <a:ext cx="4241799" cy="563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Shape 295"/>
          <p:cNvSpPr txBox="1"/>
          <p:nvPr/>
        </p:nvSpPr>
        <p:spPr>
          <a:xfrm>
            <a:off x="1752600" y="6019800"/>
            <a:ext cx="6096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D3AE"/>
              </a:buClr>
              <a:buSzPct val="25000"/>
              <a:buFont typeface="Calibri"/>
              <a:buNone/>
            </a:pPr>
            <a:r>
              <a:rPr b="1" i="1" lang="en-US" sz="1600" u="non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Buho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Shape 3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1066800"/>
            <a:ext cx="3375025" cy="472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Shape 3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8200" y="990600"/>
            <a:ext cx="1573211" cy="5029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Shape 3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05600" y="0"/>
            <a:ext cx="2438399" cy="6529387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Shape 303"/>
          <p:cNvSpPr txBox="1"/>
          <p:nvPr/>
        </p:nvSpPr>
        <p:spPr>
          <a:xfrm>
            <a:off x="4114800" y="6248400"/>
            <a:ext cx="4800600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D3AE"/>
              </a:buClr>
              <a:buSzPct val="25000"/>
              <a:buFont typeface="Calibri"/>
              <a:buNone/>
            </a:pPr>
            <a:r>
              <a:rPr b="1" i="1" lang="en-US" sz="1400" u="non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Serie de Don Quijote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Shape 3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762000"/>
            <a:ext cx="4173536" cy="5780087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Shape 309"/>
          <p:cNvSpPr txBox="1"/>
          <p:nvPr/>
        </p:nvSpPr>
        <p:spPr>
          <a:xfrm>
            <a:off x="4343400" y="3962400"/>
            <a:ext cx="4800600" cy="1368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D3AE"/>
              </a:buClr>
              <a:buSzPct val="25000"/>
              <a:buFont typeface="Calibri"/>
              <a:buNone/>
            </a:pPr>
            <a:r>
              <a:rPr b="1" i="1" lang="en-US" sz="1400" u="non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Escultura en vía pública, parque de Las Catacumbas. </a:t>
            </a:r>
            <a:br>
              <a:rPr b="1" i="1" lang="en-US" sz="1400" u="non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1" i="1" lang="en-US" sz="1400" u="non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1" lang="en-US" sz="1400" u="non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Agostinelli fue un  escultor muy prolífica. </a:t>
            </a:r>
            <a:br>
              <a:rPr b="1" i="1" lang="en-US" sz="1400" u="non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1" i="1" lang="en-US" sz="1400" u="non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1" lang="en-US" sz="1400" u="non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 Sus restos se encuentran en el cementerio</a:t>
            </a:r>
            <a:br>
              <a:rPr b="1" i="1" lang="en-US" sz="1400" u="non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1" lang="en-US" sz="1400" u="non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 São João Batista, zona sur de Río.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Shape 3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0" y="685800"/>
            <a:ext cx="4572000" cy="3595687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Shape 315"/>
          <p:cNvSpPr txBox="1"/>
          <p:nvPr/>
        </p:nvSpPr>
        <p:spPr>
          <a:xfrm>
            <a:off x="1143000" y="5715000"/>
            <a:ext cx="7239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D3AE"/>
              </a:buClr>
              <a:buSzPct val="25000"/>
              <a:buFont typeface="Calibri"/>
              <a:buNone/>
            </a:pPr>
            <a:r>
              <a:rPr b="1" i="1" lang="en-US" sz="1400" u="non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El Arzobispado de Río le encargó una escultura de cuerpo entero del Papa Juan Paulo II, está ubicada delante de la Catedral Metropolitana de Río de Janeiro, 1997.</a:t>
            </a:r>
          </a:p>
        </p:txBody>
      </p:sp>
      <p:pic>
        <p:nvPicPr>
          <p:cNvPr id="316" name="Shape 3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" y="0"/>
            <a:ext cx="4359274" cy="495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Shape 3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819400" cy="36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Shape 3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30950" y="0"/>
            <a:ext cx="281305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Shape 323"/>
          <p:cNvSpPr txBox="1"/>
          <p:nvPr/>
        </p:nvSpPr>
        <p:spPr>
          <a:xfrm>
            <a:off x="2819400" y="1752600"/>
            <a:ext cx="3581399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D3AE"/>
              </a:buClr>
              <a:buSzPct val="25000"/>
              <a:buFont typeface="Calibri"/>
              <a:buNone/>
            </a:pPr>
            <a:r>
              <a:rPr b="1" i="1" lang="en-US" sz="2800" u="non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Artista que figura en los diccionarios </a:t>
            </a:r>
          </a:p>
        </p:txBody>
      </p:sp>
      <p:sp>
        <p:nvSpPr>
          <p:cNvPr id="324" name="Shape 324"/>
          <p:cNvSpPr txBox="1"/>
          <p:nvPr/>
        </p:nvSpPr>
        <p:spPr>
          <a:xfrm>
            <a:off x="-228600" y="3657600"/>
            <a:ext cx="3276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D3AE"/>
              </a:buClr>
              <a:buSzPct val="25000"/>
              <a:buFont typeface="Calibri"/>
              <a:buNone/>
            </a:pPr>
            <a:r>
              <a:rPr b="1" i="1" lang="en-US" sz="1800" u="non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Carátula, escultura de </a:t>
            </a:r>
            <a:br>
              <a:rPr b="1" i="1" lang="en-US" sz="1800" u="non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1" lang="en-US" sz="1800" u="non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Armando Varela Neyra </a:t>
            </a:r>
            <a:br>
              <a:rPr b="1" i="1" lang="en-US" sz="1800" u="non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1" lang="en-US" sz="1800" u="non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Lima - Perú</a:t>
            </a:r>
            <a:r>
              <a:rPr b="1" i="1" lang="en-US" sz="1800" u="none">
                <a:solidFill>
                  <a:srgbClr val="ECB57E"/>
                </a:solidFill>
                <a:latin typeface="Calibri"/>
                <a:ea typeface="Calibri"/>
                <a:cs typeface="Calibri"/>
                <a:sym typeface="Calibri"/>
              </a:rPr>
              <a:t>  </a:t>
            </a:r>
          </a:p>
        </p:txBody>
      </p:sp>
      <p:sp>
        <p:nvSpPr>
          <p:cNvPr id="325" name="Shape 325"/>
          <p:cNvSpPr txBox="1"/>
          <p:nvPr/>
        </p:nvSpPr>
        <p:spPr>
          <a:xfrm>
            <a:off x="5867400" y="3733800"/>
            <a:ext cx="3276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D3AE"/>
              </a:buClr>
              <a:buSzPct val="25000"/>
              <a:buFont typeface="Calibri"/>
              <a:buNone/>
            </a:pPr>
            <a:r>
              <a:rPr b="1" i="1" lang="en-US" sz="1800" u="non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Carátula, escultura de </a:t>
            </a:r>
            <a:br>
              <a:rPr b="1" i="1" lang="en-US" sz="1800" u="non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1" lang="en-US" sz="1800" u="non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  Agustín Rivera Eyzaguirre </a:t>
            </a:r>
            <a:br>
              <a:rPr b="1" i="1" lang="en-US" sz="1800" u="non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1" lang="en-US" sz="1800" u="non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Lima - Perú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D3AE"/>
              </a:buClr>
              <a:buSzPct val="25000"/>
              <a:buFont typeface="Calibri"/>
              <a:buNone/>
            </a:pPr>
            <a:r>
              <a:rPr b="1" i="1" lang="en-US" sz="1600" u="non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   (por editar)  </a:t>
            </a:r>
          </a:p>
        </p:txBody>
      </p:sp>
      <p:sp>
        <p:nvSpPr>
          <p:cNvPr id="326" name="Shape 326"/>
          <p:cNvSpPr txBox="1"/>
          <p:nvPr/>
        </p:nvSpPr>
        <p:spPr>
          <a:xfrm>
            <a:off x="0" y="4953000"/>
            <a:ext cx="3505200" cy="1152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B57E"/>
              </a:buClr>
              <a:buSzPct val="25000"/>
              <a:buFont typeface="Calibri"/>
              <a:buNone/>
            </a:pPr>
            <a:r>
              <a:rPr b="1" i="1" lang="en-US" sz="2400" u="sng">
                <a:solidFill>
                  <a:srgbClr val="ECB57E"/>
                </a:solidFill>
                <a:latin typeface="Calibri"/>
                <a:ea typeface="Calibri"/>
                <a:cs typeface="Calibri"/>
                <a:sym typeface="Calibri"/>
              </a:rPr>
              <a:t>Representante de Ventas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CB57E"/>
              </a:buClr>
              <a:buSzPct val="25000"/>
              <a:buFont typeface="Calibri"/>
              <a:buNone/>
            </a:pPr>
            <a:r>
              <a:rPr b="1" i="1" lang="en-US" sz="1800" u="none">
                <a:solidFill>
                  <a:srgbClr val="ECB57E"/>
                </a:solidFill>
                <a:latin typeface="Calibri"/>
                <a:ea typeface="Calibri"/>
                <a:cs typeface="Calibri"/>
                <a:sym typeface="Calibri"/>
              </a:rPr>
              <a:t>MARTA  COUTO  REVOLLEDO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CB57E"/>
              </a:buClr>
              <a:buSzPct val="25000"/>
              <a:buFont typeface="Calibri"/>
              <a:buNone/>
            </a:pPr>
            <a:r>
              <a:rPr b="1" i="1" lang="en-US" sz="2000" u="none">
                <a:solidFill>
                  <a:srgbClr val="ECB57E"/>
                </a:solidFill>
                <a:latin typeface="Calibri"/>
                <a:ea typeface="Calibri"/>
                <a:cs typeface="Calibri"/>
                <a:sym typeface="Calibri"/>
              </a:rPr>
              <a:t>441-3238 - Lima-Perú</a:t>
            </a:r>
            <a:r>
              <a:rPr b="1" i="1" lang="en-US" sz="2000" u="sng">
                <a:solidFill>
                  <a:srgbClr val="ECB57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327" name="Shape 327"/>
          <p:cNvSpPr txBox="1"/>
          <p:nvPr/>
        </p:nvSpPr>
        <p:spPr>
          <a:xfrm>
            <a:off x="228600" y="6096000"/>
            <a:ext cx="3200399" cy="460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Times New Roman"/>
              <a:buNone/>
            </a:pPr>
            <a:r>
              <a:rPr b="0" i="0" lang="en-US" sz="20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martacoutor</a:t>
            </a:r>
            <a:r>
              <a:rPr b="0" i="0" lang="en-US" sz="2000" u="sng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martacoutor</a:t>
            </a:r>
            <a:r>
              <a:rPr b="0" i="0" lang="en-US" sz="20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@</a:t>
            </a:r>
            <a:r>
              <a:rPr b="0" i="0" lang="en-US" sz="2000" u="sng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martacoutor@</a:t>
            </a:r>
            <a:r>
              <a:rPr b="0" i="0" lang="en-US" sz="20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hotmail</a:t>
            </a:r>
            <a:r>
              <a:rPr b="0" i="0" lang="en-US" sz="2000" u="sng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martacoutor@hotmail</a:t>
            </a:r>
            <a:r>
              <a:rPr b="0" i="0" lang="en-US" sz="20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b="0" i="0" lang="en-US" sz="2000" u="sng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martacoutor@hotmail.</a:t>
            </a:r>
            <a:r>
              <a:rPr b="0" i="0" lang="en-US" sz="20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</a:t>
            </a: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328" name="Shape 328"/>
          <p:cNvSpPr txBox="1"/>
          <p:nvPr/>
        </p:nvSpPr>
        <p:spPr>
          <a:xfrm>
            <a:off x="6019800" y="5257800"/>
            <a:ext cx="3124199" cy="1354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B57E"/>
              </a:buClr>
              <a:buSzPct val="25000"/>
              <a:buFont typeface="Calibri"/>
              <a:buNone/>
            </a:pPr>
            <a:r>
              <a:rPr b="1" i="1" lang="en-US" sz="1800" u="sng">
                <a:solidFill>
                  <a:srgbClr val="ECB57E"/>
                </a:solidFill>
                <a:latin typeface="Calibri"/>
                <a:ea typeface="Calibri"/>
                <a:cs typeface="Calibri"/>
                <a:sym typeface="Calibri"/>
              </a:rPr>
              <a:t>Responsable del programa</a:t>
            </a:r>
            <a:r>
              <a:rPr b="0" i="1" lang="en-US" sz="2800" u="sng">
                <a:solidFill>
                  <a:srgbClr val="ECB57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 b="0" i="1" sz="1800" u="sng">
              <a:solidFill>
                <a:srgbClr val="ECB57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8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gabygaby715@</a:t>
            </a: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gabygaby715@</a:t>
            </a:r>
            <a:r>
              <a:rPr b="0" i="0" lang="en-US" sz="18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cyber</a:t>
            </a: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gabygaby715@cyber</a:t>
            </a:r>
            <a:r>
              <a:rPr b="0" i="0" lang="en-US" sz="18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gabygaby715@cyber.</a:t>
            </a:r>
            <a:r>
              <a:rPr b="0" i="0" lang="en-US" sz="18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</a:t>
            </a: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gabygaby715@cyber.com</a:t>
            </a:r>
            <a:r>
              <a:rPr b="0" i="0" lang="en-US" sz="18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gabygaby715@cyber.com.</a:t>
            </a:r>
            <a:r>
              <a:rPr b="0" i="0" lang="en-US" sz="18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</a:t>
            </a: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8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gabygaby715@</a:t>
            </a: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gabygaby715@</a:t>
            </a:r>
            <a:r>
              <a:rPr b="0" i="0" lang="en-US" sz="18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hotmail</a:t>
            </a: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gabygaby715@hotmail</a:t>
            </a:r>
            <a:r>
              <a:rPr b="0" i="0" lang="en-US" sz="18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gabygaby715@hotmail.</a:t>
            </a:r>
            <a:r>
              <a:rPr b="0" i="0" lang="en-US" sz="18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/>
          <p:nvPr/>
        </p:nvSpPr>
        <p:spPr>
          <a:xfrm>
            <a:off x="228600" y="685800"/>
            <a:ext cx="8915400" cy="1103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D3AE"/>
              </a:buClr>
              <a:buSzPct val="25000"/>
              <a:buFont typeface="Calibri"/>
              <a:buNone/>
            </a:pPr>
            <a:r>
              <a:rPr b="1" i="1" lang="en-US" sz="2800" u="non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Difundamos lo nuestro, el arte peruano es ancestral.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DAD3AE"/>
              </a:buClr>
              <a:buSzPct val="25000"/>
              <a:buFont typeface="Calibri"/>
              <a:buNone/>
            </a:pPr>
            <a:r>
              <a:rPr b="1" i="1" lang="en-US" sz="2800" u="non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 Por favor reenviarlo a sus contactos</a:t>
            </a:r>
            <a:r>
              <a:rPr b="1" i="1" lang="en-US" sz="3200" u="non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b="1" i="1" lang="en-US" sz="2800" u="none">
                <a:solidFill>
                  <a:srgbClr val="DAD3A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2800" u="sng">
                <a:solidFill>
                  <a:srgbClr val="DAD3A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334" name="Shape 334"/>
          <p:cNvSpPr txBox="1"/>
          <p:nvPr/>
        </p:nvSpPr>
        <p:spPr>
          <a:xfrm>
            <a:off x="0" y="3581400"/>
            <a:ext cx="4038599" cy="1219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D3AE"/>
              </a:buClr>
              <a:buSzPct val="25000"/>
              <a:buFont typeface="Calibri"/>
              <a:buNone/>
            </a:pPr>
            <a:r>
              <a:rPr b="1" i="1" lang="en-US" sz="1600" u="non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Las imágenes desde el programa  Nº 1 se pueden ver en el Boletín de New York. </a:t>
            </a:r>
          </a:p>
          <a:p>
            <a:pPr indent="-342900" lvl="0" marL="3429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Times New Roman"/>
              <a:buNone/>
            </a:pPr>
            <a:r>
              <a:rPr b="1" i="0" lang="en-US" sz="16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</a:t>
            </a:r>
            <a:r>
              <a:rPr b="1" i="0" lang="en-US" sz="1600" u="sng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</a:t>
            </a:r>
            <a:r>
              <a:rPr b="1" i="0" lang="en-US" sz="16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://</a:t>
            </a:r>
            <a:r>
              <a:rPr b="1" i="0" lang="en-US" sz="1600" u="sng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http://</a:t>
            </a:r>
            <a:r>
              <a:rPr b="1" i="0" lang="en-US" sz="16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www</a:t>
            </a:r>
            <a:r>
              <a:rPr b="1" i="0" lang="en-US" sz="1600" u="sng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http://www</a:t>
            </a:r>
            <a:r>
              <a:rPr b="1" i="0" lang="en-US" sz="16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b="1" i="0" lang="en-US" sz="1600" u="sng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http://www.</a:t>
            </a:r>
            <a:r>
              <a:rPr b="1" i="0" lang="en-US" sz="16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boletindenewyork</a:t>
            </a:r>
            <a:r>
              <a:rPr b="1" i="0" lang="en-US" sz="1600" u="sng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http://www.boletindenewyork</a:t>
            </a:r>
            <a:r>
              <a:rPr b="1" i="0" lang="en-US" sz="16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b="1" i="0" lang="en-US" sz="1600" u="sng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http://www.boletindenewyork.</a:t>
            </a:r>
            <a:r>
              <a:rPr b="1" i="0" lang="en-US" sz="16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</a:t>
            </a:r>
            <a:r>
              <a:rPr b="1" i="0" lang="en-US" sz="1600" u="sng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http://www.boletindenewyork.com</a:t>
            </a:r>
            <a:r>
              <a:rPr b="1" i="0" lang="en-US" sz="16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b="1" i="0" lang="en-US" sz="1600" u="sng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http://www.boletindenewyork.com/</a:t>
            </a:r>
            <a:r>
              <a:rPr b="1" i="0" lang="en-US" sz="16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ArtistasPlasticos</a:t>
            </a:r>
            <a:r>
              <a:rPr b="1" i="0" lang="en-US" sz="1600" u="sng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http://www.boletindenewyork.com/ArtistasPlasticos</a:t>
            </a:r>
            <a:r>
              <a:rPr b="1" i="0" lang="en-US" sz="16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b="1" i="0" lang="en-US" sz="1600" u="sng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http://www.boletindenewyork.com/ArtistasPlasticos.</a:t>
            </a:r>
            <a:r>
              <a:rPr b="1" i="0" lang="en-US" sz="16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htm</a:t>
            </a:r>
            <a:r>
              <a:rPr b="1" i="0" lang="en-US" sz="16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335" name="Shape 335"/>
          <p:cNvSpPr txBox="1"/>
          <p:nvPr/>
        </p:nvSpPr>
        <p:spPr>
          <a:xfrm>
            <a:off x="5562600" y="3581400"/>
            <a:ext cx="3352799" cy="581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D3AE"/>
              </a:buClr>
              <a:buSzPct val="25000"/>
              <a:buFont typeface="Calibri"/>
              <a:buNone/>
            </a:pPr>
            <a:r>
              <a:rPr b="1" i="1" lang="en-US" sz="1600" u="non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Sitio oficial- Etniluminidad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en-US" sz="16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</a:t>
            </a:r>
            <a:r>
              <a:rPr b="1" i="0" lang="en-US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</a:t>
            </a:r>
            <a:r>
              <a:rPr b="1" i="0" lang="en-US" sz="16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://</a:t>
            </a:r>
            <a:r>
              <a:rPr b="1" i="0" lang="en-US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</a:t>
            </a:r>
            <a:r>
              <a:rPr b="1" i="0" lang="en-US" sz="16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glavarello</a:t>
            </a:r>
            <a:r>
              <a:rPr b="1" i="0" lang="en-US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http://glavarello</a:t>
            </a:r>
            <a:r>
              <a:rPr b="1" i="0" lang="en-US" sz="16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b="1" i="0" lang="en-US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http://glavarello.</a:t>
            </a:r>
            <a:r>
              <a:rPr b="1" i="0" lang="en-US" sz="16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ning</a:t>
            </a:r>
            <a:r>
              <a:rPr b="1" i="0" lang="en-US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http://glavarello.ning</a:t>
            </a:r>
            <a:r>
              <a:rPr b="1" i="0" lang="en-US" sz="16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b="1" i="0" lang="en-US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http://glavarello.ning.</a:t>
            </a:r>
            <a:r>
              <a:rPr b="1" i="0" lang="en-US" sz="16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/>
          <p:nvPr/>
        </p:nvSpPr>
        <p:spPr>
          <a:xfrm>
            <a:off x="228600" y="304800"/>
            <a:ext cx="89154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D3AE"/>
              </a:buClr>
              <a:buSzPct val="25000"/>
              <a:buFont typeface="Times New Roman"/>
              <a:buNone/>
            </a:pPr>
            <a:r>
              <a:rPr b="1" i="1" lang="en-US" sz="6600" u="none">
                <a:solidFill>
                  <a:srgbClr val="DAD3A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 Arte nos hace Inmortales</a:t>
            </a:r>
            <a:r>
              <a:rPr b="1" i="1" lang="en-US" sz="6600" u="non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pic>
        <p:nvPicPr>
          <p:cNvPr id="341" name="Shape 3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86200" y="3505200"/>
            <a:ext cx="1085850" cy="1371599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Shape 342"/>
          <p:cNvSpPr txBox="1"/>
          <p:nvPr/>
        </p:nvSpPr>
        <p:spPr>
          <a:xfrm>
            <a:off x="228600" y="5867400"/>
            <a:ext cx="10667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D3AE"/>
              </a:buClr>
              <a:buSzPct val="25000"/>
              <a:buFont typeface="Calibri"/>
              <a:buNone/>
            </a:pPr>
            <a:r>
              <a:rPr b="1" i="1" lang="en-US" sz="2000" u="non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Hoy es:</a:t>
            </a:r>
          </a:p>
        </p:txBody>
      </p:sp>
      <p:sp>
        <p:nvSpPr>
          <p:cNvPr id="343" name="Shape 343"/>
          <p:cNvSpPr txBox="1"/>
          <p:nvPr/>
        </p:nvSpPr>
        <p:spPr>
          <a:xfrm>
            <a:off x="228600" y="6248400"/>
            <a:ext cx="3663950" cy="2746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D3AE"/>
              </a:buClr>
              <a:buSzPct val="25000"/>
              <a:buFont typeface="Calibri"/>
              <a:buNone/>
            </a:pPr>
            <a:r>
              <a:rPr b="1" i="1" lang="en-US" sz="1800" u="non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sp>
        <p:nvSpPr>
          <p:cNvPr id="344" name="Shape 344"/>
          <p:cNvSpPr txBox="1"/>
          <p:nvPr/>
        </p:nvSpPr>
        <p:spPr>
          <a:xfrm>
            <a:off x="6400800" y="6096000"/>
            <a:ext cx="2362200" cy="461961"/>
          </a:xfrm>
          <a:prstGeom prst="rect">
            <a:avLst/>
          </a:prstGeom>
          <a:solidFill>
            <a:srgbClr val="DAD3AE"/>
          </a:solidFill>
          <a:ln cap="flat" cmpd="tri" w="95250">
            <a:solidFill>
              <a:srgbClr val="2C2D27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1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Son: *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Shape 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000" y="228600"/>
            <a:ext cx="7010400" cy="6248399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Shape 58"/>
          <p:cNvSpPr txBox="1"/>
          <p:nvPr/>
        </p:nvSpPr>
        <p:spPr>
          <a:xfrm>
            <a:off x="2667000" y="6324600"/>
            <a:ext cx="42671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D3AE"/>
              </a:buClr>
              <a:buSzPct val="25000"/>
              <a:buFont typeface="Calibri"/>
              <a:buNone/>
            </a:pPr>
            <a:r>
              <a:rPr b="1" i="1" lang="en-US" sz="14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Faena de capote, plaza de toros de Nimes, Francia. </a:t>
            </a:r>
            <a:r>
              <a:rPr b="1" i="1" lang="en-US" sz="36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59" name="Shape 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5000" y="1143000"/>
            <a:ext cx="5410200" cy="44053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/>
        </p:nvSpPr>
        <p:spPr>
          <a:xfrm>
            <a:off x="2514600" y="6096000"/>
            <a:ext cx="4114800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D3AE"/>
              </a:buClr>
              <a:buSzPct val="25000"/>
              <a:buFont typeface="Calibri"/>
              <a:buNone/>
            </a:pPr>
            <a:r>
              <a:rPr b="1" i="1" lang="en-US" sz="14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Tercio de varas, plaza de toros de Nimes, Francia.</a:t>
            </a:r>
            <a:r>
              <a:rPr b="1" i="1" lang="en-US" sz="36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5" name="Shape 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0600" y="381000"/>
            <a:ext cx="6858000" cy="568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Shape 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52600" y="1219200"/>
            <a:ext cx="5257799" cy="4038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Shape 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1600" y="533400"/>
            <a:ext cx="6476999" cy="574675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 txBox="1"/>
          <p:nvPr/>
        </p:nvSpPr>
        <p:spPr>
          <a:xfrm>
            <a:off x="2819400" y="6324600"/>
            <a:ext cx="33527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D3AE"/>
              </a:buClr>
              <a:buSzPct val="25000"/>
              <a:buFont typeface="Calibri"/>
              <a:buNone/>
            </a:pPr>
            <a:r>
              <a:rPr b="1" i="1" lang="en-US" sz="14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Carruaje en París</a:t>
            </a:r>
            <a:r>
              <a:rPr b="1" i="1" lang="en-US" sz="36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Shape 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6800" y="228600"/>
            <a:ext cx="6934199" cy="56165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Shape 78"/>
          <p:cNvSpPr txBox="1"/>
          <p:nvPr/>
        </p:nvSpPr>
        <p:spPr>
          <a:xfrm>
            <a:off x="914400" y="5915025"/>
            <a:ext cx="7848599" cy="942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D3AE"/>
              </a:buClr>
              <a:buSzPct val="25000"/>
              <a:buFont typeface="Calibri"/>
              <a:buNone/>
            </a:pPr>
            <a:r>
              <a:rPr b="1" i="1" lang="en-US" sz="14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Con residencia en Europa, principalmente en París, viajó continuamente a América. Trabajó en Nueva York y California, USA, entre 1954-1969, durante ese periodo visitaba Brasil anualmente; adquirió la ciudadanía en 1969, país donde fijó su residencia. Recibió el título de Carioca Honorario en 1974.</a:t>
            </a:r>
            <a:br>
              <a:rPr b="1" i="1" lang="en-US" sz="14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1" lang="en-US" sz="14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 Su obra en pintura generalmente es de su época europea.</a:t>
            </a:r>
            <a:r>
              <a:rPr b="0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/>
        </p:nvSpPr>
        <p:spPr>
          <a:xfrm>
            <a:off x="2743200" y="6521450"/>
            <a:ext cx="3962399" cy="3365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D3AE"/>
              </a:buClr>
              <a:buSzPct val="25000"/>
              <a:buFont typeface="Calibri"/>
              <a:buNone/>
            </a:pPr>
            <a:r>
              <a:rPr b="1" i="1" lang="en-US" sz="16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París,  1952</a:t>
            </a:r>
          </a:p>
        </p:txBody>
      </p:sp>
      <p:pic>
        <p:nvPicPr>
          <p:cNvPr id="84" name="Shape 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0600" y="228600"/>
            <a:ext cx="7162799" cy="630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resentación en blanco">
  <a:themeElements>
    <a:clrScheme name="Presentación en blanco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