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Shape 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 name="Shape 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9" name="Shape 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 name="Shape 1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2" name="Shape 1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 name="Shape 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 name="Shape 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9" name="Shape 25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5" name="Shape 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3" name="Shape 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7" name="Shape 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4" name="Shape 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tex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 name="Shape 1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7" name="Shape 2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7.jpg"/><Relationship Id="rId5"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25.jpg"/><Relationship Id="rId5"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jp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jpg"/><Relationship Id="rId4" Type="http://schemas.openxmlformats.org/officeDocument/2006/relationships/image" Target="../media/image38.jpg"/><Relationship Id="rId5" Type="http://schemas.openxmlformats.org/officeDocument/2006/relationships/image" Target="../media/image40.png"/><Relationship Id="rId6"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3.jpg"/><Relationship Id="rId4" Type="http://schemas.openxmlformats.org/officeDocument/2006/relationships/image" Target="../media/image4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944853"/>
            </a:gs>
            <a:gs pos="100000">
              <a:srgbClr val="68323A"/>
            </a:gs>
          </a:gsLst>
          <a:lin ang="5400000" scaled="0"/>
        </a:gradFill>
      </p:bgPr>
    </p:bg>
    <p:spTree>
      <p:nvGrpSpPr>
        <p:cNvPr id="33" name="Shape 33"/>
        <p:cNvGrpSpPr/>
        <p:nvPr/>
      </p:nvGrpSpPr>
      <p:grpSpPr>
        <a:xfrm>
          <a:off x="0" y="0"/>
          <a:ext cx="0" cy="0"/>
          <a:chOff x="0" y="0"/>
          <a:chExt cx="0" cy="0"/>
        </a:xfrm>
      </p:grpSpPr>
      <p:sp>
        <p:nvSpPr>
          <p:cNvPr id="34" name="Shape 34"/>
          <p:cNvSpPr txBox="1"/>
          <p:nvPr/>
        </p:nvSpPr>
        <p:spPr>
          <a:xfrm>
            <a:off x="3352800" y="457200"/>
            <a:ext cx="184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Shape 35"/>
          <p:cNvSpPr txBox="1"/>
          <p:nvPr/>
        </p:nvSpPr>
        <p:spPr>
          <a:xfrm>
            <a:off x="2362200" y="6324600"/>
            <a:ext cx="63246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9DBAD"/>
              </a:buClr>
              <a:buSzPct val="25000"/>
              <a:buFont typeface="Calibri"/>
              <a:buNone/>
            </a:pPr>
            <a:r>
              <a:rPr b="1" i="1" lang="en-US" sz="1600" u="none">
                <a:solidFill>
                  <a:srgbClr val="D9DBAD"/>
                </a:solidFill>
                <a:latin typeface="Calibri"/>
                <a:ea typeface="Calibri"/>
                <a:cs typeface="Calibri"/>
                <a:sym typeface="Calibri"/>
              </a:rPr>
              <a:t>Gabriela Lavarello Vargas de Velaochaga - Perú,  febrero- 2015</a:t>
            </a:r>
            <a:r>
              <a:rPr b="1" i="1" lang="en-US" sz="1600" u="none">
                <a:solidFill>
                  <a:srgbClr val="D0C69E"/>
                </a:solidFill>
                <a:latin typeface="Comic Sans MS"/>
                <a:ea typeface="Comic Sans MS"/>
                <a:cs typeface="Comic Sans MS"/>
                <a:sym typeface="Comic Sans MS"/>
              </a:rPr>
              <a:t>  </a:t>
            </a:r>
          </a:p>
        </p:txBody>
      </p:sp>
      <p:pic>
        <p:nvPicPr>
          <p:cNvPr id="36" name="Shape 36"/>
          <p:cNvPicPr preferRelativeResize="0"/>
          <p:nvPr/>
        </p:nvPicPr>
        <p:blipFill rotWithShape="1">
          <a:blip r:embed="rId3">
            <a:alphaModFix/>
          </a:blip>
          <a:srcRect b="0" l="0" r="0" t="0"/>
          <a:stretch/>
        </p:blipFill>
        <p:spPr>
          <a:xfrm>
            <a:off x="8439150" y="5981700"/>
            <a:ext cx="704850" cy="876300"/>
          </a:xfrm>
          <a:prstGeom prst="rect">
            <a:avLst/>
          </a:prstGeom>
          <a:noFill/>
          <a:ln>
            <a:noFill/>
          </a:ln>
        </p:spPr>
      </p:pic>
      <p:pic>
        <p:nvPicPr>
          <p:cNvPr id="37" name="Shape 37"/>
          <p:cNvPicPr preferRelativeResize="0"/>
          <p:nvPr/>
        </p:nvPicPr>
        <p:blipFill rotWithShape="1">
          <a:blip r:embed="rId4">
            <a:alphaModFix/>
          </a:blip>
          <a:srcRect b="0" l="0" r="0" t="0"/>
          <a:stretch/>
        </p:blipFill>
        <p:spPr>
          <a:xfrm>
            <a:off x="4876800" y="457200"/>
            <a:ext cx="4014786" cy="5029199"/>
          </a:xfrm>
          <a:prstGeom prst="rect">
            <a:avLst/>
          </a:prstGeom>
          <a:noFill/>
          <a:ln cap="flat" cmpd="thickThin" w="139700">
            <a:solidFill>
              <a:srgbClr val="D0C69E"/>
            </a:solidFill>
            <a:prstDash val="solid"/>
            <a:miter/>
            <a:headEnd len="med" w="med" type="none"/>
            <a:tailEnd len="med" w="med" type="none"/>
          </a:ln>
        </p:spPr>
      </p:pic>
      <p:sp>
        <p:nvSpPr>
          <p:cNvPr id="38" name="Shape 38"/>
          <p:cNvSpPr txBox="1"/>
          <p:nvPr/>
        </p:nvSpPr>
        <p:spPr>
          <a:xfrm>
            <a:off x="-228600" y="1524000"/>
            <a:ext cx="5333999" cy="4114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Times New Roman"/>
              <a:buNone/>
            </a:pPr>
            <a:r>
              <a:rPr b="1" i="1" lang="en-US" sz="4400" u="none">
                <a:solidFill>
                  <a:srgbClr val="D0C69E"/>
                </a:solidFill>
                <a:latin typeface="Times New Roman"/>
                <a:ea typeface="Times New Roman"/>
                <a:cs typeface="Times New Roman"/>
                <a:sym typeface="Times New Roman"/>
              </a:rPr>
              <a:t>Juan de Dios</a:t>
            </a:r>
          </a:p>
          <a:p>
            <a:pPr indent="0" lvl="0" marL="0" marR="0" rtl="0" algn="ctr">
              <a:lnSpc>
                <a:spcPct val="100000"/>
              </a:lnSpc>
              <a:spcBef>
                <a:spcPts val="0"/>
              </a:spcBef>
              <a:spcAft>
                <a:spcPts val="0"/>
              </a:spcAft>
              <a:buClr>
                <a:srgbClr val="D0C69E"/>
              </a:buClr>
              <a:buSzPct val="25000"/>
              <a:buFont typeface="Times New Roman"/>
              <a:buNone/>
            </a:pPr>
            <a:r>
              <a:rPr b="1" i="1" lang="en-US" sz="4400" u="none">
                <a:solidFill>
                  <a:srgbClr val="D0C69E"/>
                </a:solidFill>
                <a:latin typeface="Times New Roman"/>
                <a:ea typeface="Times New Roman"/>
                <a:cs typeface="Times New Roman"/>
                <a:sym typeface="Times New Roman"/>
              </a:rPr>
              <a:t> Ingunza Basualdo</a:t>
            </a:r>
          </a:p>
          <a:p>
            <a:pPr indent="0" lvl="0" marL="0" marR="0" rtl="0" algn="ctr">
              <a:lnSpc>
                <a:spcPct val="100000"/>
              </a:lnSpc>
              <a:spcBef>
                <a:spcPts val="0"/>
              </a:spcBef>
              <a:spcAft>
                <a:spcPts val="0"/>
              </a:spcAft>
              <a:buClr>
                <a:schemeClr val="dk1"/>
              </a:buClr>
              <a:buFont typeface="Arial"/>
              <a:buNone/>
            </a:pPr>
            <a:r>
              <a:t/>
            </a:r>
            <a:endParaRPr b="1" i="1" sz="4800" u="none">
              <a:solidFill>
                <a:srgbClr val="D0C69E"/>
              </a:solidFill>
              <a:latin typeface="Calibri"/>
              <a:ea typeface="Calibri"/>
              <a:cs typeface="Calibri"/>
              <a:sym typeface="Calibri"/>
            </a:endParaRPr>
          </a:p>
          <a:p>
            <a:pPr indent="0" lvl="0" marL="0" marR="0" rtl="0" algn="ctr">
              <a:lnSpc>
                <a:spcPct val="100000"/>
              </a:lnSpc>
              <a:spcBef>
                <a:spcPts val="0"/>
              </a:spcBef>
              <a:spcAft>
                <a:spcPts val="0"/>
              </a:spcAft>
              <a:buClr>
                <a:srgbClr val="D0C69E"/>
              </a:buClr>
              <a:buSzPct val="25000"/>
              <a:buFont typeface="Calibri"/>
              <a:buNone/>
            </a:pPr>
            <a:r>
              <a:rPr b="1" i="1" lang="en-US" sz="3600" u="none">
                <a:solidFill>
                  <a:srgbClr val="D0C69E"/>
                </a:solidFill>
                <a:latin typeface="Calibri"/>
                <a:ea typeface="Calibri"/>
                <a:cs typeface="Calibri"/>
                <a:sym typeface="Calibri"/>
              </a:rPr>
              <a:t> </a:t>
            </a:r>
            <a:r>
              <a:rPr b="1" i="1" lang="en-US" sz="3600" u="none">
                <a:solidFill>
                  <a:srgbClr val="D0C69E"/>
                </a:solidFill>
                <a:latin typeface="Times New Roman"/>
                <a:ea typeface="Times New Roman"/>
                <a:cs typeface="Times New Roman"/>
                <a:sym typeface="Times New Roman"/>
              </a:rPr>
              <a:t>(1823-1871)</a:t>
            </a:r>
            <a:r>
              <a:rPr b="1" i="1" lang="en-US" sz="4800" u="none">
                <a:solidFill>
                  <a:srgbClr val="D0C69E"/>
                </a:solidFill>
                <a:latin typeface="Times New Roman"/>
                <a:ea typeface="Times New Roman"/>
                <a:cs typeface="Times New Roman"/>
                <a:sym typeface="Times New Roman"/>
              </a:rPr>
              <a:t>  </a:t>
            </a:r>
          </a:p>
          <a:p>
            <a:pPr indent="0" lvl="0" marL="0" marR="0" rtl="0" algn="ctr">
              <a:lnSpc>
                <a:spcPct val="100000"/>
              </a:lnSpc>
              <a:spcBef>
                <a:spcPts val="0"/>
              </a:spcBef>
              <a:spcAft>
                <a:spcPts val="0"/>
              </a:spcAft>
              <a:buClr>
                <a:schemeClr val="dk1"/>
              </a:buClr>
              <a:buFont typeface="Arial"/>
              <a:buNone/>
            </a:pPr>
            <a:r>
              <a:t/>
            </a:r>
            <a:endParaRPr b="1" i="1" sz="4800" u="none">
              <a:solidFill>
                <a:srgbClr val="D0C69E"/>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D0C69E"/>
              </a:buClr>
              <a:buSzPct val="25000"/>
              <a:buFont typeface="Times New Roman"/>
              <a:buNone/>
            </a:pPr>
            <a:r>
              <a:rPr b="1" i="1" lang="en-US" sz="4400" u="none">
                <a:solidFill>
                  <a:srgbClr val="D0C69E"/>
                </a:solidFill>
                <a:latin typeface="Times New Roman"/>
                <a:ea typeface="Times New Roman"/>
                <a:cs typeface="Times New Roman"/>
                <a:sym typeface="Times New Roman"/>
              </a:rPr>
              <a:t>Pintor Peruano</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5000"/>
                                        <p:tgtEl>
                                          <p:spTgt spid="38"/>
                                        </p:tgtEl>
                                      </p:cBhvr>
                                    </p:animEffect>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childTnLst>
                          </p:cTn>
                        </p:par>
                        <p:par>
                          <p:cTn fill="hold">
                            <p:stCondLst>
                              <p:cond delay="5001"/>
                            </p:stCondLst>
                            <p:childTnLst>
                              <p:par>
                                <p:cTn fill="hold" nodeType="after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0" l="0" r="0" t="0"/>
          <a:stretch/>
        </p:blipFill>
        <p:spPr>
          <a:xfrm>
            <a:off x="533400" y="228600"/>
            <a:ext cx="8077199" cy="5937249"/>
          </a:xfrm>
          <a:prstGeom prst="rect">
            <a:avLst/>
          </a:prstGeom>
          <a:noFill/>
          <a:ln>
            <a:noFill/>
          </a:ln>
        </p:spPr>
      </p:pic>
      <p:sp>
        <p:nvSpPr>
          <p:cNvPr id="102" name="Shape 102"/>
          <p:cNvSpPr txBox="1"/>
          <p:nvPr/>
        </p:nvSpPr>
        <p:spPr>
          <a:xfrm>
            <a:off x="2667000" y="6240462"/>
            <a:ext cx="4267199"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La Peste de Florencia en 1348.     Obra de  1855</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6" name="Shape 106"/>
        <p:cNvGrpSpPr/>
        <p:nvPr/>
      </p:nvGrpSpPr>
      <p:grpSpPr>
        <a:xfrm>
          <a:off x="0" y="0"/>
          <a:ext cx="0" cy="0"/>
          <a:chOff x="0" y="0"/>
          <a:chExt cx="0" cy="0"/>
        </a:xfrm>
      </p:grpSpPr>
      <p:sp>
        <p:nvSpPr>
          <p:cNvPr id="107" name="Shape 107"/>
          <p:cNvSpPr txBox="1"/>
          <p:nvPr/>
        </p:nvSpPr>
        <p:spPr>
          <a:xfrm>
            <a:off x="5105400" y="1905000"/>
            <a:ext cx="4038599" cy="40036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 Apoyado económicamente por los envíos de dinero que le hacía su padre permaneció en Europa cerca de ocho años, hasta que regresó al Perú a fines de 1856, trayendo consigo toda su obra pictórica. </a:t>
            </a:r>
            <a:r>
              <a:rPr b="1" i="1" lang="en-US" sz="1600" u="none">
                <a:solidFill>
                  <a:schemeClr val="dk1"/>
                </a:solidFill>
                <a:latin typeface="Calibri"/>
                <a:ea typeface="Calibri"/>
                <a:cs typeface="Calibri"/>
                <a:sym typeface="Calibri"/>
              </a:rPr>
              <a:t>-------------------</a:t>
            </a:r>
            <a:br>
              <a:rPr b="1" i="1" lang="en-US" sz="1600" u="none">
                <a:solidFill>
                  <a:srgbClr val="D0C69E"/>
                </a:solidFill>
                <a:latin typeface="Calibri"/>
                <a:ea typeface="Calibri"/>
                <a:cs typeface="Calibri"/>
                <a:sym typeface="Calibri"/>
              </a:rPr>
            </a:br>
            <a:br>
              <a:rPr b="1" i="1" lang="en-US" sz="1600" u="none">
                <a:solidFill>
                  <a:srgbClr val="D0C69E"/>
                </a:solidFill>
                <a:latin typeface="Calibri"/>
                <a:ea typeface="Calibri"/>
                <a:cs typeface="Calibri"/>
                <a:sym typeface="Calibri"/>
              </a:rPr>
            </a:b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Tras la negativa  del gobierno para otorgarle   una beca y seguir arte en Europa, reingresó a prestar servicios en el Ejército, alcanzando el grado de Capitán de Caballería con fecha 18 de agosto de 1857, continuando en la carrera castrense  hasta noviembre de 1865 año que pidió su baja.</a:t>
            </a:r>
            <a:r>
              <a:rPr b="1" i="1" lang="en-US" sz="1600" u="none">
                <a:solidFill>
                  <a:schemeClr val="dk1"/>
                </a:solidFill>
                <a:latin typeface="Calibri"/>
                <a:ea typeface="Calibri"/>
                <a:cs typeface="Calibri"/>
                <a:sym typeface="Calibri"/>
              </a:rPr>
              <a:t>-------------------------------------------</a:t>
            </a:r>
            <a:r>
              <a:rPr b="1" i="1" lang="en-US" sz="1600" u="none">
                <a:solidFill>
                  <a:srgbClr val="D0C69E"/>
                </a:solidFill>
                <a:latin typeface="Calibri"/>
                <a:ea typeface="Calibri"/>
                <a:cs typeface="Calibri"/>
                <a:sym typeface="Calibri"/>
              </a:rPr>
              <a:t> </a:t>
            </a:r>
            <a:br>
              <a:rPr b="1" i="1" lang="en-US" sz="1600" u="none">
                <a:solidFill>
                  <a:srgbClr val="D0C69E"/>
                </a:solidFill>
                <a:latin typeface="Calibri"/>
                <a:ea typeface="Calibri"/>
                <a:cs typeface="Calibri"/>
                <a:sym typeface="Calibri"/>
              </a:rPr>
            </a:br>
            <a:br>
              <a:rPr b="1" i="1" lang="en-US" sz="1600" u="none">
                <a:solidFill>
                  <a:srgbClr val="D0C69E"/>
                </a:solidFill>
                <a:latin typeface="Calibri"/>
                <a:ea typeface="Calibri"/>
                <a:cs typeface="Calibri"/>
                <a:sym typeface="Calibri"/>
              </a:rPr>
            </a:br>
          </a:p>
        </p:txBody>
      </p:sp>
      <p:sp>
        <p:nvSpPr>
          <p:cNvPr id="108" name="Shape 108"/>
          <p:cNvSpPr txBox="1"/>
          <p:nvPr/>
        </p:nvSpPr>
        <p:spPr>
          <a:xfrm>
            <a:off x="304800" y="6276975"/>
            <a:ext cx="4495800" cy="5810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Autorretrato,  1856,  en la Municipalidad de Lima</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Fotografía: cortesía de Carlos Fuentes Guillén </a:t>
            </a:r>
          </a:p>
        </p:txBody>
      </p:sp>
      <p:pic>
        <p:nvPicPr>
          <p:cNvPr id="109" name="Shape 109"/>
          <p:cNvPicPr preferRelativeResize="0"/>
          <p:nvPr/>
        </p:nvPicPr>
        <p:blipFill rotWithShape="1">
          <a:blip r:embed="rId3">
            <a:alphaModFix/>
          </a:blip>
          <a:srcRect b="0" l="0" r="0" t="0"/>
          <a:stretch/>
        </p:blipFill>
        <p:spPr>
          <a:xfrm>
            <a:off x="5257800" y="0"/>
            <a:ext cx="3886200" cy="1306511"/>
          </a:xfrm>
          <a:prstGeom prst="rect">
            <a:avLst/>
          </a:prstGeom>
          <a:noFill/>
          <a:ln>
            <a:noFill/>
          </a:ln>
        </p:spPr>
      </p:pic>
      <p:pic>
        <p:nvPicPr>
          <p:cNvPr id="110" name="Shape 110"/>
          <p:cNvPicPr preferRelativeResize="0"/>
          <p:nvPr/>
        </p:nvPicPr>
        <p:blipFill rotWithShape="1">
          <a:blip r:embed="rId4">
            <a:alphaModFix/>
          </a:blip>
          <a:srcRect b="0" l="0" r="0" t="0"/>
          <a:stretch/>
        </p:blipFill>
        <p:spPr>
          <a:xfrm>
            <a:off x="228600" y="228600"/>
            <a:ext cx="4686300" cy="6122986"/>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4" name="Shape 114"/>
        <p:cNvGrpSpPr/>
        <p:nvPr/>
      </p:nvGrpSpPr>
      <p:grpSpPr>
        <a:xfrm>
          <a:off x="0" y="0"/>
          <a:ext cx="0" cy="0"/>
          <a:chOff x="0" y="0"/>
          <a:chExt cx="0" cy="0"/>
        </a:xfrm>
      </p:grpSpPr>
      <p:sp>
        <p:nvSpPr>
          <p:cNvPr id="115" name="Shape 115"/>
          <p:cNvSpPr txBox="1"/>
          <p:nvPr/>
        </p:nvSpPr>
        <p:spPr>
          <a:xfrm>
            <a:off x="0" y="6127750"/>
            <a:ext cx="8839199" cy="7302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Autorretrato,  1856, detalle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En la Municipalidad de Lima, Pinacoteca Ignacio  Merino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Fotografía: cortesía de Carlos Fuentes Guillén</a:t>
            </a:r>
            <a:r>
              <a:rPr b="1" i="1" lang="en-US" sz="1600" u="none">
                <a:solidFill>
                  <a:srgbClr val="D0C69E"/>
                </a:solidFill>
                <a:latin typeface="Calibri"/>
                <a:ea typeface="Calibri"/>
                <a:cs typeface="Calibri"/>
                <a:sym typeface="Calibri"/>
              </a:rPr>
              <a:t> </a:t>
            </a:r>
          </a:p>
        </p:txBody>
      </p:sp>
      <p:pic>
        <p:nvPicPr>
          <p:cNvPr id="116" name="Shape 116"/>
          <p:cNvPicPr preferRelativeResize="0"/>
          <p:nvPr/>
        </p:nvPicPr>
        <p:blipFill rotWithShape="1">
          <a:blip r:embed="rId3">
            <a:alphaModFix/>
          </a:blip>
          <a:srcRect b="0" l="0" r="0" t="0"/>
          <a:stretch/>
        </p:blipFill>
        <p:spPr>
          <a:xfrm>
            <a:off x="0" y="0"/>
            <a:ext cx="9144000" cy="5607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0" name="Shape 120"/>
        <p:cNvGrpSpPr/>
        <p:nvPr/>
      </p:nvGrpSpPr>
      <p:grpSpPr>
        <a:xfrm>
          <a:off x="0" y="0"/>
          <a:ext cx="0" cy="0"/>
          <a:chOff x="0" y="0"/>
          <a:chExt cx="0" cy="0"/>
        </a:xfrm>
      </p:grpSpPr>
      <p:sp>
        <p:nvSpPr>
          <p:cNvPr id="121" name="Shape 121"/>
          <p:cNvSpPr txBox="1"/>
          <p:nvPr/>
        </p:nvSpPr>
        <p:spPr>
          <a:xfrm>
            <a:off x="5715000" y="4876800"/>
            <a:ext cx="34290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Hebe,  la diosa de la Juventud, 1856</a:t>
            </a:r>
            <a:r>
              <a:rPr b="0" i="0" lang="en-US" sz="1600" u="none">
                <a:solidFill>
                  <a:schemeClr val="dk1"/>
                </a:solidFill>
                <a:latin typeface="Calibri"/>
                <a:ea typeface="Calibri"/>
                <a:cs typeface="Calibri"/>
                <a:sym typeface="Calibri"/>
              </a:rPr>
              <a:t> </a:t>
            </a:r>
            <a:br>
              <a:rPr b="0" i="0" lang="en-US" sz="1600" u="none">
                <a:solidFill>
                  <a:schemeClr val="dk1"/>
                </a:solidFill>
                <a:latin typeface="Calibri"/>
                <a:ea typeface="Calibri"/>
                <a:cs typeface="Calibri"/>
                <a:sym typeface="Calibri"/>
              </a:rPr>
            </a:br>
            <a:r>
              <a:rPr b="0" i="0" lang="en-US" sz="1600" u="none">
                <a:solidFill>
                  <a:schemeClr val="dk1"/>
                </a:solidFill>
                <a:latin typeface="Calibri"/>
                <a:ea typeface="Calibri"/>
                <a:cs typeface="Calibri"/>
                <a:sym typeface="Calibri"/>
              </a:rPr>
              <a:t> </a:t>
            </a:r>
            <a:r>
              <a:rPr b="1" i="1" lang="en-US" sz="1600" u="none">
                <a:solidFill>
                  <a:srgbClr val="D0C69E"/>
                </a:solidFill>
                <a:latin typeface="Calibri"/>
                <a:ea typeface="Calibri"/>
                <a:cs typeface="Calibri"/>
                <a:sym typeface="Calibri"/>
              </a:rPr>
              <a:t>Fotografía: </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cortesía de Carlos Fuentes Guillén </a:t>
            </a:r>
          </a:p>
        </p:txBody>
      </p:sp>
      <p:pic>
        <p:nvPicPr>
          <p:cNvPr id="122" name="Shape 122"/>
          <p:cNvPicPr preferRelativeResize="0"/>
          <p:nvPr/>
        </p:nvPicPr>
        <p:blipFill rotWithShape="1">
          <a:blip r:embed="rId3">
            <a:alphaModFix/>
          </a:blip>
          <a:srcRect b="0" l="0" r="0" t="0"/>
          <a:stretch/>
        </p:blipFill>
        <p:spPr>
          <a:xfrm>
            <a:off x="0" y="0"/>
            <a:ext cx="5784850" cy="6858000"/>
          </a:xfrm>
          <a:prstGeom prst="rect">
            <a:avLst/>
          </a:prstGeom>
          <a:noFill/>
          <a:ln>
            <a:noFill/>
          </a:ln>
        </p:spPr>
      </p:pic>
      <p:pic>
        <p:nvPicPr>
          <p:cNvPr id="123" name="Shape 123"/>
          <p:cNvPicPr preferRelativeResize="0"/>
          <p:nvPr/>
        </p:nvPicPr>
        <p:blipFill rotWithShape="1">
          <a:blip r:embed="rId4">
            <a:alphaModFix/>
          </a:blip>
          <a:srcRect b="0" l="0" r="0" t="0"/>
          <a:stretch/>
        </p:blipFill>
        <p:spPr>
          <a:xfrm>
            <a:off x="7391400" y="1371600"/>
            <a:ext cx="1262062" cy="246379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7" name="Shape 127"/>
        <p:cNvGrpSpPr/>
        <p:nvPr/>
      </p:nvGrpSpPr>
      <p:grpSpPr>
        <a:xfrm>
          <a:off x="0" y="0"/>
          <a:ext cx="0" cy="0"/>
          <a:chOff x="0" y="0"/>
          <a:chExt cx="0" cy="0"/>
        </a:xfrm>
      </p:grpSpPr>
      <p:sp>
        <p:nvSpPr>
          <p:cNvPr id="128" name="Shape 128"/>
          <p:cNvSpPr txBox="1"/>
          <p:nvPr/>
        </p:nvSpPr>
        <p:spPr>
          <a:xfrm>
            <a:off x="2895600" y="6248400"/>
            <a:ext cx="37338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Capuchino leyendo,   1856</a:t>
            </a:r>
          </a:p>
        </p:txBody>
      </p:sp>
      <p:pic>
        <p:nvPicPr>
          <p:cNvPr id="129" name="Shape 129"/>
          <p:cNvPicPr preferRelativeResize="0"/>
          <p:nvPr/>
        </p:nvPicPr>
        <p:blipFill rotWithShape="1">
          <a:blip r:embed="rId3">
            <a:alphaModFix/>
          </a:blip>
          <a:srcRect b="0" l="0" r="0" t="0"/>
          <a:stretch/>
        </p:blipFill>
        <p:spPr>
          <a:xfrm rot="-1260000">
            <a:off x="7010399" y="871536"/>
            <a:ext cx="3394074" cy="1246186"/>
          </a:xfrm>
          <a:prstGeom prst="rect">
            <a:avLst/>
          </a:prstGeom>
          <a:noFill/>
          <a:ln>
            <a:noFill/>
          </a:ln>
        </p:spPr>
      </p:pic>
      <p:pic>
        <p:nvPicPr>
          <p:cNvPr id="130" name="Shape 130"/>
          <p:cNvPicPr preferRelativeResize="0"/>
          <p:nvPr/>
        </p:nvPicPr>
        <p:blipFill rotWithShape="1">
          <a:blip r:embed="rId4">
            <a:alphaModFix/>
          </a:blip>
          <a:srcRect b="0" l="0" r="0" t="0"/>
          <a:stretch/>
        </p:blipFill>
        <p:spPr>
          <a:xfrm>
            <a:off x="1763711" y="260350"/>
            <a:ext cx="5006975" cy="5832474"/>
          </a:xfrm>
          <a:prstGeom prst="rect">
            <a:avLst/>
          </a:prstGeom>
          <a:noFill/>
          <a:ln>
            <a:noFill/>
          </a:ln>
        </p:spPr>
      </p:pic>
      <p:pic>
        <p:nvPicPr>
          <p:cNvPr id="131" name="Shape 131"/>
          <p:cNvPicPr preferRelativeResize="0"/>
          <p:nvPr/>
        </p:nvPicPr>
        <p:blipFill rotWithShape="1">
          <a:blip r:embed="rId5">
            <a:alphaModFix/>
          </a:blip>
          <a:srcRect b="0" l="0" r="0" t="0"/>
          <a:stretch/>
        </p:blipFill>
        <p:spPr>
          <a:xfrm>
            <a:off x="2916236" y="1268412"/>
            <a:ext cx="2768599" cy="380999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ppt_w</p:attrName>
                                        </p:attrNameLst>
                                      </p:cBhvr>
                                      <p:tavLst>
                                        <p:tav fmla="" tm="0">
                                          <p:val>
                                            <p:strVal val="0"/>
                                          </p:val>
                                        </p:tav>
                                        <p:tav fmla="" tm="100000">
                                          <p:val>
                                            <p:strVal val="#ppt_w"/>
                                          </p:val>
                                        </p:tav>
                                      </p:tavLst>
                                    </p:anim>
                                    <p:anim calcmode="lin" valueType="num">
                                      <p:cBhvr additive="base">
                                        <p:cTn dur="500"/>
                                        <p:tgtEl>
                                          <p:spTgt spid="1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5" name="Shape 135"/>
        <p:cNvGrpSpPr/>
        <p:nvPr/>
      </p:nvGrpSpPr>
      <p:grpSpPr>
        <a:xfrm>
          <a:off x="0" y="0"/>
          <a:ext cx="0" cy="0"/>
          <a:chOff x="0" y="0"/>
          <a:chExt cx="0" cy="0"/>
        </a:xfrm>
      </p:grpSpPr>
      <p:sp>
        <p:nvSpPr>
          <p:cNvPr id="136" name="Shape 136"/>
          <p:cNvSpPr txBox="1"/>
          <p:nvPr/>
        </p:nvSpPr>
        <p:spPr>
          <a:xfrm>
            <a:off x="304800" y="6276975"/>
            <a:ext cx="4572000"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Don Francisco Ingunza y Zamácola </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padre del artista, obra de   1858</a:t>
            </a:r>
          </a:p>
        </p:txBody>
      </p:sp>
      <p:sp>
        <p:nvSpPr>
          <p:cNvPr id="137" name="Shape 137"/>
          <p:cNvSpPr txBox="1"/>
          <p:nvPr/>
        </p:nvSpPr>
        <p:spPr>
          <a:xfrm>
            <a:off x="5105400" y="2133600"/>
            <a:ext cx="4038599" cy="327025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br>
              <a:rPr b="1" i="1" lang="en-US" sz="1600" u="none">
                <a:solidFill>
                  <a:srgbClr val="D0C69E"/>
                </a:solidFill>
                <a:latin typeface="Calibri"/>
                <a:ea typeface="Calibri"/>
                <a:cs typeface="Calibri"/>
                <a:sym typeface="Calibri"/>
              </a:rPr>
            </a:b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En 1858, en la vitrina del establecimiento de música de Innocenzo Ricordi, ubicado en la calle de Mercaderes, expuso un retrato del Negro Sánchez. </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Leonardo Barbieri  organizó  la segunda muestra colectiva de Lima en setiembre de 1861, Ingunza  exhibió varios cuadros. </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br>
              <a:rPr b="1" i="1" lang="en-US" sz="1600" u="none">
                <a:solidFill>
                  <a:srgbClr val="D0C69E"/>
                </a:solidFill>
                <a:latin typeface="Calibri"/>
                <a:ea typeface="Calibri"/>
                <a:cs typeface="Calibri"/>
                <a:sym typeface="Calibri"/>
              </a:rPr>
            </a:br>
          </a:p>
        </p:txBody>
      </p:sp>
      <p:pic>
        <p:nvPicPr>
          <p:cNvPr id="138" name="Shape 138"/>
          <p:cNvPicPr preferRelativeResize="0"/>
          <p:nvPr/>
        </p:nvPicPr>
        <p:blipFill rotWithShape="1">
          <a:blip r:embed="rId3">
            <a:alphaModFix/>
          </a:blip>
          <a:srcRect b="0" l="0" r="0" t="0"/>
          <a:stretch/>
        </p:blipFill>
        <p:spPr>
          <a:xfrm>
            <a:off x="0" y="76200"/>
            <a:ext cx="5022850" cy="6172199"/>
          </a:xfrm>
          <a:prstGeom prst="rect">
            <a:avLst/>
          </a:prstGeom>
          <a:noFill/>
          <a:ln>
            <a:noFill/>
          </a:ln>
        </p:spPr>
      </p:pic>
      <p:pic>
        <p:nvPicPr>
          <p:cNvPr id="139" name="Shape 139"/>
          <p:cNvPicPr preferRelativeResize="0"/>
          <p:nvPr/>
        </p:nvPicPr>
        <p:blipFill rotWithShape="1">
          <a:blip r:embed="rId4">
            <a:alphaModFix/>
          </a:blip>
          <a:srcRect b="0" l="0" r="0" t="0"/>
          <a:stretch/>
        </p:blipFill>
        <p:spPr>
          <a:xfrm>
            <a:off x="5292725" y="0"/>
            <a:ext cx="3851274" cy="1414462"/>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3" name="Shape 143"/>
        <p:cNvGrpSpPr/>
        <p:nvPr/>
      </p:nvGrpSpPr>
      <p:grpSpPr>
        <a:xfrm>
          <a:off x="0" y="0"/>
          <a:ext cx="0" cy="0"/>
          <a:chOff x="0" y="0"/>
          <a:chExt cx="0" cy="0"/>
        </a:xfrm>
      </p:grpSpPr>
      <p:sp>
        <p:nvSpPr>
          <p:cNvPr id="144" name="Shape 144"/>
          <p:cNvSpPr txBox="1"/>
          <p:nvPr/>
        </p:nvSpPr>
        <p:spPr>
          <a:xfrm>
            <a:off x="2971800" y="6248400"/>
            <a:ext cx="3733800"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Dr. Manuel Ingunza y Basualdo </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obra de 1858</a:t>
            </a:r>
          </a:p>
        </p:txBody>
      </p:sp>
      <p:pic>
        <p:nvPicPr>
          <p:cNvPr id="145" name="Shape 145"/>
          <p:cNvPicPr preferRelativeResize="0"/>
          <p:nvPr/>
        </p:nvPicPr>
        <p:blipFill rotWithShape="1">
          <a:blip r:embed="rId3">
            <a:alphaModFix/>
          </a:blip>
          <a:srcRect b="0" l="0" r="0" t="0"/>
          <a:stretch/>
        </p:blipFill>
        <p:spPr>
          <a:xfrm>
            <a:off x="1828800" y="0"/>
            <a:ext cx="5602287" cy="6248399"/>
          </a:xfrm>
          <a:prstGeom prst="rect">
            <a:avLst/>
          </a:prstGeom>
          <a:noFill/>
          <a:ln>
            <a:noFill/>
          </a:ln>
        </p:spPr>
      </p:pic>
      <p:pic>
        <p:nvPicPr>
          <p:cNvPr id="146" name="Shape 146"/>
          <p:cNvPicPr preferRelativeResize="0"/>
          <p:nvPr/>
        </p:nvPicPr>
        <p:blipFill rotWithShape="1">
          <a:blip r:embed="rId4">
            <a:alphaModFix/>
          </a:blip>
          <a:srcRect b="0" l="0" r="0" t="0"/>
          <a:stretch/>
        </p:blipFill>
        <p:spPr>
          <a:xfrm rot="-600000">
            <a:off x="7200900" y="1628775"/>
            <a:ext cx="3886200" cy="1306512"/>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1111"/>
        </a:solidFill>
      </p:bgPr>
    </p:bg>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0" l="0" r="0" t="0"/>
          <a:stretch/>
        </p:blipFill>
        <p:spPr>
          <a:xfrm>
            <a:off x="990600" y="533400"/>
            <a:ext cx="6705599" cy="5581650"/>
          </a:xfrm>
          <a:prstGeom prst="rect">
            <a:avLst/>
          </a:prstGeom>
          <a:noFill/>
          <a:ln>
            <a:noFill/>
          </a:ln>
        </p:spPr>
      </p:pic>
      <p:sp>
        <p:nvSpPr>
          <p:cNvPr id="152" name="Shape 152"/>
          <p:cNvSpPr txBox="1"/>
          <p:nvPr>
            <p:ph type="title"/>
          </p:nvPr>
        </p:nvSpPr>
        <p:spPr>
          <a:xfrm>
            <a:off x="6400800" y="5486400"/>
            <a:ext cx="27431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600" u="none" cap="none" strike="noStrike">
                <a:solidFill>
                  <a:srgbClr val="D0C69E"/>
                </a:solidFill>
                <a:latin typeface="Calibri"/>
                <a:ea typeface="Calibri"/>
                <a:cs typeface="Calibri"/>
                <a:sym typeface="Calibri"/>
              </a:rPr>
              <a:t>Vanitas  (vanidad) </a:t>
            </a:r>
            <a:br>
              <a:rPr b="1" i="1" lang="en-US" sz="1600" u="none" cap="none" strike="noStrike">
                <a:solidFill>
                  <a:srgbClr val="D0C69E"/>
                </a:solidFill>
                <a:latin typeface="Calibri"/>
                <a:ea typeface="Calibri"/>
                <a:cs typeface="Calibri"/>
                <a:sym typeface="Calibri"/>
              </a:rPr>
            </a:br>
            <a:r>
              <a:rPr b="1" i="1" lang="en-US" sz="1600" u="none" cap="none" strike="noStrike">
                <a:solidFill>
                  <a:srgbClr val="D0C69E"/>
                </a:solidFill>
                <a:latin typeface="Calibri"/>
                <a:ea typeface="Calibri"/>
                <a:cs typeface="Calibri"/>
                <a:sym typeface="Calibri"/>
              </a:rPr>
              <a:t>obra de 1859</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6" name="Shape 156"/>
        <p:cNvGrpSpPr/>
        <p:nvPr/>
      </p:nvGrpSpPr>
      <p:grpSpPr>
        <a:xfrm>
          <a:off x="0" y="0"/>
          <a:ext cx="0" cy="0"/>
          <a:chOff x="0" y="0"/>
          <a:chExt cx="0" cy="0"/>
        </a:xfrm>
      </p:grpSpPr>
      <p:sp>
        <p:nvSpPr>
          <p:cNvPr id="157" name="Shape 157"/>
          <p:cNvSpPr txBox="1"/>
          <p:nvPr/>
        </p:nvSpPr>
        <p:spPr>
          <a:xfrm>
            <a:off x="2743200" y="6324600"/>
            <a:ext cx="37338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La muerte de San Francisco,  1860</a:t>
            </a:r>
          </a:p>
        </p:txBody>
      </p:sp>
      <p:pic>
        <p:nvPicPr>
          <p:cNvPr id="158" name="Shape 158"/>
          <p:cNvPicPr preferRelativeResize="0"/>
          <p:nvPr/>
        </p:nvPicPr>
        <p:blipFill rotWithShape="1">
          <a:blip r:embed="rId3">
            <a:alphaModFix/>
          </a:blip>
          <a:srcRect b="0" l="0" r="0" t="0"/>
          <a:stretch/>
        </p:blipFill>
        <p:spPr>
          <a:xfrm>
            <a:off x="304800" y="0"/>
            <a:ext cx="8534399" cy="6173787"/>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2" name="Shape 162"/>
        <p:cNvGrpSpPr/>
        <p:nvPr/>
      </p:nvGrpSpPr>
      <p:grpSpPr>
        <a:xfrm>
          <a:off x="0" y="0"/>
          <a:ext cx="0" cy="0"/>
          <a:chOff x="0" y="0"/>
          <a:chExt cx="0" cy="0"/>
        </a:xfrm>
      </p:grpSpPr>
      <p:sp>
        <p:nvSpPr>
          <p:cNvPr id="163" name="Shape 163"/>
          <p:cNvSpPr txBox="1"/>
          <p:nvPr/>
        </p:nvSpPr>
        <p:spPr>
          <a:xfrm>
            <a:off x="6629400" y="6521450"/>
            <a:ext cx="37338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San Francisco,  1860</a:t>
            </a:r>
          </a:p>
        </p:txBody>
      </p:sp>
      <p:pic>
        <p:nvPicPr>
          <p:cNvPr descr="E:\01 Mis docu. Backup\Mis imágenes\Fondos Negros\coloridos-5.jpg" id="164" name="Shape 164"/>
          <p:cNvPicPr preferRelativeResize="0"/>
          <p:nvPr/>
        </p:nvPicPr>
        <p:blipFill rotWithShape="1">
          <a:blip r:embed="rId3">
            <a:alphaModFix/>
          </a:blip>
          <a:srcRect b="0" l="0" r="0" t="0"/>
          <a:stretch/>
        </p:blipFill>
        <p:spPr>
          <a:xfrm>
            <a:off x="6781800" y="2667000"/>
            <a:ext cx="2590800" cy="1922462"/>
          </a:xfrm>
          <a:prstGeom prst="rect">
            <a:avLst/>
          </a:prstGeom>
          <a:noFill/>
          <a:ln>
            <a:noFill/>
          </a:ln>
        </p:spPr>
      </p:pic>
      <p:pic>
        <p:nvPicPr>
          <p:cNvPr descr="E:\01 Mis docu. Backup\Mis imágenes\Fondos Negros\coloridos-5.jpg" id="165" name="Shape 165"/>
          <p:cNvPicPr preferRelativeResize="0"/>
          <p:nvPr/>
        </p:nvPicPr>
        <p:blipFill rotWithShape="1">
          <a:blip r:embed="rId3">
            <a:alphaModFix/>
          </a:blip>
          <a:srcRect b="0" l="0" r="0" t="0"/>
          <a:stretch/>
        </p:blipFill>
        <p:spPr>
          <a:xfrm>
            <a:off x="6858000" y="990600"/>
            <a:ext cx="2743199" cy="2036762"/>
          </a:xfrm>
          <a:prstGeom prst="rect">
            <a:avLst/>
          </a:prstGeom>
          <a:noFill/>
          <a:ln>
            <a:noFill/>
          </a:ln>
        </p:spPr>
      </p:pic>
      <p:pic>
        <p:nvPicPr>
          <p:cNvPr id="166" name="Shape 166"/>
          <p:cNvPicPr preferRelativeResize="0"/>
          <p:nvPr/>
        </p:nvPicPr>
        <p:blipFill rotWithShape="1">
          <a:blip r:embed="rId4">
            <a:alphaModFix/>
          </a:blip>
          <a:srcRect b="0" l="0" r="0" t="0"/>
          <a:stretch/>
        </p:blipFill>
        <p:spPr>
          <a:xfrm>
            <a:off x="457200" y="152400"/>
            <a:ext cx="5524500" cy="6565900"/>
          </a:xfrm>
          <a:prstGeom prst="rect">
            <a:avLst/>
          </a:prstGeom>
          <a:noFill/>
          <a:ln>
            <a:noFill/>
          </a:ln>
        </p:spPr>
      </p:pic>
      <p:pic>
        <p:nvPicPr>
          <p:cNvPr id="167" name="Shape 167"/>
          <p:cNvPicPr preferRelativeResize="0"/>
          <p:nvPr/>
        </p:nvPicPr>
        <p:blipFill rotWithShape="1">
          <a:blip r:embed="rId5">
            <a:alphaModFix/>
          </a:blip>
          <a:srcRect b="0" l="0" r="0" t="0"/>
          <a:stretch/>
        </p:blipFill>
        <p:spPr>
          <a:xfrm>
            <a:off x="1676400" y="1295400"/>
            <a:ext cx="3130549" cy="42481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2" name="Shape 42"/>
        <p:cNvGrpSpPr/>
        <p:nvPr/>
      </p:nvGrpSpPr>
      <p:grpSpPr>
        <a:xfrm>
          <a:off x="0" y="0"/>
          <a:ext cx="0" cy="0"/>
          <a:chOff x="0" y="0"/>
          <a:chExt cx="0" cy="0"/>
        </a:xfrm>
      </p:grpSpPr>
      <p:sp>
        <p:nvSpPr>
          <p:cNvPr id="43" name="Shape 43"/>
          <p:cNvSpPr txBox="1"/>
          <p:nvPr/>
        </p:nvSpPr>
        <p:spPr>
          <a:xfrm>
            <a:off x="0" y="4810125"/>
            <a:ext cx="9144000" cy="204787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Pintor huanuqueño. Otra fuente señala erróneamente 1824-1874. Según partida de bautismo: “...En esta Iglesia Paroquial de Huánuco, en veinte y dos días del mes de Junio de mil ochocientos veinteytres; yo el infrascrito cura y vicario, exorxisé, puse óleo y crisma a Juan de Dios del Carmen de edad de cuatro días, a quien le hechó el agua del bautismo el Presbítero Don Mariano Huydobro; es hijo legítimo de Don Francisco Ingunza y de Doña Teresa Basualdo; fué su padrino el R.P. Prior de San Juan de Dios Fray Francisco Ariza, siendo testigos Don Gregorio Retes y Mariano Retes, de que certifico. (fdo.): Manuel de Herrera...”. (sic). Fue el décimo quinto hijo del matrimonio; su madre falleció cuando Juan de Dios tenía dos años y medio de edad. Su educación estuvo a cargo de su padre y hermanos mayores.</a:t>
            </a:r>
          </a:p>
        </p:txBody>
      </p:sp>
      <p:pic>
        <p:nvPicPr>
          <p:cNvPr id="44" name="Shape 44"/>
          <p:cNvPicPr preferRelativeResize="0"/>
          <p:nvPr/>
        </p:nvPicPr>
        <p:blipFill rotWithShape="1">
          <a:blip r:embed="rId3">
            <a:alphaModFix/>
          </a:blip>
          <a:srcRect b="0" l="0" r="0" t="0"/>
          <a:stretch/>
        </p:blipFill>
        <p:spPr>
          <a:xfrm>
            <a:off x="304800" y="228600"/>
            <a:ext cx="6858000" cy="4487862"/>
          </a:xfrm>
          <a:prstGeom prst="rect">
            <a:avLst/>
          </a:prstGeom>
          <a:noFill/>
          <a:ln>
            <a:noFill/>
          </a:ln>
        </p:spPr>
      </p:pic>
      <p:sp>
        <p:nvSpPr>
          <p:cNvPr id="45" name="Shape 45"/>
          <p:cNvSpPr txBox="1"/>
          <p:nvPr/>
        </p:nvSpPr>
        <p:spPr>
          <a:xfrm>
            <a:off x="7239000" y="3657600"/>
            <a:ext cx="2827337" cy="374649"/>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D0C69E"/>
              </a:buClr>
              <a:buSzPct val="25000"/>
              <a:buFont typeface="Calibri"/>
              <a:buNone/>
            </a:pPr>
            <a:r>
              <a:rPr b="1" i="1" lang="en-US" sz="1800" u="none">
                <a:solidFill>
                  <a:srgbClr val="D0C69E"/>
                </a:solidFill>
                <a:latin typeface="Calibri"/>
                <a:ea typeface="Calibri"/>
                <a:cs typeface="Calibri"/>
                <a:sym typeface="Calibri"/>
              </a:rPr>
              <a:t>Bodegón- 1840</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0"/>
                                        <p:tgtEl>
                                          <p:spTgt spid="43"/>
                                        </p:tgtEl>
                                      </p:cBhvr>
                                    </p:animEffect>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1" name="Shape 171"/>
        <p:cNvGrpSpPr/>
        <p:nvPr/>
      </p:nvGrpSpPr>
      <p:grpSpPr>
        <a:xfrm>
          <a:off x="0" y="0"/>
          <a:ext cx="0" cy="0"/>
          <a:chOff x="0" y="0"/>
          <a:chExt cx="0" cy="0"/>
        </a:xfrm>
      </p:grpSpPr>
      <p:sp>
        <p:nvSpPr>
          <p:cNvPr id="172" name="Shape 172"/>
          <p:cNvSpPr txBox="1"/>
          <p:nvPr/>
        </p:nvSpPr>
        <p:spPr>
          <a:xfrm>
            <a:off x="2743200" y="6324600"/>
            <a:ext cx="37338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Bodegón  (veinte años después)  1860</a:t>
            </a:r>
          </a:p>
        </p:txBody>
      </p:sp>
      <p:pic>
        <p:nvPicPr>
          <p:cNvPr id="173" name="Shape 173"/>
          <p:cNvPicPr preferRelativeResize="0"/>
          <p:nvPr/>
        </p:nvPicPr>
        <p:blipFill rotWithShape="1">
          <a:blip r:embed="rId3">
            <a:alphaModFix/>
          </a:blip>
          <a:srcRect b="0" l="0" r="0" t="0"/>
          <a:stretch/>
        </p:blipFill>
        <p:spPr>
          <a:xfrm>
            <a:off x="685800" y="304800"/>
            <a:ext cx="8001000" cy="60134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7"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b="0" l="0" r="0" t="0"/>
          <a:stretch/>
        </p:blipFill>
        <p:spPr>
          <a:xfrm>
            <a:off x="304800" y="0"/>
            <a:ext cx="5411786" cy="6605587"/>
          </a:xfrm>
          <a:prstGeom prst="rect">
            <a:avLst/>
          </a:prstGeom>
          <a:noFill/>
          <a:ln>
            <a:noFill/>
          </a:ln>
        </p:spPr>
      </p:pic>
      <p:sp>
        <p:nvSpPr>
          <p:cNvPr id="179" name="Shape 179"/>
          <p:cNvSpPr txBox="1"/>
          <p:nvPr/>
        </p:nvSpPr>
        <p:spPr>
          <a:xfrm>
            <a:off x="6019800" y="4267200"/>
            <a:ext cx="3124199" cy="2047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Autorretrato</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En el Museo de Pueblo Libre</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 MNAHP )</a:t>
            </a:r>
            <a:br>
              <a:rPr b="1" i="1" lang="en-US" sz="1600" u="none">
                <a:solidFill>
                  <a:srgbClr val="D0C69E"/>
                </a:solidFill>
                <a:latin typeface="Calibri"/>
                <a:ea typeface="Calibri"/>
                <a:cs typeface="Calibri"/>
                <a:sym typeface="Calibri"/>
              </a:rPr>
            </a:b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 </a:t>
            </a:r>
            <a:br>
              <a:rPr b="1" i="1" lang="en-US" sz="1600" u="none">
                <a:solidFill>
                  <a:srgbClr val="D0C69E"/>
                </a:solidFill>
                <a:latin typeface="Calibri"/>
                <a:ea typeface="Calibri"/>
                <a:cs typeface="Calibri"/>
                <a:sym typeface="Calibri"/>
              </a:rPr>
            </a:b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Fotografía: </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cortesía de Carlos Fuentes Guillén </a:t>
            </a:r>
          </a:p>
        </p:txBody>
      </p:sp>
      <p:pic>
        <p:nvPicPr>
          <p:cNvPr id="180" name="Shape 180"/>
          <p:cNvPicPr preferRelativeResize="0"/>
          <p:nvPr/>
        </p:nvPicPr>
        <p:blipFill rotWithShape="1">
          <a:blip r:embed="rId4">
            <a:alphaModFix/>
          </a:blip>
          <a:srcRect b="0" l="0" r="0" t="0"/>
          <a:stretch/>
        </p:blipFill>
        <p:spPr>
          <a:xfrm rot="-1260000">
            <a:off x="6934199" y="457199"/>
            <a:ext cx="3394074" cy="12461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84" name="Shape 184"/>
        <p:cNvGrpSpPr/>
        <p:nvPr/>
      </p:nvGrpSpPr>
      <p:grpSpPr>
        <a:xfrm>
          <a:off x="0" y="0"/>
          <a:ext cx="0" cy="0"/>
          <a:chOff x="0" y="0"/>
          <a:chExt cx="0" cy="0"/>
        </a:xfrm>
      </p:grpSpPr>
      <p:sp>
        <p:nvSpPr>
          <p:cNvPr id="185" name="Shape 185"/>
          <p:cNvSpPr txBox="1"/>
          <p:nvPr/>
        </p:nvSpPr>
        <p:spPr>
          <a:xfrm>
            <a:off x="304800" y="1295400"/>
            <a:ext cx="4038599" cy="44926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En 1865 viajó a Europa por tercera vez, en esa oportunidad fue acompañado por su única hija María Lucrecia, ella contaba 16 años de edad. </a:t>
            </a:r>
            <a:r>
              <a:rPr b="1" i="1" lang="en-US" sz="1600" u="none">
                <a:solidFill>
                  <a:schemeClr val="dk1"/>
                </a:solidFill>
                <a:latin typeface="Calibri"/>
                <a:ea typeface="Calibri"/>
                <a:cs typeface="Calibri"/>
                <a:sym typeface="Calibri"/>
              </a:rPr>
              <a:t>-----------------------------------------, </a:t>
            </a:r>
            <a:br>
              <a:rPr b="1" i="1" lang="en-US" sz="1600" u="none">
                <a:solidFill>
                  <a:schemeClr val="dk1"/>
                </a:solidFill>
                <a:latin typeface="Calibri"/>
                <a:ea typeface="Calibri"/>
                <a:cs typeface="Calibri"/>
                <a:sym typeface="Calibri"/>
              </a:rPr>
            </a:br>
            <a:br>
              <a:rPr b="1" i="1" lang="en-US" sz="1600" u="none">
                <a:solidFill>
                  <a:schemeClr val="dk1"/>
                </a:solidFill>
                <a:latin typeface="Calibri"/>
                <a:ea typeface="Calibri"/>
                <a:cs typeface="Calibri"/>
                <a:sym typeface="Calibri"/>
              </a:rPr>
            </a:br>
            <a:r>
              <a:rPr b="1" i="1" lang="en-US" sz="1600" u="none">
                <a:solidFill>
                  <a:srgbClr val="D0C69E"/>
                </a:solidFill>
                <a:latin typeface="Calibri"/>
                <a:ea typeface="Calibri"/>
                <a:cs typeface="Calibri"/>
                <a:sym typeface="Calibri"/>
              </a:rPr>
              <a:t>Al llegar a París, contó con el apoyo de los amigos que había dejado, nueve años atrás,  en 1856. </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Vivieron en Europa seis años y volvían a Lima en 1871. Cuando navegaban, junto con su hija María Lucrecia de Ingunza y Bautista, fue  atacado por  la peste. </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r>
              <a:rPr b="1" i="1" lang="en-US" sz="1600" u="none">
                <a:solidFill>
                  <a:srgbClr val="D0C69E"/>
                </a:solidFill>
                <a:latin typeface="Calibri"/>
                <a:ea typeface="Calibri"/>
                <a:cs typeface="Calibri"/>
                <a:sym typeface="Calibri"/>
              </a:rPr>
              <a:t>Falleció en el buque y fue arrojado en el mar de las Antillas </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r>
              <a:rPr b="1" i="1" lang="en-US" sz="1600" u="none">
                <a:solidFill>
                  <a:schemeClr val="dk1"/>
                </a:solidFill>
                <a:latin typeface="Calibri"/>
                <a:ea typeface="Calibri"/>
                <a:cs typeface="Calibri"/>
                <a:sym typeface="Calibri"/>
              </a:rPr>
              <a:t> </a:t>
            </a:r>
            <a:br>
              <a:rPr b="1" i="1" lang="en-US" sz="1600" u="none">
                <a:solidFill>
                  <a:schemeClr val="dk1"/>
                </a:solidFill>
                <a:latin typeface="Calibri"/>
                <a:ea typeface="Calibri"/>
                <a:cs typeface="Calibri"/>
                <a:sym typeface="Calibri"/>
              </a:rPr>
            </a:br>
            <a:r>
              <a:rPr b="1" i="1" lang="en-US" sz="1600" u="none">
                <a:solidFill>
                  <a:srgbClr val="D0C69E"/>
                </a:solidFill>
                <a:latin typeface="Calibri"/>
                <a:ea typeface="Calibri"/>
                <a:cs typeface="Calibri"/>
                <a:sym typeface="Calibri"/>
              </a:rPr>
              <a:t>Su obra de excelente factura quedó en París.</a:t>
            </a:r>
            <a:br>
              <a:rPr b="1" i="1" lang="en-US" sz="1600" u="none">
                <a:solidFill>
                  <a:srgbClr val="D0C69E"/>
                </a:solidFill>
                <a:latin typeface="Calibri"/>
                <a:ea typeface="Calibri"/>
                <a:cs typeface="Calibri"/>
                <a:sym typeface="Calibri"/>
              </a:rPr>
            </a:br>
          </a:p>
        </p:txBody>
      </p:sp>
      <p:sp>
        <p:nvSpPr>
          <p:cNvPr id="186" name="Shape 186"/>
          <p:cNvSpPr txBox="1"/>
          <p:nvPr/>
        </p:nvSpPr>
        <p:spPr>
          <a:xfrm>
            <a:off x="4495800" y="6172200"/>
            <a:ext cx="42671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General  Norberto Eléspuru y Martínez de Pinillo,   </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obra de 1865</a:t>
            </a:r>
          </a:p>
        </p:txBody>
      </p:sp>
      <p:pic>
        <p:nvPicPr>
          <p:cNvPr id="187" name="Shape 187"/>
          <p:cNvPicPr preferRelativeResize="0"/>
          <p:nvPr/>
        </p:nvPicPr>
        <p:blipFill rotWithShape="1">
          <a:blip r:embed="rId3">
            <a:alphaModFix/>
          </a:blip>
          <a:srcRect b="0" l="0" r="0" t="0"/>
          <a:stretch/>
        </p:blipFill>
        <p:spPr>
          <a:xfrm>
            <a:off x="4427537" y="404812"/>
            <a:ext cx="4495800" cy="5537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91" name="Shape 191"/>
        <p:cNvGrpSpPr/>
        <p:nvPr/>
      </p:nvGrpSpPr>
      <p:grpSpPr>
        <a:xfrm>
          <a:off x="0" y="0"/>
          <a:ext cx="0" cy="0"/>
          <a:chOff x="0" y="0"/>
          <a:chExt cx="0" cy="0"/>
        </a:xfrm>
      </p:grpSpPr>
      <p:sp>
        <p:nvSpPr>
          <p:cNvPr id="192" name="Shape 192"/>
          <p:cNvSpPr txBox="1"/>
          <p:nvPr/>
        </p:nvSpPr>
        <p:spPr>
          <a:xfrm>
            <a:off x="152400" y="4352925"/>
            <a:ext cx="8991600" cy="2260599"/>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Su obra es poco conocida, debido a que sus lienzos rara vez se vendieron .  Los cuadros producidos por este artífice, de temas religiosos, fueron obsequiados por su familia a diferentes  iglesias.</a:t>
            </a: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Se lucen en colecciones privadas  y públicas. Se realizó una exposición póstuma en 1892.</a:t>
            </a:r>
          </a:p>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Cien años después se vio una muestra de su obra en el Museo de Arte de Lima, 1983 y en Pintores Peruanos del Siglo XIX en la Galería Pancho Fierro,1986. </a:t>
            </a: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l">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Algunas imágenes  fueron  recogidas de la página de Elizabeth de Ingunza Montero de Villegas</a:t>
            </a:r>
          </a:p>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  </a:t>
            </a:r>
          </a:p>
        </p:txBody>
      </p:sp>
      <p:pic>
        <p:nvPicPr>
          <p:cNvPr id="193" name="Shape 193"/>
          <p:cNvPicPr preferRelativeResize="0"/>
          <p:nvPr/>
        </p:nvPicPr>
        <p:blipFill rotWithShape="1">
          <a:blip r:embed="rId3">
            <a:alphaModFix/>
          </a:blip>
          <a:srcRect b="0" l="0" r="0" t="0"/>
          <a:stretch/>
        </p:blipFill>
        <p:spPr>
          <a:xfrm>
            <a:off x="1828800" y="152400"/>
            <a:ext cx="5818186" cy="3962399"/>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97" name="Shape 197"/>
        <p:cNvGrpSpPr/>
        <p:nvPr/>
      </p:nvGrpSpPr>
      <p:grpSpPr>
        <a:xfrm>
          <a:off x="0" y="0"/>
          <a:ext cx="0" cy="0"/>
          <a:chOff x="0" y="0"/>
          <a:chExt cx="0" cy="0"/>
        </a:xfrm>
      </p:grpSpPr>
      <p:sp>
        <p:nvSpPr>
          <p:cNvPr id="198" name="Shape 198"/>
          <p:cNvSpPr txBox="1"/>
          <p:nvPr>
            <p:ph type="title"/>
          </p:nvPr>
        </p:nvSpPr>
        <p:spPr>
          <a:xfrm>
            <a:off x="0" y="533400"/>
            <a:ext cx="9144000" cy="6070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F5F5F"/>
              </a:buClr>
              <a:buSzPct val="25000"/>
              <a:buFont typeface="Calibri"/>
              <a:buNone/>
            </a:pPr>
            <a:r>
              <a:rPr b="1" i="1" lang="en-US" sz="2800" u="none" cap="none" strike="noStrike">
                <a:solidFill>
                  <a:srgbClr val="5F5F5F"/>
                </a:solidFill>
                <a:latin typeface="Calibri"/>
                <a:ea typeface="Calibri"/>
                <a:cs typeface="Calibri"/>
                <a:sym typeface="Calibri"/>
              </a:rPr>
              <a:t>Juan de Dios Ingunza participó en dos importantes muestras.  </a:t>
            </a:r>
            <a:br>
              <a:rPr b="1" i="1" lang="en-US" sz="2800" u="none" cap="none" strike="noStrike">
                <a:solidFill>
                  <a:srgbClr val="5F5F5F"/>
                </a:solidFill>
                <a:latin typeface="Calibri"/>
                <a:ea typeface="Calibri"/>
                <a:cs typeface="Calibri"/>
                <a:sym typeface="Calibri"/>
              </a:rPr>
            </a:br>
            <a:r>
              <a:rPr b="1" i="1" lang="en-US" sz="2800" u="none" cap="none" strike="noStrike">
                <a:solidFill>
                  <a:srgbClr val="5F5F5F"/>
                </a:solidFill>
                <a:latin typeface="Calibri"/>
                <a:ea typeface="Calibri"/>
                <a:cs typeface="Calibri"/>
                <a:sym typeface="Calibri"/>
              </a:rPr>
              <a:t>En 1869 en la Escuela de Artes y Oficios en la Exposición Industrial, organizada por la Municipalidad de Lima. </a:t>
            </a:r>
            <a:br>
              <a:rPr b="1" i="1" lang="en-US" sz="2800" u="none" cap="none" strike="noStrike">
                <a:solidFill>
                  <a:srgbClr val="5F5F5F"/>
                </a:solidFill>
                <a:latin typeface="Calibri"/>
                <a:ea typeface="Calibri"/>
                <a:cs typeface="Calibri"/>
                <a:sym typeface="Calibri"/>
              </a:rPr>
            </a:br>
            <a:br>
              <a:rPr b="1" i="1" lang="en-US" sz="2800" u="none" cap="none" strike="noStrike">
                <a:solidFill>
                  <a:srgbClr val="5F5F5F"/>
                </a:solidFill>
                <a:latin typeface="Calibri"/>
                <a:ea typeface="Calibri"/>
                <a:cs typeface="Calibri"/>
                <a:sym typeface="Calibri"/>
              </a:rPr>
            </a:br>
            <a:r>
              <a:rPr b="1" i="1" lang="en-US" sz="2800" u="none" cap="none" strike="noStrike">
                <a:solidFill>
                  <a:srgbClr val="5F5F5F"/>
                </a:solidFill>
                <a:latin typeface="Calibri"/>
                <a:ea typeface="Calibri"/>
                <a:cs typeface="Calibri"/>
                <a:sym typeface="Calibri"/>
              </a:rPr>
              <a:t>En 1872, ya fallecido, se muestra una Venus en la inauguración del Parque y Palacio de la Exposición de Lima, elegante edificio que aún existe y cobija al Museo de Arte de Lima. </a:t>
            </a:r>
            <a:br>
              <a:rPr b="1" i="1" lang="en-US" sz="2800" u="none" cap="none" strike="noStrike">
                <a:solidFill>
                  <a:srgbClr val="5F5F5F"/>
                </a:solidFill>
                <a:latin typeface="Calibri"/>
                <a:ea typeface="Calibri"/>
                <a:cs typeface="Calibri"/>
                <a:sym typeface="Calibri"/>
              </a:rPr>
            </a:br>
            <a:r>
              <a:rPr b="1" i="1" lang="en-US" sz="2800" u="none" cap="none" strike="noStrike">
                <a:solidFill>
                  <a:srgbClr val="5F5F5F"/>
                </a:solidFill>
                <a:latin typeface="Calibri"/>
                <a:ea typeface="Calibri"/>
                <a:cs typeface="Calibri"/>
                <a:sym typeface="Calibri"/>
              </a:rPr>
              <a:t>Tenemos que esforzarnos por conservar nuestra historia, y por lo tanto alimentar la información.</a:t>
            </a:r>
            <a:br>
              <a:rPr b="1" i="1" lang="en-US" sz="2800" u="none" cap="none" strike="noStrike">
                <a:solidFill>
                  <a:srgbClr val="5F5F5F"/>
                </a:solidFill>
                <a:latin typeface="Calibri"/>
                <a:ea typeface="Calibri"/>
                <a:cs typeface="Calibri"/>
                <a:sym typeface="Calibri"/>
              </a:rPr>
            </a:br>
            <a:br>
              <a:rPr b="1" i="1" lang="en-US" sz="2800" u="none" cap="none" strike="noStrike">
                <a:solidFill>
                  <a:srgbClr val="5F5F5F"/>
                </a:solidFill>
                <a:latin typeface="Calibri"/>
                <a:ea typeface="Calibri"/>
                <a:cs typeface="Calibri"/>
                <a:sym typeface="Calibri"/>
              </a:rPr>
            </a:br>
            <a:r>
              <a:rPr b="1" i="1" lang="en-US" sz="2800" u="none" cap="none" strike="noStrike">
                <a:solidFill>
                  <a:srgbClr val="5F5F5F"/>
                </a:solidFill>
                <a:latin typeface="Calibri"/>
                <a:ea typeface="Calibri"/>
                <a:cs typeface="Calibri"/>
                <a:sym typeface="Calibri"/>
              </a:rPr>
              <a:t>Para estas dos exposiciones, importantes, tuve que recurrir a las bibliotecas de Instituto Getty-USA y de la Universidad de California-USA.</a:t>
            </a:r>
            <a:r>
              <a:rPr b="1" i="1" lang="en-US" sz="2800" u="none" cap="none" strike="noStrike">
                <a:solidFill>
                  <a:schemeClr val="dk1"/>
                </a:solidFill>
                <a:latin typeface="Calibri"/>
                <a:ea typeface="Calibri"/>
                <a:cs typeface="Calibri"/>
                <a:sym typeface="Calibri"/>
              </a:rPr>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02" name="Shape 202"/>
        <p:cNvGrpSpPr/>
        <p:nvPr/>
      </p:nvGrpSpPr>
      <p:grpSpPr>
        <a:xfrm>
          <a:off x="0" y="0"/>
          <a:ext cx="0" cy="0"/>
          <a:chOff x="0" y="0"/>
          <a:chExt cx="0" cy="0"/>
        </a:xfrm>
      </p:grpSpPr>
      <p:sp>
        <p:nvSpPr>
          <p:cNvPr id="203" name="Shape 203"/>
          <p:cNvSpPr txBox="1"/>
          <p:nvPr>
            <p:ph type="title"/>
          </p:nvPr>
        </p:nvSpPr>
        <p:spPr>
          <a:xfrm>
            <a:off x="381000" y="4724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4000" u="none" cap="none" strike="noStrike">
                <a:solidFill>
                  <a:srgbClr val="D0C69E"/>
                </a:solidFill>
                <a:latin typeface="Calibri"/>
                <a:ea typeface="Calibri"/>
                <a:cs typeface="Calibri"/>
                <a:sym typeface="Calibri"/>
              </a:rPr>
              <a:t>Hagamos un poco más de historia</a:t>
            </a:r>
            <a:r>
              <a:rPr b="0" i="0" lang="en-US" sz="4400" u="none" cap="none" strike="noStrike">
                <a:solidFill>
                  <a:schemeClr val="dk2"/>
                </a:solidFill>
                <a:latin typeface="Arial"/>
                <a:ea typeface="Arial"/>
                <a:cs typeface="Arial"/>
                <a:sym typeface="Arial"/>
              </a:rPr>
              <a:t>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07" name="Shape 207"/>
        <p:cNvGrpSpPr/>
        <p:nvPr/>
      </p:nvGrpSpPr>
      <p:grpSpPr>
        <a:xfrm>
          <a:off x="0" y="0"/>
          <a:ext cx="0" cy="0"/>
          <a:chOff x="0" y="0"/>
          <a:chExt cx="0" cy="0"/>
        </a:xfrm>
      </p:grpSpPr>
      <p:sp>
        <p:nvSpPr>
          <p:cNvPr id="208" name="Shape 208"/>
          <p:cNvSpPr txBox="1"/>
          <p:nvPr>
            <p:ph type="title"/>
          </p:nvPr>
        </p:nvSpPr>
        <p:spPr>
          <a:xfrm>
            <a:off x="0" y="3898900"/>
            <a:ext cx="9144000" cy="2740024"/>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0C69E"/>
              </a:buClr>
              <a:buSzPct val="25000"/>
              <a:buFont typeface="Calibri"/>
              <a:buNone/>
            </a:pPr>
            <a:r>
              <a:rPr b="1" i="1" lang="en-US" sz="1600" u="none" cap="none" strike="noStrike">
                <a:solidFill>
                  <a:srgbClr val="D0C69E"/>
                </a:solidFill>
                <a:latin typeface="Calibri"/>
                <a:ea typeface="Calibri"/>
                <a:cs typeface="Calibri"/>
                <a:sym typeface="Calibri"/>
              </a:rPr>
              <a:t>En mayo de 1869 el Alcalde de Lima Manuel Pardo y Lavalle, reunió al cuerpo edil en una sesión; el día 29 del mismo mes se aprobó la idea del Alcalde para realizar una exposición de productos de las industrias de Lima y el Callao, acto seguido se nombró una comisión. </a:t>
            </a:r>
            <a:r>
              <a:rPr b="1" i="1" lang="en-US" sz="1600" u="none" cap="none" strike="noStrike">
                <a:solidFill>
                  <a:schemeClr val="dk1"/>
                </a:solidFill>
                <a:latin typeface="Calibri"/>
                <a:ea typeface="Calibri"/>
                <a:cs typeface="Calibri"/>
                <a:sym typeface="Calibri"/>
              </a:rPr>
              <a:t>------------------------------------------------------------..</a:t>
            </a:r>
            <a:br>
              <a:rPr b="1" i="1" lang="en-US" sz="1600" u="none" cap="none" strike="noStrike">
                <a:solidFill>
                  <a:schemeClr val="dk1"/>
                </a:solidFill>
                <a:latin typeface="Calibri"/>
                <a:ea typeface="Calibri"/>
                <a:cs typeface="Calibri"/>
                <a:sym typeface="Calibri"/>
              </a:rPr>
            </a:br>
            <a:br>
              <a:rPr b="1" i="1" lang="en-US" sz="1600" u="none" cap="none" strike="noStrike">
                <a:solidFill>
                  <a:srgbClr val="D0C69E"/>
                </a:solidFill>
                <a:latin typeface="Calibri"/>
                <a:ea typeface="Calibri"/>
                <a:cs typeface="Calibri"/>
                <a:sym typeface="Calibri"/>
              </a:rPr>
            </a:br>
            <a:r>
              <a:rPr b="1" i="1" lang="en-US" sz="1600" u="none" cap="none" strike="noStrike">
                <a:solidFill>
                  <a:srgbClr val="D0C69E"/>
                </a:solidFill>
                <a:latin typeface="Calibri"/>
                <a:ea typeface="Calibri"/>
                <a:cs typeface="Calibri"/>
                <a:sym typeface="Calibri"/>
              </a:rPr>
              <a:t>El día 28 de Julio en el local de la Escuela de Artes y Oficios de Lima se inauguró la Exposición Industrial, la primera en su género en el Perú.  </a:t>
            </a:r>
            <a:r>
              <a:rPr b="1" i="1" lang="en-US" sz="1600" u="none" cap="none" strike="noStrike">
                <a:solidFill>
                  <a:schemeClr val="dk1"/>
                </a:solidFill>
                <a:latin typeface="Calibri"/>
                <a:ea typeface="Calibri"/>
                <a:cs typeface="Calibri"/>
                <a:sym typeface="Calibri"/>
              </a:rPr>
              <a:t>--------------------------------------------------------------------------------------------------- </a:t>
            </a:r>
            <a:br>
              <a:rPr b="1" i="1" lang="en-US" sz="1600" u="none" cap="none" strike="noStrike">
                <a:solidFill>
                  <a:schemeClr val="dk1"/>
                </a:solidFill>
                <a:latin typeface="Calibri"/>
                <a:ea typeface="Calibri"/>
                <a:cs typeface="Calibri"/>
                <a:sym typeface="Calibri"/>
              </a:rPr>
            </a:br>
            <a:r>
              <a:rPr b="1" i="1" lang="en-US" sz="1600" u="none" cap="none" strike="noStrike">
                <a:solidFill>
                  <a:srgbClr val="D0C69E"/>
                </a:solidFill>
                <a:latin typeface="Calibri"/>
                <a:ea typeface="Calibri"/>
                <a:cs typeface="Calibri"/>
                <a:sym typeface="Calibri"/>
              </a:rPr>
              <a:t>El objeto era estimular a los artífices nacionales y extranjeros. Se presentaron todos los rubros imaginables, desde maquinarias hasta fósforos. </a:t>
            </a:r>
            <a:r>
              <a:rPr b="1" i="1" lang="en-US" sz="1600" u="none" cap="none" strike="noStrike">
                <a:solidFill>
                  <a:schemeClr val="dk1"/>
                </a:solidFill>
                <a:latin typeface="Calibri"/>
                <a:ea typeface="Calibri"/>
                <a:cs typeface="Calibri"/>
                <a:sym typeface="Calibri"/>
              </a:rPr>
              <a:t> ------------------------------------------------------------------------------</a:t>
            </a:r>
            <a:r>
              <a:rPr b="1" i="1" lang="en-US" sz="1600" u="none" cap="none" strike="noStrike">
                <a:solidFill>
                  <a:srgbClr val="D0C69E"/>
                </a:solidFill>
                <a:latin typeface="Calibri"/>
                <a:ea typeface="Calibri"/>
                <a:cs typeface="Calibri"/>
                <a:sym typeface="Calibri"/>
              </a:rPr>
              <a:t>Estaban programadas  las Bellas Artes con: dibujo, pintura, escultura, grabados, fotografía. En la relación de la “Guía” se registran 117 obras  de todas las técnicas y estilos. Algunos nombres se han perdido en el tiempo, permanecen no más de 20 artistas entre ellos: </a:t>
            </a:r>
            <a:r>
              <a:rPr b="1" i="1" lang="en-US" sz="1600" u="sng" cap="none" strike="noStrike">
                <a:solidFill>
                  <a:srgbClr val="D0C69E"/>
                </a:solidFill>
                <a:latin typeface="Calibri"/>
                <a:ea typeface="Calibri"/>
                <a:cs typeface="Calibri"/>
                <a:sym typeface="Calibri"/>
              </a:rPr>
              <a:t>Ingunza,</a:t>
            </a:r>
            <a:r>
              <a:rPr b="1" i="1" lang="en-US" sz="1600" u="none" cap="none" strike="noStrike">
                <a:solidFill>
                  <a:srgbClr val="D0C69E"/>
                </a:solidFill>
                <a:latin typeface="Calibri"/>
                <a:ea typeface="Calibri"/>
                <a:cs typeface="Calibri"/>
                <a:sym typeface="Calibri"/>
              </a:rPr>
              <a:t> Merino, Palas, Muñiz, Laso, Courret, Del Campo, Del Mazo, Efío, Lozano, Lepiani,  Masias, Montero, Muñiz  y Tenderini. </a:t>
            </a:r>
            <a:r>
              <a:rPr b="1" i="1" lang="en-US" sz="1600" u="none" cap="none" strike="noStrike">
                <a:solidFill>
                  <a:schemeClr val="dk1"/>
                </a:solidFill>
                <a:latin typeface="Calibri"/>
                <a:ea typeface="Calibri"/>
                <a:cs typeface="Calibri"/>
                <a:sym typeface="Calibri"/>
              </a:rPr>
              <a:t>--------------</a:t>
            </a:r>
          </a:p>
        </p:txBody>
      </p:sp>
      <p:pic>
        <p:nvPicPr>
          <p:cNvPr id="209" name="Shape 209"/>
          <p:cNvPicPr preferRelativeResize="0"/>
          <p:nvPr/>
        </p:nvPicPr>
        <p:blipFill rotWithShape="1">
          <a:blip r:embed="rId3">
            <a:alphaModFix/>
          </a:blip>
          <a:srcRect b="0" l="0" r="0" t="0"/>
          <a:stretch/>
        </p:blipFill>
        <p:spPr>
          <a:xfrm>
            <a:off x="609600" y="381000"/>
            <a:ext cx="7696199" cy="3403599"/>
          </a:xfrm>
          <a:prstGeom prst="rect">
            <a:avLst/>
          </a:prstGeom>
          <a:noFill/>
          <a:ln>
            <a:noFill/>
          </a:ln>
        </p:spPr>
      </p:pic>
      <p:sp>
        <p:nvSpPr>
          <p:cNvPr id="210" name="Shape 210"/>
          <p:cNvSpPr txBox="1"/>
          <p:nvPr/>
        </p:nvSpPr>
        <p:spPr>
          <a:xfrm>
            <a:off x="0" y="0"/>
            <a:ext cx="9144000"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sng">
                <a:solidFill>
                  <a:srgbClr val="D0C69E"/>
                </a:solidFill>
                <a:latin typeface="Calibri"/>
                <a:ea typeface="Calibri"/>
                <a:cs typeface="Calibri"/>
                <a:sym typeface="Calibri"/>
              </a:rPr>
              <a:t> Escuela de Artes y Oficios desde el  6 de diciembre de 1864.    Sede de la Exposición Industrial de 1869</a:t>
            </a:r>
            <a:r>
              <a:rPr b="1" i="1" lang="en-US" sz="1600" u="none">
                <a:solidFill>
                  <a:srgbClr val="D0C69E"/>
                </a:solidFill>
                <a:latin typeface="Calibri"/>
                <a:ea typeface="Calibri"/>
                <a:cs typeface="Calibri"/>
                <a:sym typeface="Calibri"/>
              </a:rPr>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14" name="Shape 214"/>
        <p:cNvGrpSpPr/>
        <p:nvPr/>
      </p:nvGrpSpPr>
      <p:grpSpPr>
        <a:xfrm>
          <a:off x="0" y="0"/>
          <a:ext cx="0" cy="0"/>
          <a:chOff x="0" y="0"/>
          <a:chExt cx="0" cy="0"/>
        </a:xfrm>
      </p:grpSpPr>
      <p:sp>
        <p:nvSpPr>
          <p:cNvPr id="215" name="Shape 215"/>
          <p:cNvSpPr txBox="1"/>
          <p:nvPr/>
        </p:nvSpPr>
        <p:spPr>
          <a:xfrm>
            <a:off x="0" y="4076700"/>
            <a:ext cx="9144000" cy="2781300"/>
          </a:xfrm>
          <a:prstGeom prst="rect">
            <a:avLst/>
          </a:prstGeom>
          <a:no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Los premios consistían en medallas de oro, plata y cobre y se entregarían oportunamente. </a:t>
            </a: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“...Las dichas medallas se mandarán hacer con anticipación las que sean de plata y las de cobre, reservándose para mas tarde la fabricación de las de oro...”. La comisión resolvió que las medallas, tenvieran  la misma dimensión que la moneda corriente de un sol, y que llevaran en el reverso un grabado que represente la fachada de la Escuela de Artes y Oficios, por ser el lugar en que se verificará la exposición, y en el anverso la inscripción siguiente:  Primera Exposición Industrial, Lima, 1869. </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r>
              <a:rPr b="1" i="1" lang="en-US" sz="1600" u="none">
                <a:solidFill>
                  <a:srgbClr val="D0C69E"/>
                </a:solidFill>
                <a:latin typeface="Calibri"/>
                <a:ea typeface="Calibri"/>
                <a:cs typeface="Calibri"/>
                <a:sym typeface="Calibri"/>
              </a:rPr>
              <a:t>Realizada por la Honorable Municipalidad, siendo Alcalde el ciudadano Don Manuel Pardo.</a:t>
            </a:r>
            <a:r>
              <a:rPr b="1" i="1" lang="en-US" sz="1600" u="none">
                <a:solidFill>
                  <a:schemeClr val="dk1"/>
                </a:solidFill>
                <a:latin typeface="Calibri"/>
                <a:ea typeface="Calibri"/>
                <a:cs typeface="Calibri"/>
                <a:sym typeface="Calibri"/>
              </a:rPr>
              <a:t>------------------------------------------------------------</a:t>
            </a:r>
            <a:br>
              <a:rPr b="1" i="1" lang="en-US" sz="1600" u="none">
                <a:solidFill>
                  <a:schemeClr val="dk1"/>
                </a:solidFill>
                <a:latin typeface="Calibri"/>
                <a:ea typeface="Calibri"/>
                <a:cs typeface="Calibri"/>
                <a:sym typeface="Calibri"/>
              </a:rPr>
            </a:br>
            <a:r>
              <a:rPr b="1" i="1" lang="en-US" sz="1600" u="none">
                <a:solidFill>
                  <a:srgbClr val="D0C69E"/>
                </a:solidFill>
                <a:latin typeface="Calibri"/>
                <a:ea typeface="Calibri"/>
                <a:cs typeface="Calibri"/>
                <a:sym typeface="Calibri"/>
              </a:rPr>
              <a:t>Imposible encontrar la medalla conmemorativa, escribí a la Ass. Numismática del Perú, Archivo de la Nación, vi la colección del BCR.  la falta de información es  imperdonable. </a:t>
            </a: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Fuente: PDF del Instituto Getty-USA</a:t>
            </a:r>
          </a:p>
        </p:txBody>
      </p:sp>
      <p:pic>
        <p:nvPicPr>
          <p:cNvPr id="216" name="Shape 216"/>
          <p:cNvPicPr preferRelativeResize="0"/>
          <p:nvPr/>
        </p:nvPicPr>
        <p:blipFill rotWithShape="1">
          <a:blip r:embed="rId3">
            <a:alphaModFix/>
          </a:blip>
          <a:srcRect b="0" l="0" r="0" t="0"/>
          <a:stretch/>
        </p:blipFill>
        <p:spPr>
          <a:xfrm>
            <a:off x="838200" y="0"/>
            <a:ext cx="2778124" cy="3886200"/>
          </a:xfrm>
          <a:prstGeom prst="rect">
            <a:avLst/>
          </a:prstGeom>
          <a:noFill/>
          <a:ln>
            <a:noFill/>
          </a:ln>
        </p:spPr>
      </p:pic>
      <p:pic>
        <p:nvPicPr>
          <p:cNvPr id="217" name="Shape 217"/>
          <p:cNvPicPr preferRelativeResize="0"/>
          <p:nvPr/>
        </p:nvPicPr>
        <p:blipFill rotWithShape="1">
          <a:blip r:embed="rId4">
            <a:alphaModFix/>
          </a:blip>
          <a:srcRect b="0" l="0" r="0" t="0"/>
          <a:stretch/>
        </p:blipFill>
        <p:spPr>
          <a:xfrm>
            <a:off x="4114800" y="533400"/>
            <a:ext cx="4343400" cy="3238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b="0" l="0" r="0" t="0"/>
          <a:stretch/>
        </p:blipFill>
        <p:spPr>
          <a:xfrm>
            <a:off x="914400" y="304800"/>
            <a:ext cx="7391399" cy="4260849"/>
          </a:xfrm>
          <a:prstGeom prst="rect">
            <a:avLst/>
          </a:prstGeom>
          <a:noFill/>
          <a:ln>
            <a:noFill/>
          </a:ln>
        </p:spPr>
      </p:pic>
      <p:sp>
        <p:nvSpPr>
          <p:cNvPr id="223" name="Shape 223"/>
          <p:cNvSpPr txBox="1"/>
          <p:nvPr/>
        </p:nvSpPr>
        <p:spPr>
          <a:xfrm>
            <a:off x="0" y="4572000"/>
            <a:ext cx="9144000" cy="2327274"/>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Con el  éxito logrado por la Municipalidad de Lima en la Exposición Industrial de Lima y el Callao en 1869, el Presidente Balta planeó organizar otros certámenes. </a:t>
            </a:r>
            <a:r>
              <a:rPr b="1" i="1" lang="en-US" sz="1400" u="none">
                <a:solidFill>
                  <a:schemeClr val="dk1"/>
                </a:solidFill>
                <a:latin typeface="Calibri"/>
                <a:ea typeface="Calibri"/>
                <a:cs typeface="Calibri"/>
                <a:sym typeface="Calibri"/>
              </a:rPr>
              <a:t>-------------------------------------------------------------------------------------------------------- </a:t>
            </a:r>
            <a:br>
              <a:rPr b="1" i="1" lang="en-US" sz="1400" u="none">
                <a:solidFill>
                  <a:schemeClr val="dk1"/>
                </a:solidFill>
                <a:latin typeface="Calibri"/>
                <a:ea typeface="Calibri"/>
                <a:cs typeface="Calibri"/>
                <a:sym typeface="Calibri"/>
              </a:rPr>
            </a:br>
            <a:br>
              <a:rPr b="1" i="1" lang="en-US" sz="9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José Balta y Montero (1814-1872) decretó el 2 de agosto de 1869 la construcción del Palacio de la Exposición actualmente Museo de Arte de Lima. Idea impulsada por Manuel Atanasio Fuentes Delgado (1820-1889); diseñada y conducida por el arquitecto italiano Antonio Leonardi.</a:t>
            </a:r>
            <a:r>
              <a:rPr b="1" i="1" lang="en-US" sz="1400" u="none">
                <a:solidFill>
                  <a:schemeClr val="dk1"/>
                </a:solidFill>
                <a:latin typeface="Calibri"/>
                <a:ea typeface="Calibri"/>
                <a:cs typeface="Calibri"/>
                <a:sym typeface="Calibri"/>
              </a:rPr>
              <a:t>-------------------------------------------------------------------------------------------------------------------</a:t>
            </a:r>
            <a:r>
              <a:rPr b="1" i="1" lang="en-US" sz="1400" u="none">
                <a:solidFill>
                  <a:srgbClr val="D0C69E"/>
                </a:solidFill>
                <a:latin typeface="Calibri"/>
                <a:ea typeface="Calibri"/>
                <a:cs typeface="Calibri"/>
                <a:sym typeface="Calibri"/>
              </a:rPr>
              <a:t> </a:t>
            </a:r>
            <a:br>
              <a:rPr b="1" i="1" lang="en-US" sz="1400" u="none">
                <a:solidFill>
                  <a:srgbClr val="D0C69E"/>
                </a:solidFill>
                <a:latin typeface="Calibri"/>
                <a:ea typeface="Calibri"/>
                <a:cs typeface="Calibri"/>
                <a:sym typeface="Calibri"/>
              </a:rPr>
            </a:b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-parte del texto de la entrega del Palacio por M.A. Fuentes- “...Poco y débil seria, Señor Presidente, cualquier elogio que hiciera del arquitecto D. Antonio   Leonardí....dístinguídísímo  artista es uno de los mejores  arquitectos que ha  pisado nuestra capital. No solo ha hecho los planos  y dibujos, conforme á las instrucciones que de mí ha recibido...Dos años de una exclusiva consagracion  á esta obra,  afanes y tiempo  que no le han  sido remunerados,  merecen con sobrado titulo  una muestra  de la munificencia del  Gobierno...” (sic) </a:t>
            </a:r>
            <a:r>
              <a:rPr b="1" i="1" lang="en-US" sz="1400" u="none">
                <a:solidFill>
                  <a:schemeClr val="dk1"/>
                </a:solidFill>
                <a:latin typeface="Calibri"/>
                <a:ea typeface="Calibri"/>
                <a:cs typeface="Calibri"/>
                <a:sym typeface="Calibri"/>
              </a:rPr>
              <a:t>- ---------------------------------------------</a:t>
            </a:r>
          </a:p>
        </p:txBody>
      </p:sp>
      <p:sp>
        <p:nvSpPr>
          <p:cNvPr id="224" name="Shape 224"/>
          <p:cNvSpPr txBox="1"/>
          <p:nvPr/>
        </p:nvSpPr>
        <p:spPr>
          <a:xfrm>
            <a:off x="0" y="0"/>
            <a:ext cx="9144000" cy="336549"/>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sng">
                <a:solidFill>
                  <a:srgbClr val="D0C69E"/>
                </a:solidFill>
                <a:latin typeface="Calibri"/>
                <a:ea typeface="Calibri"/>
                <a:cs typeface="Calibri"/>
                <a:sym typeface="Calibri"/>
              </a:rPr>
              <a:t> Palacio de la Exposición de Lima en  1872.     Hoy Museo de Arte de Lima</a:t>
            </a:r>
            <a:r>
              <a:rPr b="1" i="1" lang="en-US" sz="1600" u="none">
                <a:solidFill>
                  <a:srgbClr val="D0C69E"/>
                </a:solidFill>
                <a:latin typeface="Calibri"/>
                <a:ea typeface="Calibri"/>
                <a:cs typeface="Calibri"/>
                <a:sym typeface="Calibri"/>
              </a:rPr>
              <a: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28"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b="0" l="0" r="0" t="0"/>
          <a:stretch/>
        </p:blipFill>
        <p:spPr>
          <a:xfrm>
            <a:off x="3048000" y="0"/>
            <a:ext cx="3471862" cy="4419599"/>
          </a:xfrm>
          <a:prstGeom prst="rect">
            <a:avLst/>
          </a:prstGeom>
          <a:noFill/>
          <a:ln>
            <a:noFill/>
          </a:ln>
        </p:spPr>
      </p:pic>
      <p:sp>
        <p:nvSpPr>
          <p:cNvPr id="230" name="Shape 230"/>
          <p:cNvSpPr txBox="1"/>
          <p:nvPr/>
        </p:nvSpPr>
        <p:spPr>
          <a:xfrm>
            <a:off x="0" y="4419600"/>
            <a:ext cx="9144000" cy="2617787"/>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En la sesión del sábado 18 de agosto de 1869, se resolvió  que  el Palacio  de la Exposición  se construyese  en los terrenos del Estado, área colindante con la Penitenciaria y cuyo croquis presentó Antonio Leonardi. </a:t>
            </a:r>
            <a:r>
              <a:rPr b="1" i="1" lang="en-US" sz="1400" u="none">
                <a:solidFill>
                  <a:schemeClr val="dk1"/>
                </a:solidFill>
                <a:latin typeface="Calibri"/>
                <a:ea typeface="Calibri"/>
                <a:cs typeface="Calibri"/>
                <a:sym typeface="Calibri"/>
              </a:rPr>
              <a:t>------------------------</a:t>
            </a:r>
            <a:r>
              <a:rPr b="1" i="1" lang="en-US" sz="1400" u="none">
                <a:solidFill>
                  <a:srgbClr val="D0C69E"/>
                </a:solidFill>
                <a:latin typeface="Calibri"/>
                <a:ea typeface="Calibri"/>
                <a:cs typeface="Calibri"/>
                <a:sym typeface="Calibri"/>
              </a:rPr>
              <a:t>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En el lugar que ocupaban las murallas sur de Lima se trazaron avenidas, calles amplias, parques decorativos con quioscos, se diseñaron jardines, arcos triunfales y fuentes; un conservatorio de plantas, una glorieta turca, un teatro, pabellones,  glorietas, el parque zoológico, con animales de todo el mundo, lagunas con cisnes negros y una gran laguna para pasear a los visitantes en botes impulsados a vapor.  Ocupando una área de 192 000 m², se decretó su construcción en 1869, iniciándose la misma en enero de 1870 e inaugurándose el 1 de julio de 1872. </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En la edición Oficial del Catálogo escrito por Francisco A. Fuentes Secretario de la Comisión Central, en 318 páginas, se da cuenta de los pormenores de la organización presidida por el General  D. Manuel  Ignacio de Vivanco:  decretos, cartas, construcción, gastos, comisiones, nombramientos de comisarios peruanos para provincias y extranjeros, jurado, premios, aduanas, exponentes y productos a exhibirse.</a:t>
            </a:r>
            <a:r>
              <a:rPr b="1" i="1" lang="en-US" sz="1400" u="none">
                <a:solidFill>
                  <a:schemeClr val="dk1"/>
                </a:solidFill>
                <a:latin typeface="Calibri"/>
                <a:ea typeface="Calibri"/>
                <a:cs typeface="Calibri"/>
                <a:sym typeface="Calibri"/>
              </a:rPr>
              <a:t>----- --------------------------------------------------------------------------------------------</a:t>
            </a:r>
            <a:br>
              <a:rPr b="1" i="1" lang="en-US" sz="1400" u="none">
                <a:solidFill>
                  <a:schemeClr val="dk1"/>
                </a:solidFill>
                <a:latin typeface="Calibri"/>
                <a:ea typeface="Calibri"/>
                <a:cs typeface="Calibri"/>
                <a:sym typeface="Calibri"/>
              </a:rPr>
            </a:br>
            <a:r>
              <a:rPr b="1" i="1" lang="en-US" sz="1600" u="none">
                <a:solidFill>
                  <a:schemeClr val="dk1"/>
                </a:solidFill>
                <a:latin typeface="Calibri"/>
                <a:ea typeface="Calibri"/>
                <a:cs typeface="Calibri"/>
                <a:sym typeface="Calibri"/>
              </a:rPr>
              <a:t>----.</a:t>
            </a:r>
            <a:r>
              <a:rPr b="1" i="1" lang="en-US" sz="1400" u="none">
                <a:solidFill>
                  <a:schemeClr val="dk1"/>
                </a:solidFill>
                <a:latin typeface="Calibri"/>
                <a:ea typeface="Calibri"/>
                <a:cs typeface="Calibri"/>
                <a:sym typeface="Calibri"/>
              </a:rPr>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9" name="Shape 49"/>
        <p:cNvGrpSpPr/>
        <p:nvPr/>
      </p:nvGrpSpPr>
      <p:grpSpPr>
        <a:xfrm>
          <a:off x="0" y="0"/>
          <a:ext cx="0" cy="0"/>
          <a:chOff x="0" y="0"/>
          <a:chExt cx="0" cy="0"/>
        </a:xfrm>
      </p:grpSpPr>
      <p:sp>
        <p:nvSpPr>
          <p:cNvPr id="50" name="Shape 50"/>
          <p:cNvSpPr txBox="1"/>
          <p:nvPr/>
        </p:nvSpPr>
        <p:spPr>
          <a:xfrm>
            <a:off x="304800" y="762000"/>
            <a:ext cx="3352799" cy="547052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Por su carácter indisciplinado fue enviado a la Escuela Militar cuando tenía 17 años de edad.</a:t>
            </a:r>
            <a:r>
              <a:rPr b="1" i="1" lang="en-US" sz="1600" u="none">
                <a:solidFill>
                  <a:schemeClr val="dk1"/>
                </a:solidFill>
                <a:latin typeface="Calibri"/>
                <a:ea typeface="Calibri"/>
                <a:cs typeface="Calibri"/>
                <a:sym typeface="Calibri"/>
              </a:rPr>
              <a:t>--------</a:t>
            </a: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Después de ocho años de servicios logró la clase de Teniente de Caballería, permaneció en actividad hasta comienzos de 1849. </a:t>
            </a: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Se vio envuelto en un grave altercado con sus superiores y solicitó licencia por tiempo indefinido.   </a:t>
            </a: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Con más vocación para las bellas artes que para las artes marciales, estudió en la Academia de Dibujo y Pintura de Lima, con los maestros Francisco Javier Cortés (1770-1841) e Ignacio Merino (1817-1876).</a:t>
            </a:r>
            <a:r>
              <a:rPr b="1" i="0" lang="en-US" sz="1800" u="none">
                <a:solidFill>
                  <a:srgbClr val="FF0000"/>
                </a:solidFill>
                <a:latin typeface="Arial"/>
                <a:ea typeface="Arial"/>
                <a:cs typeface="Arial"/>
                <a:sym typeface="Arial"/>
              </a:rPr>
              <a:t> </a:t>
            </a: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Obra de 1843 </a:t>
            </a:r>
          </a:p>
        </p:txBody>
      </p:sp>
      <p:sp>
        <p:nvSpPr>
          <p:cNvPr id="51" name="Shape 51"/>
          <p:cNvSpPr txBox="1"/>
          <p:nvPr/>
        </p:nvSpPr>
        <p:spPr>
          <a:xfrm>
            <a:off x="4114800" y="6216650"/>
            <a:ext cx="50291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Coronel Eduardo Lucar y Torre</a:t>
            </a:r>
          </a:p>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Primer Alcalde Mayor y Gobernador de Huánuco</a:t>
            </a:r>
          </a:p>
        </p:txBody>
      </p:sp>
      <p:pic>
        <p:nvPicPr>
          <p:cNvPr id="52" name="Shape 52"/>
          <p:cNvPicPr preferRelativeResize="0"/>
          <p:nvPr/>
        </p:nvPicPr>
        <p:blipFill rotWithShape="1">
          <a:blip r:embed="rId3">
            <a:alphaModFix/>
          </a:blip>
          <a:srcRect b="0" l="0" r="0" t="0"/>
          <a:stretch/>
        </p:blipFill>
        <p:spPr>
          <a:xfrm>
            <a:off x="4038600" y="457200"/>
            <a:ext cx="4843461" cy="56388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0"/>
                                        <p:tgtEl>
                                          <p:spTgt spid="50"/>
                                        </p:tgtEl>
                                      </p:cBhvr>
                                    </p:animEffect>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p:tgtEl>
                                          <p:spTgt spid="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34"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b="0" l="0" r="0" t="0"/>
          <a:stretch/>
        </p:blipFill>
        <p:spPr>
          <a:xfrm>
            <a:off x="6172200" y="304800"/>
            <a:ext cx="2738437" cy="5791200"/>
          </a:xfrm>
          <a:prstGeom prst="rect">
            <a:avLst/>
          </a:prstGeom>
          <a:noFill/>
          <a:ln>
            <a:noFill/>
          </a:ln>
        </p:spPr>
      </p:pic>
      <p:sp>
        <p:nvSpPr>
          <p:cNvPr id="236" name="Shape 236"/>
          <p:cNvSpPr txBox="1"/>
          <p:nvPr/>
        </p:nvSpPr>
        <p:spPr>
          <a:xfrm>
            <a:off x="0" y="228600"/>
            <a:ext cx="6096000" cy="6348411"/>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La   Comisión central  se dividió en  dos secciones, la primera compuesta por siete miembros  del Gobierno; y la segunda por el Alcalde y seis miembros de la Municipalidad de Lima, designados por  ésta en consideración de haber sido la que ha llevado acabo la primera Exposición.  </a:t>
            </a:r>
            <a:r>
              <a:rPr b="1" i="1" lang="en-US" sz="1400" u="none">
                <a:solidFill>
                  <a:schemeClr val="dk1"/>
                </a:solidFill>
                <a:latin typeface="Calibri"/>
                <a:ea typeface="Calibri"/>
                <a:cs typeface="Calibri"/>
                <a:sym typeface="Calibri"/>
              </a:rPr>
              <a:t>-------------------------------------------------- </a:t>
            </a:r>
            <a:br>
              <a:rPr b="1" i="1" lang="en-US" sz="1400" u="none">
                <a:solidFill>
                  <a:schemeClr val="dk1"/>
                </a:solidFill>
                <a:latin typeface="Calibri"/>
                <a:ea typeface="Calibri"/>
                <a:cs typeface="Calibri"/>
                <a:sym typeface="Calibri"/>
              </a:rPr>
            </a:br>
            <a:r>
              <a:rPr b="1" i="1" lang="en-US" sz="1400" u="none">
                <a:solidFill>
                  <a:srgbClr val="D0C69E"/>
                </a:solidFill>
                <a:latin typeface="Calibri"/>
                <a:ea typeface="Calibri"/>
                <a:cs typeface="Calibri"/>
                <a:sym typeface="Calibri"/>
              </a:rPr>
              <a:t>Se aprobó el cuadro de diez grupos en que deben dividirse los objetos expuestos,  según  su  origen,  naturaleza  y aplicación,  y el nombramiento  de los inspectores de esos grupos, en el orden siguiente: Francia, Inglaterra, Bélgica,  Holanda, Alemania, Italia,  España, Estados Unidos, Venezuela, Chile, Nueva Granada, Ecuador, Cuba, Estado de Antioquía y Estado de Bolívar. (sic) </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br>
              <a:rPr b="1" i="1" lang="en-US" sz="800" u="none">
                <a:solidFill>
                  <a:schemeClr val="dk1"/>
                </a:solidFill>
                <a:latin typeface="Calibri"/>
                <a:ea typeface="Calibri"/>
                <a:cs typeface="Calibri"/>
                <a:sym typeface="Calibri"/>
              </a:rPr>
            </a:br>
            <a:r>
              <a:rPr b="1" i="1" lang="en-US" sz="1400" u="none">
                <a:solidFill>
                  <a:srgbClr val="D0C69E"/>
                </a:solidFill>
                <a:latin typeface="Calibri"/>
                <a:ea typeface="Calibri"/>
                <a:cs typeface="Calibri"/>
                <a:sym typeface="Calibri"/>
              </a:rPr>
              <a:t>Este ambicioso proyecto se inauguró el 1 de julio de 1872 incluyendo el parque  zoológico y el Palacio de la Exposición, donde se realizó la primera gran Exposición Nacional de Lima en la cual se exhibieron productos de los tres reinos de la naturaleza: animal, vegetal y mineral; incluyendo objetos fruto del intelecto humano en ciencia, tecnología y arte.  </a:t>
            </a:r>
            <a:r>
              <a:rPr b="1" i="1" lang="en-US" sz="1400" u="none">
                <a:solidFill>
                  <a:schemeClr val="dk1"/>
                </a:solidFill>
                <a:latin typeface="Calibri"/>
                <a:ea typeface="Calibri"/>
                <a:cs typeface="Calibri"/>
                <a:sym typeface="Calibri"/>
              </a:rPr>
              <a:t>-----------------------------------------------------</a:t>
            </a:r>
            <a:br>
              <a:rPr b="1" i="1" lang="en-US" sz="8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Al cierre de la exposición se dio  a conocer a los ganadores en las diferentes categorías. </a:t>
            </a:r>
            <a:r>
              <a:rPr b="1" i="1" lang="en-US" sz="1400" u="none">
                <a:solidFill>
                  <a:schemeClr val="dk1"/>
                </a:solidFill>
                <a:latin typeface="Calibri"/>
                <a:ea typeface="Calibri"/>
                <a:cs typeface="Calibri"/>
                <a:sym typeface="Calibri"/>
              </a:rPr>
              <a:t>------------------------------------------------------------------</a:t>
            </a:r>
            <a:r>
              <a:rPr b="1" i="1" lang="en-US" sz="1400" u="none">
                <a:solidFill>
                  <a:srgbClr val="D0C69E"/>
                </a:solidFill>
                <a:latin typeface="Calibri"/>
                <a:ea typeface="Calibri"/>
                <a:cs typeface="Calibri"/>
                <a:sym typeface="Calibri"/>
              </a:rPr>
              <a:t> </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r>
              <a:rPr b="1" i="1" lang="en-US" sz="1400" u="sng">
                <a:solidFill>
                  <a:srgbClr val="D0C69E"/>
                </a:solidFill>
                <a:latin typeface="Calibri"/>
                <a:ea typeface="Calibri"/>
                <a:cs typeface="Calibri"/>
                <a:sym typeface="Calibri"/>
              </a:rPr>
              <a:t>Medallas.-</a:t>
            </a:r>
            <a:r>
              <a:rPr b="1" i="1" lang="en-US" sz="1400" u="none">
                <a:solidFill>
                  <a:srgbClr val="D0C69E"/>
                </a:solidFill>
                <a:latin typeface="Calibri"/>
                <a:ea typeface="Calibri"/>
                <a:cs typeface="Calibri"/>
                <a:sym typeface="Calibri"/>
              </a:rPr>
              <a:t> inicialmente se proyectan 393 a repartir en total;  se entregaron 302 entre peruanos y extranjeros, en todos los rubros. </a:t>
            </a:r>
            <a:r>
              <a:rPr b="1" i="1" lang="en-US" sz="1400" u="none">
                <a:solidFill>
                  <a:schemeClr val="dk1"/>
                </a:solidFill>
                <a:latin typeface="Calibri"/>
                <a:ea typeface="Calibri"/>
                <a:cs typeface="Calibri"/>
                <a:sym typeface="Calibri"/>
              </a:rPr>
              <a:t>----------------------------------------------</a:t>
            </a:r>
            <a:r>
              <a:rPr b="1" i="1" lang="en-US" sz="800" u="none">
                <a:solidFill>
                  <a:schemeClr val="dk1"/>
                </a:solidFill>
                <a:latin typeface="Calibri"/>
                <a:ea typeface="Calibri"/>
                <a:cs typeface="Calibri"/>
                <a:sym typeface="Calibri"/>
              </a:rPr>
              <a:t>----</a:t>
            </a:r>
            <a:r>
              <a:rPr b="1" i="1" lang="en-US" sz="1400" u="none">
                <a:solidFill>
                  <a:schemeClr val="dk1"/>
                </a:solidFill>
                <a:latin typeface="Calibri"/>
                <a:ea typeface="Calibri"/>
                <a:cs typeface="Calibri"/>
                <a:sym typeface="Calibri"/>
              </a:rPr>
              <a:t>-</a:t>
            </a:r>
            <a:br>
              <a:rPr b="1" i="1" lang="en-US" sz="800" u="none">
                <a:solidFill>
                  <a:schemeClr val="dk1"/>
                </a:solidFill>
                <a:latin typeface="Calibri"/>
                <a:ea typeface="Calibri"/>
                <a:cs typeface="Calibri"/>
                <a:sym typeface="Calibri"/>
              </a:rPr>
            </a:br>
            <a:r>
              <a:rPr b="1" i="1" lang="en-US" sz="1400" u="none">
                <a:solidFill>
                  <a:srgbClr val="D0C69E"/>
                </a:solidFill>
                <a:latin typeface="Calibri"/>
                <a:ea typeface="Calibri"/>
                <a:cs typeface="Calibri"/>
                <a:sym typeface="Calibri"/>
              </a:rPr>
              <a:t>La gran medalla  de honor  será de  Oro, del diámetro de 50 milímetros;  llevará  en el anverso  esta leyenda: Gran premio  de honor concedido á ---- (aquí  el nombre  del exponente premiado);  y en el  reverso, la fachada  del Palacio de la Exposición,  en relieve, y esta inscripción: </a:t>
            </a:r>
            <a:r>
              <a:rPr b="1" i="1" lang="en-US" sz="1400" u="sng">
                <a:solidFill>
                  <a:srgbClr val="D0C69E"/>
                </a:solidFill>
                <a:latin typeface="Calibri"/>
                <a:ea typeface="Calibri"/>
                <a:cs typeface="Calibri"/>
                <a:sym typeface="Calibri"/>
              </a:rPr>
              <a:t>Exposición Industrial del Perú, 1871</a:t>
            </a:r>
            <a:r>
              <a:rPr b="1" i="1" lang="en-US" sz="1400" u="none">
                <a:solidFill>
                  <a:srgbClr val="D0C69E"/>
                </a:solidFill>
                <a:latin typeface="Calibri"/>
                <a:ea typeface="Calibri"/>
                <a:cs typeface="Calibri"/>
                <a:sym typeface="Calibri"/>
              </a:rPr>
              <a:t> (sic). </a:t>
            </a:r>
            <a:br>
              <a:rPr b="1" i="1" lang="en-US" sz="1400" u="none">
                <a:solidFill>
                  <a:srgbClr val="D0C69E"/>
                </a:solidFill>
                <a:latin typeface="Calibri"/>
                <a:ea typeface="Calibri"/>
                <a:cs typeface="Calibri"/>
                <a:sym typeface="Calibri"/>
              </a:rPr>
            </a:b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Las mismas especificaciones eran para las de oro de 4.cm. las de plata y cobre.</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Todos los documentos del mismo libro y en la carátula dice: </a:t>
            </a:r>
            <a:r>
              <a:rPr b="1" i="1" lang="en-US" sz="1400" u="sng">
                <a:solidFill>
                  <a:srgbClr val="D0C69E"/>
                </a:solidFill>
                <a:latin typeface="Calibri"/>
                <a:ea typeface="Calibri"/>
                <a:cs typeface="Calibri"/>
                <a:sym typeface="Calibri"/>
              </a:rPr>
              <a:t>Exposición Nacional de Lima, 1872 .</a:t>
            </a:r>
            <a:r>
              <a:rPr b="1" i="1" lang="en-US" sz="1400" u="none">
                <a:solidFill>
                  <a:srgbClr val="D0C69E"/>
                </a:solidFill>
                <a:latin typeface="Calibri"/>
                <a:ea typeface="Calibri"/>
                <a:cs typeface="Calibri"/>
                <a:sym typeface="Calibri"/>
              </a:rPr>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40" name="Shape 240"/>
        <p:cNvGrpSpPr/>
        <p:nvPr/>
      </p:nvGrpSpPr>
      <p:grpSpPr>
        <a:xfrm>
          <a:off x="0" y="0"/>
          <a:ext cx="0" cy="0"/>
          <a:chOff x="0" y="0"/>
          <a:chExt cx="0" cy="0"/>
        </a:xfrm>
      </p:grpSpPr>
      <p:sp>
        <p:nvSpPr>
          <p:cNvPr id="241" name="Shape 241"/>
          <p:cNvSpPr txBox="1"/>
          <p:nvPr/>
        </p:nvSpPr>
        <p:spPr>
          <a:xfrm>
            <a:off x="0" y="1295400"/>
            <a:ext cx="9144000" cy="5546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En muchos casos los artistas eran presentados por coleccionistas con el titulo de “Exponentes” </a:t>
            </a: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José  Mariano Macedo (1823-1894) médico y gran coleccionista limeño presentó: Aranza, Borgoñon, Caravaggio, Caracci, Juan Miel, Kellers, Kensset, Meneses, Morales, Murillo, Nuñez, Ostada, Rivera, Rubens, Salvatore Rosa, Teniers,  Velásquez</a:t>
            </a:r>
          </a:p>
          <a:p>
            <a:pPr indent="0" lvl="0" marL="0" marR="0" rtl="0" algn="l">
              <a:lnSpc>
                <a:spcPct val="95000"/>
              </a:lnSpc>
              <a:spcBef>
                <a:spcPts val="0"/>
              </a:spcBef>
              <a:spcAft>
                <a:spcPts val="0"/>
              </a:spcAft>
              <a:buClr>
                <a:schemeClr val="dk1"/>
              </a:buClr>
              <a:buFont typeface="Arial"/>
              <a:buNone/>
            </a:pPr>
            <a:r>
              <a:t/>
            </a:r>
            <a:endParaRPr b="1" i="1" sz="1400" u="sng">
              <a:solidFill>
                <a:srgbClr val="D0C69E"/>
              </a:solidFill>
              <a:latin typeface="Calibri"/>
              <a:ea typeface="Calibri"/>
              <a:cs typeface="Calibri"/>
              <a:sym typeface="Calibri"/>
            </a:endParaRPr>
          </a:p>
          <a:p>
            <a:pPr indent="0" lvl="0" marL="0" marR="0" rtl="0" algn="l">
              <a:lnSpc>
                <a:spcPct val="95000"/>
              </a:lnSpc>
              <a:spcBef>
                <a:spcPts val="0"/>
              </a:spcBef>
              <a:spcAft>
                <a:spcPts val="0"/>
              </a:spcAft>
              <a:buClr>
                <a:srgbClr val="D0C69E"/>
              </a:buClr>
              <a:buSzPct val="25000"/>
              <a:buFont typeface="Calibri"/>
              <a:buNone/>
            </a:pPr>
            <a:r>
              <a:rPr b="1" i="1" lang="en-US" sz="1400" u="sng">
                <a:solidFill>
                  <a:srgbClr val="D0C69E"/>
                </a:solidFill>
                <a:latin typeface="Calibri"/>
                <a:ea typeface="Calibri"/>
                <a:cs typeface="Calibri"/>
                <a:sym typeface="Calibri"/>
              </a:rPr>
              <a:t>Otros coleccionistas:</a:t>
            </a:r>
            <a:r>
              <a:rPr b="1" i="1" lang="en-US" sz="1400" u="none">
                <a:solidFill>
                  <a:srgbClr val="D0C69E"/>
                </a:solidFill>
                <a:latin typeface="Calibri"/>
                <a:ea typeface="Calibri"/>
                <a:cs typeface="Calibri"/>
                <a:sym typeface="Calibri"/>
              </a:rPr>
              <a:t> Bagolini José;   Guido Enrique y  Ortiz de Zevallos Manuel </a:t>
            </a:r>
          </a:p>
          <a:p>
            <a:pPr indent="0" lvl="0" marL="0" marR="0" rtl="0" algn="l">
              <a:lnSpc>
                <a:spcPct val="95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Lista de artista nacionales sin premio : Bambaren  Carolina G de, Barreto, Elgueo Florentino, Cáceres, Castañeda Domingo, Courret E, Patricio  M.del Río, Días, Laso F, Lira Pondano, Lozano, Maestre, Oñate Julián, Pozo, Quispe Domingo, Ruiz de Sarabia, Ubillus.</a:t>
            </a:r>
          </a:p>
          <a:p>
            <a:pPr indent="0" lvl="0" marL="0" marR="0" rtl="0" algn="l">
              <a:lnSpc>
                <a:spcPct val="95000"/>
              </a:lnSpc>
              <a:spcBef>
                <a:spcPts val="0"/>
              </a:spcBef>
              <a:spcAft>
                <a:spcPts val="0"/>
              </a:spcAft>
              <a:buClr>
                <a:srgbClr val="D0C69E"/>
              </a:buClr>
              <a:buSzPct val="25000"/>
              <a:buFont typeface="Calibri"/>
              <a:buNone/>
            </a:pPr>
            <a:r>
              <a:rPr b="1" i="1" lang="en-US" sz="1400" u="sng">
                <a:solidFill>
                  <a:srgbClr val="D0C69E"/>
                </a:solidFill>
                <a:latin typeface="Calibri"/>
                <a:ea typeface="Calibri"/>
                <a:cs typeface="Calibri"/>
                <a:sym typeface="Calibri"/>
              </a:rPr>
              <a:t>Medallas de Plata</a:t>
            </a:r>
            <a:r>
              <a:rPr b="1" i="1" lang="en-US" sz="1400" u="none">
                <a:solidFill>
                  <a:srgbClr val="D0C69E"/>
                </a:solidFill>
                <a:latin typeface="Calibri"/>
                <a:ea typeface="Calibri"/>
                <a:cs typeface="Calibri"/>
                <a:sym typeface="Calibri"/>
              </a:rPr>
              <a:t> </a:t>
            </a: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Zevallos Fernando, Masías Francisco, Mazo Manuel María del, Muníz Ramón, Oquendo  Rebeca, Saes de García Andrea, Tasset Guillermo.   </a:t>
            </a:r>
          </a:p>
          <a:p>
            <a:pPr indent="0" lvl="0" marL="0" marR="0" rtl="0" algn="l">
              <a:lnSpc>
                <a:spcPct val="95000"/>
              </a:lnSpc>
              <a:spcBef>
                <a:spcPts val="0"/>
              </a:spcBef>
              <a:spcAft>
                <a:spcPts val="0"/>
              </a:spcAft>
              <a:buClr>
                <a:srgbClr val="D0C69E"/>
              </a:buClr>
              <a:buSzPct val="25000"/>
              <a:buFont typeface="Calibri"/>
              <a:buNone/>
            </a:pPr>
            <a:r>
              <a:rPr b="1" i="1" lang="en-US" sz="1400" u="sng">
                <a:solidFill>
                  <a:srgbClr val="D0C69E"/>
                </a:solidFill>
                <a:latin typeface="Calibri"/>
                <a:ea typeface="Calibri"/>
                <a:cs typeface="Calibri"/>
                <a:sym typeface="Calibri"/>
              </a:rPr>
              <a:t>Medalla de Cobre</a:t>
            </a:r>
            <a:r>
              <a:rPr b="1" i="1" lang="en-US" sz="1400" u="none">
                <a:solidFill>
                  <a:srgbClr val="D0C69E"/>
                </a:solidFill>
                <a:latin typeface="Calibri"/>
                <a:ea typeface="Calibri"/>
                <a:cs typeface="Calibri"/>
                <a:sym typeface="Calibri"/>
              </a:rPr>
              <a:t> </a:t>
            </a: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Del Campo Federico.</a:t>
            </a:r>
          </a:p>
          <a:p>
            <a:pPr indent="0" lvl="0" marL="0" marR="0" rtl="0" algn="l">
              <a:lnSpc>
                <a:spcPct val="95000"/>
              </a:lnSpc>
              <a:spcBef>
                <a:spcPts val="0"/>
              </a:spcBef>
              <a:spcAft>
                <a:spcPts val="0"/>
              </a:spcAft>
              <a:buClr>
                <a:schemeClr val="dk1"/>
              </a:buClr>
              <a:buFont typeface="Arial"/>
              <a:buNone/>
            </a:pPr>
            <a:r>
              <a:t/>
            </a:r>
            <a:endParaRPr b="1" i="1" sz="1400" u="sng">
              <a:solidFill>
                <a:srgbClr val="D0C69E"/>
              </a:solidFill>
              <a:latin typeface="Calibri"/>
              <a:ea typeface="Calibri"/>
              <a:cs typeface="Calibri"/>
              <a:sym typeface="Calibri"/>
            </a:endParaRPr>
          </a:p>
          <a:p>
            <a:pPr indent="0" lvl="0" marL="0" marR="0" rtl="0" algn="l">
              <a:lnSpc>
                <a:spcPct val="95000"/>
              </a:lnSpc>
              <a:spcBef>
                <a:spcPts val="0"/>
              </a:spcBef>
              <a:spcAft>
                <a:spcPts val="0"/>
              </a:spcAft>
              <a:buClr>
                <a:srgbClr val="D0C69E"/>
              </a:buClr>
              <a:buSzPct val="25000"/>
              <a:buFont typeface="Calibri"/>
              <a:buNone/>
            </a:pPr>
            <a:r>
              <a:rPr b="1" i="1" lang="en-US" sz="1400" u="sng">
                <a:solidFill>
                  <a:srgbClr val="D0C69E"/>
                </a:solidFill>
                <a:latin typeface="Calibri"/>
                <a:ea typeface="Calibri"/>
                <a:cs typeface="Calibri"/>
                <a:sym typeface="Calibri"/>
              </a:rPr>
              <a:t>Escultores: </a:t>
            </a:r>
            <a:r>
              <a:rPr b="1" i="1" lang="en-US" sz="1400" u="none">
                <a:solidFill>
                  <a:srgbClr val="D0C69E"/>
                </a:solidFill>
                <a:latin typeface="Calibri"/>
                <a:ea typeface="Calibri"/>
                <a:cs typeface="Calibri"/>
                <a:sym typeface="Calibri"/>
              </a:rPr>
              <a:t>Tenderini  Ulderico, Rojas, </a:t>
            </a: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Medalla de Plata y 500 soles  Medina Luis,   </a:t>
            </a: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Medalla de Plata  Young Nicolás</a:t>
            </a:r>
          </a:p>
          <a:p>
            <a:pPr indent="0" lvl="0" marL="0" marR="0" rtl="0" algn="l">
              <a:lnSpc>
                <a:spcPct val="95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l">
              <a:lnSpc>
                <a:spcPct val="95000"/>
              </a:lnSpc>
              <a:spcBef>
                <a:spcPts val="0"/>
              </a:spcBef>
              <a:spcAft>
                <a:spcPts val="0"/>
              </a:spcAft>
              <a:buClr>
                <a:srgbClr val="D0C69E"/>
              </a:buClr>
              <a:buSzPct val="25000"/>
              <a:buFont typeface="Calibri"/>
              <a:buNone/>
            </a:pPr>
            <a:r>
              <a:rPr b="1" i="1" lang="en-US" sz="1400" u="sng">
                <a:solidFill>
                  <a:srgbClr val="D0C69E"/>
                </a:solidFill>
                <a:latin typeface="Calibri"/>
                <a:ea typeface="Calibri"/>
                <a:cs typeface="Calibri"/>
                <a:sym typeface="Calibri"/>
              </a:rPr>
              <a:t>Grabadores: </a:t>
            </a:r>
            <a:r>
              <a:rPr b="1" i="1" lang="en-US" sz="1400" u="none">
                <a:solidFill>
                  <a:srgbClr val="D0C69E"/>
                </a:solidFill>
                <a:latin typeface="Calibri"/>
                <a:ea typeface="Calibri"/>
                <a:cs typeface="Calibri"/>
                <a:sym typeface="Calibri"/>
              </a:rPr>
              <a:t>Medina  Luis, Medina Matias, Salat Gerardo, Campo   Calisto </a:t>
            </a:r>
          </a:p>
          <a:p>
            <a:pPr indent="0" lvl="0" marL="0" marR="0" rtl="0" algn="l">
              <a:lnSpc>
                <a:spcPct val="95000"/>
              </a:lnSpc>
              <a:spcBef>
                <a:spcPts val="0"/>
              </a:spcBef>
              <a:spcAft>
                <a:spcPts val="0"/>
              </a:spcAft>
              <a:buClr>
                <a:schemeClr val="dk1"/>
              </a:buClr>
              <a:buFont typeface="Arial"/>
              <a:buNone/>
            </a:pPr>
            <a:r>
              <a:t/>
            </a:r>
            <a:endParaRPr b="1" i="1" sz="1400" u="sng">
              <a:solidFill>
                <a:srgbClr val="D0C69E"/>
              </a:solidFill>
              <a:latin typeface="Calibri"/>
              <a:ea typeface="Calibri"/>
              <a:cs typeface="Calibri"/>
              <a:sym typeface="Calibri"/>
            </a:endParaRPr>
          </a:p>
          <a:p>
            <a:pPr indent="0" lvl="0" marL="0" marR="0" rtl="0" algn="l">
              <a:lnSpc>
                <a:spcPct val="95000"/>
              </a:lnSpc>
              <a:spcBef>
                <a:spcPts val="0"/>
              </a:spcBef>
              <a:spcAft>
                <a:spcPts val="0"/>
              </a:spcAft>
              <a:buClr>
                <a:srgbClr val="D0C69E"/>
              </a:buClr>
              <a:buSzPct val="25000"/>
              <a:buFont typeface="Calibri"/>
              <a:buNone/>
            </a:pPr>
            <a:r>
              <a:rPr b="1" i="1" lang="en-US" sz="1400" u="sng">
                <a:solidFill>
                  <a:srgbClr val="D0C69E"/>
                </a:solidFill>
                <a:latin typeface="Calibri"/>
                <a:ea typeface="Calibri"/>
                <a:cs typeface="Calibri"/>
                <a:sym typeface="Calibri"/>
              </a:rPr>
              <a:t>Fotografía :  </a:t>
            </a:r>
            <a:r>
              <a:rPr b="1" i="1" lang="en-US" sz="1400" u="none">
                <a:solidFill>
                  <a:srgbClr val="D0C69E"/>
                </a:solidFill>
                <a:latin typeface="Calibri"/>
                <a:ea typeface="Calibri"/>
                <a:cs typeface="Calibri"/>
                <a:sym typeface="Calibri"/>
              </a:rPr>
              <a:t>Courret Hnos.  Medalla de Oro</a:t>
            </a:r>
          </a:p>
          <a:p>
            <a:pPr indent="0" lvl="0" marL="0" marR="0" rtl="0" algn="l">
              <a:lnSpc>
                <a:spcPct val="95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l">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Sigue la gran relación de exponentes y obras de artistas peruanos y extranjeros con: aguadas, carboncillo,  temple,  pluma y vidrios pintados  y dorados colocados  en  el  peristilo de entrada  del Palacio  de la Exposición [peristilo = columnas que rodea un edificio, o parte de él ].</a:t>
            </a:r>
          </a:p>
        </p:txBody>
      </p:sp>
      <p:sp>
        <p:nvSpPr>
          <p:cNvPr id="242" name="Shape 242"/>
          <p:cNvSpPr txBox="1"/>
          <p:nvPr/>
        </p:nvSpPr>
        <p:spPr>
          <a:xfrm>
            <a:off x="7315200" y="457200"/>
            <a:ext cx="1390650" cy="336549"/>
          </a:xfrm>
          <a:prstGeom prst="rect">
            <a:avLst/>
          </a:prstGeom>
          <a:no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sng">
                <a:solidFill>
                  <a:srgbClr val="D0C69E"/>
                </a:solidFill>
                <a:latin typeface="Calibri"/>
                <a:ea typeface="Calibri"/>
                <a:cs typeface="Calibri"/>
                <a:sym typeface="Calibri"/>
              </a:rPr>
              <a:t>CLASE  I, II y III</a:t>
            </a:r>
          </a:p>
        </p:txBody>
      </p:sp>
      <p:sp>
        <p:nvSpPr>
          <p:cNvPr id="243" name="Shape 243"/>
          <p:cNvSpPr txBox="1"/>
          <p:nvPr/>
        </p:nvSpPr>
        <p:spPr>
          <a:xfrm>
            <a:off x="685800" y="457200"/>
            <a:ext cx="949324" cy="336549"/>
          </a:xfrm>
          <a:prstGeom prst="rect">
            <a:avLst/>
          </a:prstGeom>
          <a:no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sng">
                <a:solidFill>
                  <a:srgbClr val="D0C69E"/>
                </a:solidFill>
                <a:latin typeface="Calibri"/>
                <a:ea typeface="Calibri"/>
                <a:cs typeface="Calibri"/>
                <a:sym typeface="Calibri"/>
              </a:rPr>
              <a:t>GRUPO  I</a:t>
            </a:r>
          </a:p>
        </p:txBody>
      </p:sp>
      <p:sp>
        <p:nvSpPr>
          <p:cNvPr id="244" name="Shape 244"/>
          <p:cNvSpPr txBox="1"/>
          <p:nvPr/>
        </p:nvSpPr>
        <p:spPr>
          <a:xfrm>
            <a:off x="6629400" y="4419600"/>
            <a:ext cx="2514599" cy="581024"/>
          </a:xfrm>
          <a:prstGeom prst="rect">
            <a:avLst/>
          </a:prstGeom>
          <a:solidFill>
            <a:srgbClr val="9933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Fuente: Biblioteca de la </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Universidad de California</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48" name="Shape 248"/>
        <p:cNvGrpSpPr/>
        <p:nvPr/>
      </p:nvGrpSpPr>
      <p:grpSpPr>
        <a:xfrm>
          <a:off x="0" y="0"/>
          <a:ext cx="0" cy="0"/>
          <a:chOff x="0" y="0"/>
          <a:chExt cx="0" cy="0"/>
        </a:xfrm>
      </p:grpSpPr>
      <p:sp>
        <p:nvSpPr>
          <p:cNvPr id="249" name="Shape 249"/>
          <p:cNvSpPr txBox="1"/>
          <p:nvPr/>
        </p:nvSpPr>
        <p:spPr>
          <a:xfrm>
            <a:off x="0" y="0"/>
            <a:ext cx="9144000" cy="560387"/>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Cuadros que se expusieron en 1872 en el Palacio de la Exposición de Lima</a:t>
            </a:r>
            <a:br>
              <a:rPr b="1" i="1" lang="en-US" sz="1600" u="none">
                <a:solidFill>
                  <a:srgbClr val="D0C69E"/>
                </a:solidFill>
                <a:latin typeface="Calibri"/>
                <a:ea typeface="Calibri"/>
                <a:cs typeface="Calibri"/>
                <a:sym typeface="Calibri"/>
              </a:rPr>
            </a:br>
            <a:r>
              <a:rPr b="1" i="1" lang="en-US" sz="1600" u="none">
                <a:solidFill>
                  <a:srgbClr val="D0C69E"/>
                </a:solidFill>
                <a:latin typeface="Calibri"/>
                <a:ea typeface="Calibri"/>
                <a:cs typeface="Calibri"/>
                <a:sym typeface="Calibri"/>
              </a:rPr>
              <a:t>del  antiguo  Museo  Nacional:</a:t>
            </a:r>
            <a:r>
              <a:rPr b="1" i="1" lang="en-US" sz="1800" u="none">
                <a:solidFill>
                  <a:srgbClr val="D0C69E"/>
                </a:solidFill>
                <a:latin typeface="Calibri"/>
                <a:ea typeface="Calibri"/>
                <a:cs typeface="Calibri"/>
                <a:sym typeface="Calibri"/>
              </a:rPr>
              <a:t>  Venus,  por  </a:t>
            </a:r>
            <a:r>
              <a:rPr b="1" i="1" lang="en-US" sz="1800" u="sng">
                <a:solidFill>
                  <a:srgbClr val="D0C69E"/>
                </a:solidFill>
                <a:latin typeface="Calibri"/>
                <a:ea typeface="Calibri"/>
                <a:cs typeface="Calibri"/>
                <a:sym typeface="Calibri"/>
              </a:rPr>
              <a:t>Juan de Dios Ingunza</a:t>
            </a:r>
            <a:r>
              <a:rPr b="1" i="1" lang="en-US" sz="1800" u="none">
                <a:solidFill>
                  <a:srgbClr val="D0C69E"/>
                </a:solidFill>
                <a:latin typeface="Calibri"/>
                <a:ea typeface="Calibri"/>
                <a:cs typeface="Calibri"/>
                <a:sym typeface="Calibri"/>
              </a:rPr>
              <a:t> (no localizado)</a:t>
            </a:r>
            <a:r>
              <a:rPr b="1" i="1" lang="en-US" sz="1400" u="none">
                <a:solidFill>
                  <a:srgbClr val="D0C69E"/>
                </a:solidFill>
                <a:latin typeface="Calibri"/>
                <a:ea typeface="Calibri"/>
                <a:cs typeface="Calibri"/>
                <a:sym typeface="Calibri"/>
              </a:rPr>
              <a:t>  </a:t>
            </a:r>
          </a:p>
        </p:txBody>
      </p:sp>
      <p:pic>
        <p:nvPicPr>
          <p:cNvPr id="250" name="Shape 250"/>
          <p:cNvPicPr preferRelativeResize="0"/>
          <p:nvPr/>
        </p:nvPicPr>
        <p:blipFill rotWithShape="1">
          <a:blip r:embed="rId3">
            <a:alphaModFix/>
          </a:blip>
          <a:srcRect b="0" l="0" r="0" t="0"/>
          <a:stretch/>
        </p:blipFill>
        <p:spPr>
          <a:xfrm>
            <a:off x="3733800" y="609600"/>
            <a:ext cx="2036762" cy="3124199"/>
          </a:xfrm>
          <a:prstGeom prst="rect">
            <a:avLst/>
          </a:prstGeom>
          <a:noFill/>
          <a:ln>
            <a:noFill/>
          </a:ln>
        </p:spPr>
      </p:pic>
      <p:sp>
        <p:nvSpPr>
          <p:cNvPr id="251" name="Shape 251"/>
          <p:cNvSpPr txBox="1"/>
          <p:nvPr/>
        </p:nvSpPr>
        <p:spPr>
          <a:xfrm>
            <a:off x="0" y="4191000"/>
            <a:ext cx="2666999" cy="15811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Manuel María del Mazo: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Ramón Castilla obsequiado  a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la  Exposición  por  algunos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amigos  del finado Mariscal.</a:t>
            </a:r>
            <a:br>
              <a:rPr b="1" i="1" lang="en-US" sz="1400" u="none">
                <a:solidFill>
                  <a:srgbClr val="D0C69E"/>
                </a:solidFill>
                <a:latin typeface="Calibri"/>
                <a:ea typeface="Calibri"/>
                <a:cs typeface="Calibri"/>
                <a:sym typeface="Calibri"/>
              </a:rPr>
            </a:b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Firmado y fechado en 1871</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 en RR.EE</a:t>
            </a:r>
          </a:p>
        </p:txBody>
      </p:sp>
      <p:sp>
        <p:nvSpPr>
          <p:cNvPr id="252" name="Shape 252"/>
          <p:cNvSpPr txBox="1"/>
          <p:nvPr/>
        </p:nvSpPr>
        <p:spPr>
          <a:xfrm>
            <a:off x="3657600" y="3733800"/>
            <a:ext cx="2728911" cy="517524"/>
          </a:xfrm>
          <a:prstGeom prst="rect">
            <a:avLst/>
          </a:prstGeom>
          <a:solidFill>
            <a:srgbClr val="000000"/>
          </a:solid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Luis Montero:   la Libertad 1860  y</a:t>
            </a: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 Los Funerales  de  Atahualpa 1867</a:t>
            </a:r>
          </a:p>
        </p:txBody>
      </p:sp>
      <p:sp>
        <p:nvSpPr>
          <p:cNvPr id="253" name="Shape 253"/>
          <p:cNvSpPr txBox="1"/>
          <p:nvPr/>
        </p:nvSpPr>
        <p:spPr>
          <a:xfrm>
            <a:off x="6751636" y="3962400"/>
            <a:ext cx="2474911" cy="304799"/>
          </a:xfrm>
          <a:prstGeom prst="rect">
            <a:avLst/>
          </a:prstGeom>
          <a:noFill/>
          <a:ln>
            <a:noFill/>
          </a:ln>
        </p:spPr>
        <p:txBody>
          <a:bodyPr anchorCtr="0" anchor="t" bIns="46800" lIns="90000" rIns="90000" tIns="468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Francisco Laso: La Justicia 1866</a:t>
            </a:r>
          </a:p>
        </p:txBody>
      </p:sp>
      <p:pic>
        <p:nvPicPr>
          <p:cNvPr id="254" name="Shape 254"/>
          <p:cNvPicPr preferRelativeResize="0"/>
          <p:nvPr/>
        </p:nvPicPr>
        <p:blipFill rotWithShape="1">
          <a:blip r:embed="rId4">
            <a:alphaModFix/>
          </a:blip>
          <a:srcRect b="0" l="0" r="0" t="0"/>
          <a:stretch/>
        </p:blipFill>
        <p:spPr>
          <a:xfrm>
            <a:off x="6781800" y="609600"/>
            <a:ext cx="1895474" cy="3238499"/>
          </a:xfrm>
          <a:prstGeom prst="rect">
            <a:avLst/>
          </a:prstGeom>
          <a:noFill/>
          <a:ln>
            <a:noFill/>
          </a:ln>
        </p:spPr>
      </p:pic>
      <p:pic>
        <p:nvPicPr>
          <p:cNvPr id="255" name="Shape 255"/>
          <p:cNvPicPr preferRelativeResize="0"/>
          <p:nvPr/>
        </p:nvPicPr>
        <p:blipFill rotWithShape="1">
          <a:blip r:embed="rId5">
            <a:alphaModFix/>
          </a:blip>
          <a:srcRect b="0" l="0" r="0" t="0"/>
          <a:stretch/>
        </p:blipFill>
        <p:spPr>
          <a:xfrm>
            <a:off x="2667000" y="4246562"/>
            <a:ext cx="4038599" cy="2611436"/>
          </a:xfrm>
          <a:prstGeom prst="rect">
            <a:avLst/>
          </a:prstGeom>
          <a:noFill/>
          <a:ln>
            <a:noFill/>
          </a:ln>
        </p:spPr>
      </p:pic>
      <p:pic>
        <p:nvPicPr>
          <p:cNvPr id="256" name="Shape 256"/>
          <p:cNvPicPr preferRelativeResize="0"/>
          <p:nvPr/>
        </p:nvPicPr>
        <p:blipFill rotWithShape="1">
          <a:blip r:embed="rId6">
            <a:alphaModFix/>
          </a:blip>
          <a:srcRect b="0" l="0" r="0" t="0"/>
          <a:stretch/>
        </p:blipFill>
        <p:spPr>
          <a:xfrm>
            <a:off x="0" y="533400"/>
            <a:ext cx="3284536" cy="3657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944853"/>
            </a:gs>
            <a:gs pos="100000">
              <a:srgbClr val="000000"/>
            </a:gs>
          </a:gsLst>
          <a:lin ang="5400000" scaled="0"/>
        </a:gradFill>
      </p:bgPr>
    </p:bg>
    <p:spTree>
      <p:nvGrpSpPr>
        <p:cNvPr id="260" name="Shape 260"/>
        <p:cNvGrpSpPr/>
        <p:nvPr/>
      </p:nvGrpSpPr>
      <p:grpSpPr>
        <a:xfrm>
          <a:off x="0" y="0"/>
          <a:ext cx="0" cy="0"/>
          <a:chOff x="0" y="0"/>
          <a:chExt cx="0" cy="0"/>
        </a:xfrm>
      </p:grpSpPr>
      <p:sp>
        <p:nvSpPr>
          <p:cNvPr id="261" name="Shape 261"/>
          <p:cNvSpPr txBox="1"/>
          <p:nvPr/>
        </p:nvSpPr>
        <p:spPr>
          <a:xfrm>
            <a:off x="0" y="4572000"/>
            <a:ext cx="3200399" cy="2047874"/>
          </a:xfrm>
          <a:prstGeom prst="rect">
            <a:avLst/>
          </a:prstGeom>
          <a:gradFill>
            <a:gsLst>
              <a:gs pos="0">
                <a:srgbClr val="000000">
                  <a:alpha val="49803"/>
                </a:srgbClr>
              </a:gs>
              <a:gs pos="100000">
                <a:srgbClr val="464646">
                  <a:alpha val="47843"/>
                </a:srgbClr>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La Magdalena </a:t>
            </a: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Esta pintura de Juan de Dios Ingunza  fue publicada en la revista Ilustración Peruana en 1913 </a:t>
            </a: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Obra de 1855</a:t>
            </a:r>
          </a:p>
        </p:txBody>
      </p:sp>
      <p:pic>
        <p:nvPicPr>
          <p:cNvPr id="262" name="Shape 262"/>
          <p:cNvPicPr preferRelativeResize="0"/>
          <p:nvPr/>
        </p:nvPicPr>
        <p:blipFill rotWithShape="1">
          <a:blip r:embed="rId3">
            <a:alphaModFix/>
          </a:blip>
          <a:srcRect b="0" l="0" r="0" t="0"/>
          <a:stretch/>
        </p:blipFill>
        <p:spPr>
          <a:xfrm>
            <a:off x="3357562" y="0"/>
            <a:ext cx="5786437" cy="6858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66" name="Shape 266"/>
        <p:cNvGrpSpPr/>
        <p:nvPr/>
      </p:nvGrpSpPr>
      <p:grpSpPr>
        <a:xfrm>
          <a:off x="0" y="0"/>
          <a:ext cx="0" cy="0"/>
          <a:chOff x="0" y="0"/>
          <a:chExt cx="0" cy="0"/>
        </a:xfrm>
      </p:grpSpPr>
      <p:sp>
        <p:nvSpPr>
          <p:cNvPr id="267" name="Shape 267"/>
          <p:cNvSpPr txBox="1"/>
          <p:nvPr/>
        </p:nvSpPr>
        <p:spPr>
          <a:xfrm>
            <a:off x="76200" y="4800600"/>
            <a:ext cx="9144000" cy="2006600"/>
          </a:xfrm>
          <a:prstGeom prst="rect">
            <a:avLst/>
          </a:prstGeom>
          <a:gradFill>
            <a:gsLst>
              <a:gs pos="0">
                <a:srgbClr val="000000">
                  <a:alpha val="49803"/>
                </a:srgbClr>
              </a:gs>
              <a:gs pos="100000">
                <a:srgbClr val="464646">
                  <a:alpha val="47843"/>
                </a:srgbClr>
              </a:gs>
            </a:gsLst>
            <a:lin ang="5400000" scaled="0"/>
          </a:gra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                                                   </a:t>
            </a:r>
            <a:r>
              <a:rPr b="1" i="1" lang="en-US" sz="1400" u="sng">
                <a:solidFill>
                  <a:srgbClr val="D0C69E"/>
                </a:solidFill>
                <a:latin typeface="Calibri"/>
                <a:ea typeface="Calibri"/>
                <a:cs typeface="Calibri"/>
                <a:sym typeface="Calibri"/>
              </a:rPr>
              <a:t>El Palacio de la Exposición de Lima, hoy Museo de Arte de Lima.</a:t>
            </a: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Es uno de los más bellos edificios del siglo XIX en el Perú. De estilo neorrenacentista, fue proyectado y construido en la época del  Gobierno Constitucional del Coronel José Balta y Montero, se inauguró como sede de la gran Exposición Nacional del Perú en 1872. </a:t>
            </a: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Edificio rodeado de vistosos jardines, estatuas y después de pequeños pabellones de estilo bizantino y morisco. </a:t>
            </a: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Ubicada en la rotonda posterior al palacio está la llamada Fuente China, rodeada por las palmeras del antiguo zoológico del Parque de la Exposición, obsequio de la colonia china por el primer centenario de la Independencia del Perú, destaca una gran figura alegórica con una antorcha y un libro que simboliza la libertad; está rodeada por las tres razas, todas en mármol, y, en los costados inferiores, dos desnudos en bronce, de estilo manierista.</a:t>
            </a:r>
            <a:r>
              <a:rPr b="1" i="1" lang="en-US" sz="1800" u="none">
                <a:solidFill>
                  <a:srgbClr val="C0C0C0"/>
                </a:solidFill>
                <a:latin typeface="Calibri"/>
                <a:ea typeface="Calibri"/>
                <a:cs typeface="Calibri"/>
                <a:sym typeface="Calibri"/>
              </a:rPr>
              <a:t> </a:t>
            </a:r>
          </a:p>
        </p:txBody>
      </p:sp>
      <p:pic>
        <p:nvPicPr>
          <p:cNvPr id="268" name="Shape 268"/>
          <p:cNvPicPr preferRelativeResize="0"/>
          <p:nvPr/>
        </p:nvPicPr>
        <p:blipFill rotWithShape="1">
          <a:blip r:embed="rId3">
            <a:alphaModFix/>
          </a:blip>
          <a:srcRect b="0" l="0" r="0" t="0"/>
          <a:stretch/>
        </p:blipFill>
        <p:spPr>
          <a:xfrm>
            <a:off x="1219200" y="-381000"/>
            <a:ext cx="7162799" cy="50863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72"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b="0" l="0" r="0" t="0"/>
          <a:stretch/>
        </p:blipFill>
        <p:spPr>
          <a:xfrm>
            <a:off x="0" y="0"/>
            <a:ext cx="2819400" cy="3657600"/>
          </a:xfrm>
          <a:prstGeom prst="rect">
            <a:avLst/>
          </a:prstGeom>
          <a:noFill/>
          <a:ln>
            <a:noFill/>
          </a:ln>
        </p:spPr>
      </p:pic>
      <p:pic>
        <p:nvPicPr>
          <p:cNvPr id="274" name="Shape 274"/>
          <p:cNvPicPr preferRelativeResize="0"/>
          <p:nvPr/>
        </p:nvPicPr>
        <p:blipFill rotWithShape="1">
          <a:blip r:embed="rId4">
            <a:alphaModFix/>
          </a:blip>
          <a:srcRect b="0" l="0" r="0" t="0"/>
          <a:stretch/>
        </p:blipFill>
        <p:spPr>
          <a:xfrm>
            <a:off x="6330950" y="0"/>
            <a:ext cx="2813050" cy="3657600"/>
          </a:xfrm>
          <a:prstGeom prst="rect">
            <a:avLst/>
          </a:prstGeom>
          <a:noFill/>
          <a:ln>
            <a:noFill/>
          </a:ln>
        </p:spPr>
      </p:pic>
      <p:sp>
        <p:nvSpPr>
          <p:cNvPr id="275" name="Shape 275"/>
          <p:cNvSpPr txBox="1"/>
          <p:nvPr/>
        </p:nvSpPr>
        <p:spPr>
          <a:xfrm>
            <a:off x="2819400" y="1752600"/>
            <a:ext cx="3581399"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400" u="none">
                <a:solidFill>
                  <a:srgbClr val="DAD3AE"/>
                </a:solidFill>
                <a:latin typeface="Calibri"/>
                <a:ea typeface="Calibri"/>
                <a:cs typeface="Calibri"/>
                <a:sym typeface="Calibri"/>
              </a:rPr>
              <a:t>Artistas que figuran en los diccionarios </a:t>
            </a:r>
          </a:p>
        </p:txBody>
      </p:sp>
      <p:sp>
        <p:nvSpPr>
          <p:cNvPr id="276" name="Shape 276"/>
          <p:cNvSpPr txBox="1"/>
          <p:nvPr/>
        </p:nvSpPr>
        <p:spPr>
          <a:xfrm>
            <a:off x="0" y="3657600"/>
            <a:ext cx="3276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Carátula, escultura de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Armando Varela Neyra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Lima - Perú</a:t>
            </a:r>
            <a:r>
              <a:rPr b="1" i="1" lang="en-US" sz="1800" u="none">
                <a:solidFill>
                  <a:srgbClr val="ECB57E"/>
                </a:solidFill>
                <a:latin typeface="Calibri"/>
                <a:ea typeface="Calibri"/>
                <a:cs typeface="Calibri"/>
                <a:sym typeface="Calibri"/>
              </a:rPr>
              <a:t>  </a:t>
            </a:r>
          </a:p>
        </p:txBody>
      </p:sp>
      <p:sp>
        <p:nvSpPr>
          <p:cNvPr id="277" name="Shape 277"/>
          <p:cNvSpPr txBox="1"/>
          <p:nvPr/>
        </p:nvSpPr>
        <p:spPr>
          <a:xfrm>
            <a:off x="6096000" y="3733800"/>
            <a:ext cx="3276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Carátula, escultura de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Agustín Rivera Eyzaguirre </a:t>
            </a:r>
            <a:br>
              <a:rPr b="1" i="1" lang="en-US" sz="1800" u="none">
                <a:solidFill>
                  <a:srgbClr val="DAD3AE"/>
                </a:solidFill>
                <a:latin typeface="Calibri"/>
                <a:ea typeface="Calibri"/>
                <a:cs typeface="Calibri"/>
                <a:sym typeface="Calibri"/>
              </a:rPr>
            </a:br>
            <a:r>
              <a:rPr b="1" i="1" lang="en-US" sz="1800" u="none">
                <a:solidFill>
                  <a:srgbClr val="DAD3AE"/>
                </a:solidFill>
                <a:latin typeface="Calibri"/>
                <a:ea typeface="Calibri"/>
                <a:cs typeface="Calibri"/>
                <a:sym typeface="Calibri"/>
              </a:rPr>
              <a:t>Lima - Perú </a:t>
            </a:r>
          </a:p>
          <a:p>
            <a:pPr indent="0" lvl="0" marL="0" marR="0" rtl="0" algn="ctr">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   (por editar)  </a:t>
            </a:r>
          </a:p>
        </p:txBody>
      </p:sp>
      <p:sp>
        <p:nvSpPr>
          <p:cNvPr id="278" name="Shape 278"/>
          <p:cNvSpPr txBox="1"/>
          <p:nvPr/>
        </p:nvSpPr>
        <p:spPr>
          <a:xfrm>
            <a:off x="0" y="5029200"/>
            <a:ext cx="3505200" cy="11271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000" u="sng">
                <a:solidFill>
                  <a:srgbClr val="ECB57E"/>
                </a:solidFill>
                <a:latin typeface="Calibri"/>
                <a:ea typeface="Calibri"/>
                <a:cs typeface="Calibri"/>
                <a:sym typeface="Calibri"/>
              </a:rPr>
              <a:t>Representante de Ventas</a:t>
            </a:r>
          </a:p>
          <a:p>
            <a:pPr indent="0" lvl="0" marL="0" marR="0" rtl="0" algn="ctr">
              <a:lnSpc>
                <a:spcPct val="100000"/>
              </a:lnSpc>
              <a:spcBef>
                <a:spcPts val="40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MARTA  COUTO  REVOLLEDO</a:t>
            </a:r>
          </a:p>
          <a:p>
            <a:pPr indent="0" lvl="0" marL="0" marR="0" rtl="0" algn="ctr">
              <a:lnSpc>
                <a:spcPct val="100000"/>
              </a:lnSpc>
              <a:spcBef>
                <a:spcPts val="40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441-3238 - Lima-Perú</a:t>
            </a:r>
          </a:p>
        </p:txBody>
      </p:sp>
      <p:sp>
        <p:nvSpPr>
          <p:cNvPr id="279" name="Shape 279"/>
          <p:cNvSpPr txBox="1"/>
          <p:nvPr/>
        </p:nvSpPr>
        <p:spPr>
          <a:xfrm>
            <a:off x="6019800" y="5257800"/>
            <a:ext cx="3124199" cy="1282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1800" u="sng">
                <a:solidFill>
                  <a:srgbClr val="ECB57E"/>
                </a:solidFill>
                <a:latin typeface="Calibri"/>
                <a:ea typeface="Calibri"/>
                <a:cs typeface="Calibri"/>
                <a:sym typeface="Calibri"/>
              </a:rPr>
              <a:t>Responsable del programa</a:t>
            </a:r>
            <a:r>
              <a:rPr b="0" i="1" lang="en-US" sz="1800" u="sng">
                <a:solidFill>
                  <a:srgbClr val="ECB57E"/>
                </a:solidFill>
                <a:latin typeface="Calibri"/>
                <a:ea typeface="Calibri"/>
                <a:cs typeface="Calibri"/>
                <a:sym typeface="Calibri"/>
              </a:rPr>
              <a:t> </a:t>
            </a:r>
          </a:p>
          <a:p>
            <a:pPr indent="0" lvl="0" marL="0" marR="0" rtl="0" algn="ctr">
              <a:lnSpc>
                <a:spcPct val="100000"/>
              </a:lnSpc>
              <a:spcBef>
                <a:spcPts val="360"/>
              </a:spcBef>
              <a:spcAft>
                <a:spcPts val="0"/>
              </a:spcAft>
              <a:buClr>
                <a:schemeClr val="dk1"/>
              </a:buClr>
              <a:buFont typeface="Arial"/>
              <a:buNone/>
            </a:pPr>
            <a:r>
              <a:t/>
            </a:r>
            <a:endParaRPr b="0" i="1" sz="1800" u="sng">
              <a:solidFill>
                <a:srgbClr val="ECB57E"/>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ct val="25000"/>
              <a:buFont typeface="Arial"/>
              <a:buNone/>
            </a:pPr>
            <a:r>
              <a:rPr b="1" i="0" lang="en-US" sz="1600" u="sng">
                <a:solidFill>
                  <a:schemeClr val="hlink"/>
                </a:solidFill>
                <a:latin typeface="Arial"/>
                <a:ea typeface="Arial"/>
                <a:cs typeface="Arial"/>
                <a:sym typeface="Arial"/>
              </a:rPr>
              <a:t>gabygaby715@</a:t>
            </a:r>
            <a:r>
              <a:rPr b="1" i="0" lang="en-US" sz="1600" u="none">
                <a:solidFill>
                  <a:schemeClr val="dk1"/>
                </a:solidFill>
                <a:latin typeface="Arial"/>
                <a:ea typeface="Arial"/>
                <a:cs typeface="Arial"/>
                <a:sym typeface="Arial"/>
              </a:rPr>
              <a:t>gabygaby715@</a:t>
            </a:r>
            <a:r>
              <a:rPr b="1" i="0" lang="en-US" sz="1600" u="sng">
                <a:solidFill>
                  <a:schemeClr val="hlink"/>
                </a:solidFill>
                <a:latin typeface="Arial"/>
                <a:ea typeface="Arial"/>
                <a:cs typeface="Arial"/>
                <a:sym typeface="Arial"/>
              </a:rPr>
              <a:t>cyber</a:t>
            </a:r>
            <a:r>
              <a:rPr b="1" i="0" lang="en-US" sz="1600" u="none">
                <a:solidFill>
                  <a:schemeClr val="dk1"/>
                </a:solidFill>
                <a:latin typeface="Arial"/>
                <a:ea typeface="Arial"/>
                <a:cs typeface="Arial"/>
                <a:sym typeface="Arial"/>
              </a:rPr>
              <a:t>gabygaby715@cyber</a:t>
            </a:r>
            <a:r>
              <a:rPr b="1" i="0" lang="en-US" sz="1600" u="sng">
                <a:solidFill>
                  <a:schemeClr val="hlink"/>
                </a:solidFill>
                <a:latin typeface="Arial"/>
                <a:ea typeface="Arial"/>
                <a:cs typeface="Arial"/>
                <a:sym typeface="Arial"/>
              </a:rPr>
              <a:t>.</a:t>
            </a:r>
            <a:r>
              <a:rPr b="1" i="0" lang="en-US" sz="1600" u="none">
                <a:solidFill>
                  <a:schemeClr val="dk1"/>
                </a:solidFill>
                <a:latin typeface="Arial"/>
                <a:ea typeface="Arial"/>
                <a:cs typeface="Arial"/>
                <a:sym typeface="Arial"/>
              </a:rPr>
              <a:t>gabygaby715@cyber.</a:t>
            </a:r>
            <a:r>
              <a:rPr b="1" i="0" lang="en-US" sz="1600" u="sng">
                <a:solidFill>
                  <a:schemeClr val="hlink"/>
                </a:solidFill>
                <a:latin typeface="Arial"/>
                <a:ea typeface="Arial"/>
                <a:cs typeface="Arial"/>
                <a:sym typeface="Arial"/>
              </a:rPr>
              <a:t>com</a:t>
            </a:r>
            <a:r>
              <a:rPr b="1" i="0" lang="en-US" sz="1600" u="none">
                <a:solidFill>
                  <a:schemeClr val="dk1"/>
                </a:solidFill>
                <a:latin typeface="Arial"/>
                <a:ea typeface="Arial"/>
                <a:cs typeface="Arial"/>
                <a:sym typeface="Arial"/>
              </a:rPr>
              <a:t>gabygaby715@cyber.com</a:t>
            </a:r>
            <a:r>
              <a:rPr b="1" i="0" lang="en-US" sz="1600" u="sng">
                <a:solidFill>
                  <a:schemeClr val="hlink"/>
                </a:solidFill>
                <a:latin typeface="Arial"/>
                <a:ea typeface="Arial"/>
                <a:cs typeface="Arial"/>
                <a:sym typeface="Arial"/>
              </a:rPr>
              <a:t>.</a:t>
            </a:r>
            <a:r>
              <a:rPr b="1" i="0" lang="en-US" sz="1600" u="none">
                <a:solidFill>
                  <a:schemeClr val="dk1"/>
                </a:solidFill>
                <a:latin typeface="Arial"/>
                <a:ea typeface="Arial"/>
                <a:cs typeface="Arial"/>
                <a:sym typeface="Arial"/>
              </a:rPr>
              <a:t>gabygaby715@cyber.com.</a:t>
            </a:r>
            <a:r>
              <a:rPr b="1" i="0" lang="en-US" sz="1600" u="sng">
                <a:solidFill>
                  <a:schemeClr val="hlink"/>
                </a:solidFill>
                <a:latin typeface="Arial"/>
                <a:ea typeface="Arial"/>
                <a:cs typeface="Arial"/>
                <a:sym typeface="Arial"/>
              </a:rPr>
              <a:t>br</a:t>
            </a:r>
          </a:p>
          <a:p>
            <a:pPr indent="0" lvl="0" marL="0" marR="0" rtl="0" algn="ctr">
              <a:lnSpc>
                <a:spcPct val="80000"/>
              </a:lnSpc>
              <a:spcBef>
                <a:spcPts val="0"/>
              </a:spcBef>
              <a:spcAft>
                <a:spcPts val="0"/>
              </a:spcAft>
              <a:buClr>
                <a:schemeClr val="dk1"/>
              </a:buClr>
              <a:buFont typeface="Arial"/>
              <a:buNone/>
            </a:pPr>
            <a:r>
              <a:t/>
            </a:r>
            <a:endParaRPr b="1" i="0" sz="1600" u="none">
              <a:solidFill>
                <a:schemeClr val="dk1"/>
              </a:solidFill>
              <a:latin typeface="Arial"/>
              <a:ea typeface="Arial"/>
              <a:cs typeface="Arial"/>
              <a:sym typeface="Arial"/>
            </a:endParaRPr>
          </a:p>
          <a:p>
            <a:pPr indent="0" lvl="0" marL="0" marR="0" rtl="0" algn="ctr">
              <a:lnSpc>
                <a:spcPct val="80000"/>
              </a:lnSpc>
              <a:spcBef>
                <a:spcPts val="0"/>
              </a:spcBef>
              <a:spcAft>
                <a:spcPts val="0"/>
              </a:spcAft>
              <a:buClr>
                <a:schemeClr val="dk1"/>
              </a:buClr>
              <a:buSzPct val="25000"/>
              <a:buFont typeface="Arial"/>
              <a:buNone/>
            </a:pPr>
            <a:r>
              <a:rPr b="1" i="0" lang="en-US" sz="1600" u="sng">
                <a:solidFill>
                  <a:schemeClr val="hlink"/>
                </a:solidFill>
                <a:latin typeface="Arial"/>
                <a:ea typeface="Arial"/>
                <a:cs typeface="Arial"/>
                <a:sym typeface="Arial"/>
              </a:rPr>
              <a:t>gabygaby715@</a:t>
            </a:r>
            <a:r>
              <a:rPr b="1" i="0" lang="en-US" sz="1600" u="none">
                <a:solidFill>
                  <a:schemeClr val="dk1"/>
                </a:solidFill>
                <a:latin typeface="Arial"/>
                <a:ea typeface="Arial"/>
                <a:cs typeface="Arial"/>
                <a:sym typeface="Arial"/>
              </a:rPr>
              <a:t>gabygaby715@</a:t>
            </a:r>
            <a:r>
              <a:rPr b="1" i="0" lang="en-US" sz="1600" u="sng">
                <a:solidFill>
                  <a:schemeClr val="hlink"/>
                </a:solidFill>
                <a:latin typeface="Arial"/>
                <a:ea typeface="Arial"/>
                <a:cs typeface="Arial"/>
                <a:sym typeface="Arial"/>
              </a:rPr>
              <a:t>hotmail</a:t>
            </a:r>
            <a:r>
              <a:rPr b="1" i="0" lang="en-US" sz="1600" u="none">
                <a:solidFill>
                  <a:schemeClr val="dk1"/>
                </a:solidFill>
                <a:latin typeface="Arial"/>
                <a:ea typeface="Arial"/>
                <a:cs typeface="Arial"/>
                <a:sym typeface="Arial"/>
              </a:rPr>
              <a:t>gabygaby715@hotmail</a:t>
            </a:r>
            <a:r>
              <a:rPr b="1" i="0" lang="en-US" sz="1600" u="sng">
                <a:solidFill>
                  <a:schemeClr val="hlink"/>
                </a:solidFill>
                <a:latin typeface="Arial"/>
                <a:ea typeface="Arial"/>
                <a:cs typeface="Arial"/>
                <a:sym typeface="Arial"/>
              </a:rPr>
              <a:t>.</a:t>
            </a:r>
            <a:r>
              <a:rPr b="1" i="0" lang="en-US" sz="1600" u="none">
                <a:solidFill>
                  <a:schemeClr val="dk1"/>
                </a:solidFill>
                <a:latin typeface="Arial"/>
                <a:ea typeface="Arial"/>
                <a:cs typeface="Arial"/>
                <a:sym typeface="Arial"/>
              </a:rPr>
              <a:t>gabygaby715@hotmail.</a:t>
            </a:r>
            <a:r>
              <a:rPr b="1" i="0" lang="en-US" sz="1600" u="sng">
                <a:solidFill>
                  <a:schemeClr val="hlink"/>
                </a:solidFill>
                <a:latin typeface="Arial"/>
                <a:ea typeface="Arial"/>
                <a:cs typeface="Arial"/>
                <a:sym typeface="Arial"/>
              </a:rPr>
              <a:t>com</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83" name="Shape 283"/>
        <p:cNvGrpSpPr/>
        <p:nvPr/>
      </p:nvGrpSpPr>
      <p:grpSpPr>
        <a:xfrm>
          <a:off x="0" y="0"/>
          <a:ext cx="0" cy="0"/>
          <a:chOff x="0" y="0"/>
          <a:chExt cx="0" cy="0"/>
        </a:xfrm>
      </p:grpSpPr>
      <p:sp>
        <p:nvSpPr>
          <p:cNvPr id="284" name="Shape 284"/>
          <p:cNvSpPr txBox="1"/>
          <p:nvPr/>
        </p:nvSpPr>
        <p:spPr>
          <a:xfrm>
            <a:off x="228600" y="0"/>
            <a:ext cx="8915400" cy="228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Arial"/>
              <a:buNone/>
            </a:pPr>
            <a:r>
              <a:rPr b="1" i="1" lang="en-US" sz="5400" u="none">
                <a:solidFill>
                  <a:srgbClr val="DAD3AE"/>
                </a:solidFill>
                <a:latin typeface="Arial"/>
                <a:ea typeface="Arial"/>
                <a:cs typeface="Arial"/>
                <a:sym typeface="Arial"/>
              </a:rPr>
              <a:t>El Arte nos hace Inmortales</a:t>
            </a:r>
            <a:r>
              <a:rPr b="1" i="1" lang="en-US" sz="5400" u="none">
                <a:solidFill>
                  <a:srgbClr val="FFCC00"/>
                </a:solidFill>
                <a:latin typeface="Arial"/>
                <a:ea typeface="Arial"/>
                <a:cs typeface="Arial"/>
                <a:sym typeface="Arial"/>
              </a:rPr>
              <a:t> </a:t>
            </a:r>
          </a:p>
        </p:txBody>
      </p:sp>
      <p:sp>
        <p:nvSpPr>
          <p:cNvPr id="285" name="Shape 285"/>
          <p:cNvSpPr txBox="1"/>
          <p:nvPr/>
        </p:nvSpPr>
        <p:spPr>
          <a:xfrm>
            <a:off x="0" y="3124200"/>
            <a:ext cx="9144000" cy="17113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Arial"/>
              <a:buNone/>
            </a:pPr>
            <a:r>
              <a:rPr b="1" i="1" lang="en-US" sz="2000" u="none">
                <a:solidFill>
                  <a:srgbClr val="DAD3AE"/>
                </a:solidFill>
                <a:latin typeface="Arial"/>
                <a:ea typeface="Arial"/>
                <a:cs typeface="Arial"/>
                <a:sym typeface="Arial"/>
              </a:rPr>
              <a:t>QUIEN PIERDE SU PASADO, SE PIERDE ASÍ MISMO</a:t>
            </a:r>
          </a:p>
          <a:p>
            <a:pPr indent="0" lvl="0" marL="0" marR="0" rtl="0" algn="ctr">
              <a:lnSpc>
                <a:spcPct val="100000"/>
              </a:lnSpc>
              <a:spcBef>
                <a:spcPts val="640"/>
              </a:spcBef>
              <a:spcAft>
                <a:spcPts val="0"/>
              </a:spcAft>
              <a:buClr>
                <a:schemeClr val="dk1"/>
              </a:buClr>
              <a:buFont typeface="Arial"/>
              <a:buNone/>
            </a:pPr>
            <a:r>
              <a:t/>
            </a:r>
            <a:endParaRPr b="1" i="1" sz="3200" u="none">
              <a:solidFill>
                <a:srgbClr val="DAD3AE"/>
              </a:solidFill>
              <a:latin typeface="Arial"/>
              <a:ea typeface="Arial"/>
              <a:cs typeface="Arial"/>
              <a:sym typeface="Arial"/>
            </a:endParaRPr>
          </a:p>
          <a:p>
            <a:pPr indent="0" lvl="0" marL="0" marR="0" rtl="0" algn="ctr">
              <a:lnSpc>
                <a:spcPct val="100000"/>
              </a:lnSpc>
              <a:spcBef>
                <a:spcPts val="400"/>
              </a:spcBef>
              <a:spcAft>
                <a:spcPts val="0"/>
              </a:spcAft>
              <a:buClr>
                <a:srgbClr val="DAD3AE"/>
              </a:buClr>
              <a:buSzPct val="25000"/>
              <a:buFont typeface="Arial"/>
              <a:buNone/>
            </a:pPr>
            <a:r>
              <a:rPr b="1" i="1" lang="en-US" sz="2000" u="none">
                <a:solidFill>
                  <a:srgbClr val="DAD3AE"/>
                </a:solidFill>
                <a:latin typeface="Arial"/>
                <a:ea typeface="Arial"/>
                <a:cs typeface="Arial"/>
                <a:sym typeface="Arial"/>
              </a:rPr>
              <a:t>Difundamos lo nuestro, el arte peruano es ancestral </a:t>
            </a:r>
          </a:p>
          <a:p>
            <a:pPr indent="0" lvl="0" marL="0" marR="0" rtl="0" algn="ctr">
              <a:lnSpc>
                <a:spcPct val="100000"/>
              </a:lnSpc>
              <a:spcBef>
                <a:spcPts val="400"/>
              </a:spcBef>
              <a:spcAft>
                <a:spcPts val="0"/>
              </a:spcAft>
              <a:buClr>
                <a:srgbClr val="DAD3AE"/>
              </a:buClr>
              <a:buSzPct val="25000"/>
              <a:buFont typeface="Arial"/>
              <a:buNone/>
            </a:pPr>
            <a:r>
              <a:rPr b="1" i="1" lang="en-US" sz="2000" u="none">
                <a:solidFill>
                  <a:srgbClr val="DAD3AE"/>
                </a:solidFill>
                <a:latin typeface="Arial"/>
                <a:ea typeface="Arial"/>
                <a:cs typeface="Arial"/>
                <a:sym typeface="Arial"/>
              </a:rPr>
              <a:t>Por favor reenviarlo a sus contactos </a:t>
            </a:r>
            <a:r>
              <a:rPr b="1" i="0" lang="en-US" sz="2000" u="sng">
                <a:solidFill>
                  <a:srgbClr val="DAD3AE"/>
                </a:solidFill>
                <a:latin typeface="Arial"/>
                <a:ea typeface="Arial"/>
                <a:cs typeface="Arial"/>
                <a:sym typeface="Arial"/>
              </a:rPr>
              <a:t> </a:t>
            </a:r>
          </a:p>
        </p:txBody>
      </p:sp>
      <p:sp>
        <p:nvSpPr>
          <p:cNvPr id="286" name="Shape 286"/>
          <p:cNvSpPr txBox="1"/>
          <p:nvPr/>
        </p:nvSpPr>
        <p:spPr>
          <a:xfrm>
            <a:off x="228600" y="6248400"/>
            <a:ext cx="3663950"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a:t>
            </a:r>
          </a:p>
        </p:txBody>
      </p:sp>
      <p:sp>
        <p:nvSpPr>
          <p:cNvPr id="287" name="Shape 287"/>
          <p:cNvSpPr txBox="1"/>
          <p:nvPr/>
        </p:nvSpPr>
        <p:spPr>
          <a:xfrm>
            <a:off x="228600" y="5867400"/>
            <a:ext cx="1066799"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Hoy es:</a:t>
            </a:r>
          </a:p>
        </p:txBody>
      </p:sp>
      <p:sp>
        <p:nvSpPr>
          <p:cNvPr id="288" name="Shape 288"/>
          <p:cNvSpPr txBox="1"/>
          <p:nvPr/>
        </p:nvSpPr>
        <p:spPr>
          <a:xfrm>
            <a:off x="6781800" y="6096000"/>
            <a:ext cx="2362200" cy="461961"/>
          </a:xfrm>
          <a:prstGeom prst="rect">
            <a:avLst/>
          </a:prstGeom>
          <a:solidFill>
            <a:srgbClr val="DAD3AE"/>
          </a:soli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i="1" lang="en-US" sz="1800" u="none">
                <a:solidFill>
                  <a:srgbClr val="000000"/>
                </a:solidFill>
                <a:latin typeface="Arial"/>
                <a:ea typeface="Arial"/>
                <a:cs typeface="Arial"/>
                <a:sym typeface="Arial"/>
              </a:rPr>
              <a:t>Son: *</a:t>
            </a:r>
          </a:p>
        </p:txBody>
      </p:sp>
      <p:pic>
        <p:nvPicPr>
          <p:cNvPr id="289" name="Shape 289"/>
          <p:cNvPicPr preferRelativeResize="0"/>
          <p:nvPr/>
        </p:nvPicPr>
        <p:blipFill rotWithShape="1">
          <a:blip r:embed="rId3">
            <a:alphaModFix/>
          </a:blip>
          <a:srcRect b="0" l="0" r="0" t="0"/>
          <a:stretch/>
        </p:blipFill>
        <p:spPr>
          <a:xfrm>
            <a:off x="8058150" y="0"/>
            <a:ext cx="1085850" cy="1371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6" name="Shape 56"/>
        <p:cNvGrpSpPr/>
        <p:nvPr/>
      </p:nvGrpSpPr>
      <p:grpSpPr>
        <a:xfrm>
          <a:off x="0" y="0"/>
          <a:ext cx="0" cy="0"/>
          <a:chOff x="0" y="0"/>
          <a:chExt cx="0" cy="0"/>
        </a:xfrm>
      </p:grpSpPr>
      <p:sp>
        <p:nvSpPr>
          <p:cNvPr id="57" name="Shape 57"/>
          <p:cNvSpPr txBox="1"/>
          <p:nvPr/>
        </p:nvSpPr>
        <p:spPr>
          <a:xfrm>
            <a:off x="6172200" y="4800600"/>
            <a:ext cx="2971799" cy="1558924"/>
          </a:xfrm>
          <a:prstGeom prst="rect">
            <a:avLst/>
          </a:prstGeom>
          <a:gradFill>
            <a:gsLst>
              <a:gs pos="0">
                <a:srgbClr val="000000">
                  <a:alpha val="49803"/>
                </a:srgbClr>
              </a:gs>
              <a:gs pos="100000">
                <a:srgbClr val="464646">
                  <a:alpha val="47843"/>
                </a:srgbClr>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Juana Toribia Lucar y Crespo de Figueroa y su hija, </a:t>
            </a:r>
          </a:p>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Cecilia Mercedes Figueroa Lucar</a:t>
            </a: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l">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Obra de 1843</a:t>
            </a:r>
          </a:p>
        </p:txBody>
      </p:sp>
      <p:pic>
        <p:nvPicPr>
          <p:cNvPr id="58" name="Shape 58"/>
          <p:cNvPicPr preferRelativeResize="0"/>
          <p:nvPr/>
        </p:nvPicPr>
        <p:blipFill rotWithShape="1">
          <a:blip r:embed="rId3">
            <a:alphaModFix/>
          </a:blip>
          <a:srcRect b="0" l="0" r="0" t="0"/>
          <a:stretch/>
        </p:blipFill>
        <p:spPr>
          <a:xfrm>
            <a:off x="381000" y="990600"/>
            <a:ext cx="4932362" cy="5562600"/>
          </a:xfrm>
          <a:prstGeom prst="rect">
            <a:avLst/>
          </a:prstGeom>
          <a:noFill/>
          <a:ln>
            <a:noFill/>
          </a:ln>
        </p:spPr>
      </p:pic>
      <p:pic>
        <p:nvPicPr>
          <p:cNvPr id="59" name="Shape 59"/>
          <p:cNvPicPr preferRelativeResize="0"/>
          <p:nvPr/>
        </p:nvPicPr>
        <p:blipFill rotWithShape="1">
          <a:blip r:embed="rId4">
            <a:alphaModFix/>
          </a:blip>
          <a:srcRect b="0" l="0" r="0" t="0"/>
          <a:stretch/>
        </p:blipFill>
        <p:spPr>
          <a:xfrm>
            <a:off x="5334000" y="0"/>
            <a:ext cx="3809999" cy="1306511"/>
          </a:xfrm>
          <a:prstGeom prst="rect">
            <a:avLst/>
          </a:prstGeom>
          <a:noFill/>
          <a:ln>
            <a:noFill/>
          </a:ln>
        </p:spPr>
      </p:pic>
      <p:pic>
        <p:nvPicPr>
          <p:cNvPr id="60" name="Shape 60"/>
          <p:cNvPicPr preferRelativeResize="0"/>
          <p:nvPr/>
        </p:nvPicPr>
        <p:blipFill rotWithShape="1">
          <a:blip r:embed="rId4">
            <a:alphaModFix/>
          </a:blip>
          <a:srcRect b="0" l="0" r="0" t="0"/>
          <a:stretch/>
        </p:blipFill>
        <p:spPr>
          <a:xfrm>
            <a:off x="6477000" y="1143000"/>
            <a:ext cx="2666999"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p:tgtEl>
                                          <p:spTgt spid="5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4"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b="0" l="0" r="0" t="0"/>
          <a:stretch/>
        </p:blipFill>
        <p:spPr>
          <a:xfrm>
            <a:off x="3124200" y="0"/>
            <a:ext cx="6086475" cy="6858000"/>
          </a:xfrm>
          <a:prstGeom prst="rect">
            <a:avLst/>
          </a:prstGeom>
          <a:noFill/>
          <a:ln>
            <a:noFill/>
          </a:ln>
        </p:spPr>
      </p:pic>
      <p:sp>
        <p:nvSpPr>
          <p:cNvPr id="66" name="Shape 66"/>
          <p:cNvSpPr txBox="1"/>
          <p:nvPr/>
        </p:nvSpPr>
        <p:spPr>
          <a:xfrm>
            <a:off x="0" y="990600"/>
            <a:ext cx="2971799" cy="468947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Su hermano mayor, Francisco Esteban, estaba en Europa.</a:t>
            </a: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Enviado por su padre,  Juan viajó en 1849 y le dio el encuentro en Italia.</a:t>
            </a: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Radicó varios años en Florencia, donde aprendió el arte de la pintura en la Accademia delle Belle Arti  de esa ciudad.  </a:t>
            </a: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95000"/>
              </a:lnSpc>
              <a:spcBef>
                <a:spcPts val="0"/>
              </a:spcBef>
              <a:spcAft>
                <a:spcPts val="0"/>
              </a:spcAft>
              <a:buClr>
                <a:srgbClr val="D0C69E"/>
              </a:buClr>
              <a:buSzPct val="25000"/>
              <a:buFont typeface="Calibri"/>
              <a:buNone/>
            </a:pPr>
            <a:r>
              <a:rPr b="1" i="1" lang="en-US" sz="1800" u="none">
                <a:solidFill>
                  <a:srgbClr val="D0C69E"/>
                </a:solidFill>
                <a:latin typeface="Calibri"/>
                <a:ea typeface="Calibri"/>
                <a:cs typeface="Calibri"/>
                <a:sym typeface="Calibri"/>
              </a:rPr>
              <a:t>Magdalena</a:t>
            </a:r>
          </a:p>
          <a:p>
            <a:pPr indent="0" lvl="0" marL="0" marR="0" rtl="0" algn="just">
              <a:lnSpc>
                <a:spcPct val="95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 </a:t>
            </a:r>
          </a:p>
          <a:p>
            <a:pPr indent="0" lvl="0" marL="0" marR="0" rtl="0" algn="just">
              <a:lnSpc>
                <a:spcPct val="95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Obra pintada en Europa en 1855</a:t>
            </a:r>
          </a:p>
          <a:p>
            <a:pPr indent="0" lvl="0" marL="0" marR="0" rtl="0" algn="just">
              <a:lnSpc>
                <a:spcPct val="95000"/>
              </a:lnSpc>
              <a:spcBef>
                <a:spcPts val="0"/>
              </a:spcBef>
              <a:spcAft>
                <a:spcPts val="0"/>
              </a:spcAft>
              <a:buClr>
                <a:schemeClr val="dk1"/>
              </a:buClr>
              <a:buFont typeface="Arial"/>
              <a:buNone/>
            </a:pPr>
            <a:r>
              <a:t/>
            </a:r>
            <a:endParaRPr b="1" i="1" sz="1600" u="none">
              <a:solidFill>
                <a:srgbClr val="D0C69E"/>
              </a:solidFill>
              <a:latin typeface="Calibri"/>
              <a:ea typeface="Calibri"/>
              <a:cs typeface="Calibri"/>
              <a:sym typeface="Calibri"/>
            </a:endParaRPr>
          </a:p>
          <a:p>
            <a:pPr indent="0" lvl="0" marL="0" marR="0" rtl="0" algn="just">
              <a:lnSpc>
                <a:spcPct val="95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Se encuentra en el Museo de Arte de Lima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0" name="Shape 70"/>
        <p:cNvGrpSpPr/>
        <p:nvPr/>
      </p:nvGrpSpPr>
      <p:grpSpPr>
        <a:xfrm>
          <a:off x="0" y="0"/>
          <a:ext cx="0" cy="0"/>
          <a:chOff x="0" y="0"/>
          <a:chExt cx="0" cy="0"/>
        </a:xfrm>
      </p:grpSpPr>
      <p:sp>
        <p:nvSpPr>
          <p:cNvPr id="71" name="Shape 71"/>
          <p:cNvSpPr txBox="1"/>
          <p:nvPr/>
        </p:nvSpPr>
        <p:spPr>
          <a:xfrm>
            <a:off x="5181600" y="0"/>
            <a:ext cx="3505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0C69E"/>
              </a:buClr>
              <a:buSzPct val="25000"/>
              <a:buFont typeface="Calibri"/>
              <a:buNone/>
            </a:pPr>
            <a:r>
              <a:rPr b="1" i="1" lang="en-US" sz="1800" u="none">
                <a:solidFill>
                  <a:srgbClr val="D0C69E"/>
                </a:solidFill>
                <a:latin typeface="Calibri"/>
                <a:ea typeface="Calibri"/>
                <a:cs typeface="Calibri"/>
                <a:sym typeface="Calibri"/>
              </a:rPr>
              <a:t>  </a:t>
            </a:r>
            <a:r>
              <a:rPr b="1" i="1" lang="en-US" sz="1800" u="sng">
                <a:solidFill>
                  <a:srgbClr val="D0C69E"/>
                </a:solidFill>
                <a:latin typeface="Calibri"/>
                <a:ea typeface="Calibri"/>
                <a:cs typeface="Calibri"/>
                <a:sym typeface="Calibri"/>
              </a:rPr>
              <a:t>Aquí hay que hacer un paréntesis</a:t>
            </a:r>
            <a:r>
              <a:rPr b="1" i="1" lang="en-US" sz="1600" u="sng">
                <a:solidFill>
                  <a:srgbClr val="D0C69E"/>
                </a:solidFill>
                <a:latin typeface="Calibri"/>
                <a:ea typeface="Calibri"/>
                <a:cs typeface="Calibri"/>
                <a:sym typeface="Calibri"/>
              </a:rPr>
              <a:t> </a:t>
            </a:r>
          </a:p>
        </p:txBody>
      </p:sp>
      <p:pic>
        <p:nvPicPr>
          <p:cNvPr id="72" name="Shape 72"/>
          <p:cNvPicPr preferRelativeResize="0"/>
          <p:nvPr/>
        </p:nvPicPr>
        <p:blipFill rotWithShape="1">
          <a:blip r:embed="rId3">
            <a:alphaModFix/>
          </a:blip>
          <a:srcRect b="0" l="0" r="0" t="0"/>
          <a:stretch/>
        </p:blipFill>
        <p:spPr>
          <a:xfrm>
            <a:off x="0" y="609600"/>
            <a:ext cx="4754562" cy="5333999"/>
          </a:xfrm>
          <a:prstGeom prst="rect">
            <a:avLst/>
          </a:prstGeom>
          <a:noFill/>
          <a:ln>
            <a:noFill/>
          </a:ln>
        </p:spPr>
      </p:pic>
      <p:sp>
        <p:nvSpPr>
          <p:cNvPr id="73" name="Shape 73"/>
          <p:cNvSpPr txBox="1"/>
          <p:nvPr/>
        </p:nvSpPr>
        <p:spPr>
          <a:xfrm>
            <a:off x="0" y="6019800"/>
            <a:ext cx="4572000" cy="825499"/>
          </a:xfrm>
          <a:prstGeom prst="rect">
            <a:avLst/>
          </a:prstGeom>
          <a:gradFill>
            <a:gsLst>
              <a:gs pos="0">
                <a:srgbClr val="000000">
                  <a:alpha val="49803"/>
                </a:srgbClr>
              </a:gs>
              <a:gs pos="100000">
                <a:srgbClr val="464646">
                  <a:alpha val="47843"/>
                </a:srgbClr>
              </a:gs>
            </a:gsLst>
            <a:lin ang="5400000" scaled="0"/>
          </a:gra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Francisco Esteban Ingunza y Basualdo</a:t>
            </a:r>
          </a:p>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Vocal de la Corte Suprema de Lima </a:t>
            </a:r>
          </a:p>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obra de 1856</a:t>
            </a:r>
          </a:p>
        </p:txBody>
      </p:sp>
      <p:sp>
        <p:nvSpPr>
          <p:cNvPr id="74" name="Shape 74"/>
          <p:cNvSpPr txBox="1"/>
          <p:nvPr/>
        </p:nvSpPr>
        <p:spPr>
          <a:xfrm>
            <a:off x="4724400" y="685800"/>
            <a:ext cx="4419599" cy="5737225"/>
          </a:xfrm>
          <a:prstGeom prst="rect">
            <a:avLst/>
          </a:prstGeom>
          <a:noFill/>
          <a:ln>
            <a:noFill/>
          </a:ln>
        </p:spPr>
        <p:txBody>
          <a:bodyPr anchorCtr="0" anchor="t" bIns="45700" lIns="91425" rIns="91425" tIns="45700">
            <a:noAutofit/>
          </a:bodyPr>
          <a:lstStyle/>
          <a:p>
            <a:pPr indent="0" lvl="0" marL="0" marR="0" rtl="0" algn="just">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El primogénito, Francisco Esteban Ingunza y Basualdo fue el que mandó construir, en 1858, el famoso Mirador de Ingunza. </a:t>
            </a:r>
          </a:p>
          <a:p>
            <a:pPr indent="0" lvl="0" marL="0" marR="0" rtl="0" algn="just">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Propietario de un terreno ubicado, al lado de la Plaza de Acho, en la esquina de Hualgayoc con Marañón calle paralela al otro lado del río Rímac. </a:t>
            </a:r>
          </a:p>
          <a:p>
            <a:pPr indent="0" lvl="0" marL="0" marR="0" rtl="0" algn="just">
              <a:lnSpc>
                <a:spcPct val="95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just">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En un área dentro de su propiedad,  llamada La Quinta Ingunza, contrató el 4 de marzo de 1858 con el constructor francés Paul Nicolás Chalón Deshmuilmuielle para su edificación. El costo inicial ascendía a 964 pesos,  moneda que regía ese año. </a:t>
            </a:r>
            <a:r>
              <a:rPr b="1" i="1" lang="en-US" sz="1400" u="none">
                <a:solidFill>
                  <a:schemeClr val="dk1"/>
                </a:solidFill>
                <a:latin typeface="Calibri"/>
                <a:ea typeface="Calibri"/>
                <a:cs typeface="Calibri"/>
                <a:sym typeface="Calibri"/>
              </a:rPr>
              <a:t>----------------------------------------</a:t>
            </a:r>
          </a:p>
          <a:p>
            <a:pPr indent="0" lvl="0" marL="0" marR="0" rtl="0" algn="just">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Sin embargo, hubo modificaciones en la ejecución y el constructor realizó gastos adicionales a lo largo del proyecto. </a:t>
            </a:r>
            <a:r>
              <a:rPr b="0" i="1" lang="en-US" sz="1400" u="none">
                <a:solidFill>
                  <a:schemeClr val="dk1"/>
                </a:solidFill>
                <a:latin typeface="Calibri"/>
                <a:ea typeface="Calibri"/>
                <a:cs typeface="Calibri"/>
                <a:sym typeface="Calibri"/>
              </a:rPr>
              <a:t>--------------------</a:t>
            </a:r>
          </a:p>
          <a:p>
            <a:pPr indent="0" lvl="0" marL="0" marR="0" rtl="0" algn="just">
              <a:lnSpc>
                <a:spcPct val="95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just">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En el Archivo Nacional del Perú se encuentra el expediente del juicio seguido por Ingunza contra Chalón por incumplimiento de una contrata, e indemnización por  daños y perjuicios. Juzgado de 1ª Instancia, 3ª sala, Dr. Simón Gregorio Paredes. Notaría de F. Sotomayor. Julio 1860 – octubre 1861, 88 fojas y 1 plano. Lima.  </a:t>
            </a:r>
          </a:p>
          <a:p>
            <a:pPr indent="0" lvl="0" marL="0" marR="0" rtl="0" algn="just">
              <a:lnSpc>
                <a:spcPct val="95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Según manifestó el constructor, con fecha 30 de julio de 1860, el Sr. Ingunza varió el plano y presupuesto, al hacer que se le diera mayor amplitud a la base, después de colocados los cimientos con arreglo al contrato; listos los tres cuerpos, le hizo formar una escalera para ver mejor en el interior de Acho.</a:t>
            </a:r>
            <a:r>
              <a:rPr b="0" i="0" lang="en-US" sz="1400" u="none">
                <a:solidFill>
                  <a:srgbClr val="0000FF"/>
                </a:solidFill>
                <a:latin typeface="Calibri"/>
                <a:ea typeface="Calibri"/>
                <a:cs typeface="Calibri"/>
                <a:sym typeface="Calibri"/>
              </a:rPr>
              <a:t>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8" name="Shape 78"/>
        <p:cNvGrpSpPr/>
        <p:nvPr/>
      </p:nvGrpSpPr>
      <p:grpSpPr>
        <a:xfrm>
          <a:off x="0" y="0"/>
          <a:ext cx="0" cy="0"/>
          <a:chOff x="0" y="0"/>
          <a:chExt cx="0" cy="0"/>
        </a:xfrm>
      </p:grpSpPr>
      <p:pic>
        <p:nvPicPr>
          <p:cNvPr id="79" name="Shape 79"/>
          <p:cNvPicPr preferRelativeResize="0"/>
          <p:nvPr/>
        </p:nvPicPr>
        <p:blipFill rotWithShape="1">
          <a:blip r:embed="rId3">
            <a:alphaModFix/>
          </a:blip>
          <a:srcRect b="0" l="0" r="0" t="0"/>
          <a:stretch/>
        </p:blipFill>
        <p:spPr>
          <a:xfrm>
            <a:off x="304800" y="0"/>
            <a:ext cx="4838700" cy="5943599"/>
          </a:xfrm>
          <a:prstGeom prst="rect">
            <a:avLst/>
          </a:prstGeom>
          <a:noFill/>
          <a:ln>
            <a:noFill/>
          </a:ln>
        </p:spPr>
      </p:pic>
      <p:sp>
        <p:nvSpPr>
          <p:cNvPr id="80" name="Shape 80"/>
          <p:cNvSpPr txBox="1"/>
          <p:nvPr/>
        </p:nvSpPr>
        <p:spPr>
          <a:xfrm>
            <a:off x="304800" y="6172200"/>
            <a:ext cx="39623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Imagen y parte de este texto </a:t>
            </a:r>
          </a:p>
          <a:p>
            <a:pPr indent="0" lvl="0" marL="0" marR="0" rtl="0" algn="ctr">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del Blog de Marco Gamarra Galindo</a:t>
            </a:r>
          </a:p>
        </p:txBody>
      </p:sp>
      <p:sp>
        <p:nvSpPr>
          <p:cNvPr id="81" name="Shape 81"/>
          <p:cNvSpPr txBox="1"/>
          <p:nvPr/>
        </p:nvSpPr>
        <p:spPr>
          <a:xfrm>
            <a:off x="5181600" y="1752600"/>
            <a:ext cx="3962399" cy="4346575"/>
          </a:xfrm>
          <a:prstGeom prst="rect">
            <a:avLst/>
          </a:prstGeom>
          <a:solidFill>
            <a:srgbClr val="000000"/>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El Mirador de Ingunza es una interesante pieza arquitectónica, con base octogonal y de tres cuerpos y coronado por una cúpula. </a:t>
            </a:r>
          </a:p>
          <a:p>
            <a:pPr indent="0" lvl="0" marL="0" marR="0" rtl="0" algn="just">
              <a:lnSpc>
                <a:spcPct val="100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Sus balcones y ventanales circundantes evocan tiempos pomposos de la Lima independiente. </a:t>
            </a:r>
          </a:p>
          <a:p>
            <a:pPr indent="0" lvl="0" marL="0" marR="0" rtl="0" algn="just">
              <a:lnSpc>
                <a:spcPct val="100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Elizabeth Ingunza Montero de Villegas, descendiente directa de Francisco Esteban de Ingunza y Basualdo, comenta que el recinto donde se construyó el mirador se caracterizaba por poseer caballerizas y hermosos jardines adornados por estatuas de mármol, así como por una colección de cuadros del pintor Juan de Dios del Carmen de Ingunza y Basualdo a quien está dedicado este programa.  </a:t>
            </a:r>
          </a:p>
          <a:p>
            <a:pPr indent="0" lvl="0" marL="0" marR="0" rtl="0" algn="just">
              <a:lnSpc>
                <a:spcPct val="100000"/>
              </a:lnSpc>
              <a:spcBef>
                <a:spcPts val="0"/>
              </a:spcBef>
              <a:spcAft>
                <a:spcPts val="0"/>
              </a:spcAft>
              <a:buClr>
                <a:schemeClr val="dk1"/>
              </a:buClr>
              <a:buFont typeface="Arial"/>
              <a:buNone/>
            </a:pPr>
            <a:r>
              <a:t/>
            </a:r>
            <a:endParaRPr b="1" i="1" sz="1400" u="none">
              <a:solidFill>
                <a:srgbClr val="D0C69E"/>
              </a:solidFill>
              <a:latin typeface="Calibri"/>
              <a:ea typeface="Calibri"/>
              <a:cs typeface="Calibri"/>
              <a:sym typeface="Calibri"/>
            </a:endParaRPr>
          </a:p>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Ahora muy remozado el mirador consta de cuatro pisos interconectados y es parte de tours  nocturnas por su iluminación.</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5" name="Shape 85"/>
        <p:cNvGrpSpPr/>
        <p:nvPr/>
      </p:nvGrpSpPr>
      <p:grpSpPr>
        <a:xfrm>
          <a:off x="0" y="0"/>
          <a:ext cx="0" cy="0"/>
          <a:chOff x="0" y="0"/>
          <a:chExt cx="0" cy="0"/>
        </a:xfrm>
      </p:grpSpPr>
      <p:sp>
        <p:nvSpPr>
          <p:cNvPr id="86" name="Shape 86"/>
          <p:cNvSpPr txBox="1"/>
          <p:nvPr>
            <p:ph type="title"/>
          </p:nvPr>
        </p:nvSpPr>
        <p:spPr>
          <a:xfrm>
            <a:off x="1905000" y="0"/>
            <a:ext cx="7239000" cy="366711"/>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800" u="sng" cap="none" strike="noStrike">
                <a:solidFill>
                  <a:srgbClr val="D0C69E"/>
                </a:solidFill>
                <a:latin typeface="Calibri"/>
                <a:ea typeface="Calibri"/>
                <a:cs typeface="Calibri"/>
                <a:sym typeface="Calibri"/>
              </a:rPr>
              <a:t>La leyenda o mito del Virrey Amat y el Mirador de Ingunza</a:t>
            </a:r>
          </a:p>
        </p:txBody>
      </p:sp>
      <p:sp>
        <p:nvSpPr>
          <p:cNvPr id="87" name="Shape 87"/>
          <p:cNvSpPr txBox="1"/>
          <p:nvPr/>
        </p:nvSpPr>
        <p:spPr>
          <a:xfrm>
            <a:off x="0" y="320675"/>
            <a:ext cx="5410200" cy="653732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Por muchos años se dijo públicamente que el Mirador de Ingunza era una construcción colonial . </a:t>
            </a:r>
            <a:r>
              <a:rPr b="1" i="1" lang="en-US" sz="1400" u="none">
                <a:solidFill>
                  <a:schemeClr val="dk1"/>
                </a:solidFill>
                <a:latin typeface="Calibri"/>
                <a:ea typeface="Calibri"/>
                <a:cs typeface="Calibri"/>
                <a:sym typeface="Calibri"/>
              </a:rPr>
              <a:t> -----------------------------------------------------------</a:t>
            </a:r>
            <a:br>
              <a:rPr b="1" i="1" lang="en-US" sz="14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Que el dueño, ante su rechazo de mostrar reverencia al virrey cada vez que coincidían en la Plaza de Acho decidió erigir su propio mirador, privilegiado espacio con una vista panorámica del coso de Acho.</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br>
              <a:rPr b="1" i="1" lang="en-US" sz="8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Se tejieron cientos de murmuraciones y leyendas urbanas acerca del Virrey Amat (España 1704–1782) y Micaela Villegas (Lima1748-1819), conocida como La Perricholi, ambos personajes fallecieron antes de que se iniciara la construcción del  mirador  en  1858, el mismo que pasó por un peritaje efectuado el 30 de noviembre de 1860 por los arquitectos Manuel Julián San Martín y Antonio Yraolagoitia, para constatar y tazar (sic) lo construido en el mirador. Se coronó la cúpula del mirador con una estatua, de madera, de un indígena con paño púdico, por lo que se deduce que el trabajo duró dos años. Su  creador y propietario, el Doctor de Ingunza en 1860 lo puso en uso.</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r>
              <a:rPr b="1" i="1" lang="en-US" sz="1400" u="none">
                <a:solidFill>
                  <a:srgbClr val="D0C69E"/>
                </a:solidFill>
                <a:latin typeface="Calibri"/>
                <a:ea typeface="Calibri"/>
                <a:cs typeface="Calibri"/>
                <a:sym typeface="Calibri"/>
              </a:rPr>
              <a:t>Al fallecimiento del propietario, lo heredó su hijo Francisco Esteban de Ingunza y Bedoya, el mismo que vendió la finca el 1 de febrero de 1899, ésta fue vendida en varias oportunidades</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r>
              <a:rPr b="1" i="1" lang="en-US" sz="1400" u="none">
                <a:solidFill>
                  <a:schemeClr val="dk1"/>
                </a:solidFill>
                <a:latin typeface="Calibri"/>
                <a:ea typeface="Calibri"/>
                <a:cs typeface="Calibri"/>
                <a:sym typeface="Calibri"/>
              </a:rPr>
              <a:t>-------------------------------------------------</a:t>
            </a:r>
            <a:r>
              <a:rPr b="1" i="1" lang="en-US" sz="1400" u="sng">
                <a:solidFill>
                  <a:srgbClr val="D0C69E"/>
                </a:solidFill>
                <a:latin typeface="Calibri"/>
                <a:ea typeface="Calibri"/>
                <a:cs typeface="Calibri"/>
                <a:sym typeface="Calibri"/>
              </a:rPr>
              <a:t>ACHO</a:t>
            </a:r>
            <a:r>
              <a:rPr b="1" i="1" lang="en-US" sz="1400" u="none">
                <a:solidFill>
                  <a:srgbClr val="D0C69E"/>
                </a:solidFill>
                <a:latin typeface="Calibri"/>
                <a:ea typeface="Calibri"/>
                <a:cs typeface="Calibri"/>
                <a:sym typeface="Calibri"/>
              </a:rPr>
              <a:t> </a:t>
            </a:r>
            <a:r>
              <a:rPr b="1" i="1" lang="en-US" sz="1400" u="none">
                <a:solidFill>
                  <a:schemeClr val="dk1"/>
                </a:solidFill>
                <a:latin typeface="Calibri"/>
                <a:ea typeface="Calibri"/>
                <a:cs typeface="Calibri"/>
                <a:sym typeface="Calibri"/>
              </a:rPr>
              <a:t> -----------</a:t>
            </a:r>
            <a:br>
              <a:rPr b="1" i="1" lang="en-US" sz="1400" u="none">
                <a:solidFill>
                  <a:srgbClr val="D0C69E"/>
                </a:solidFill>
                <a:latin typeface="Calibri"/>
                <a:ea typeface="Calibri"/>
                <a:cs typeface="Calibri"/>
                <a:sym typeface="Calibri"/>
              </a:rPr>
            </a:br>
            <a:br>
              <a:rPr b="1" i="1" lang="en-US" sz="8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En 1762 se inició la construcción de la Plaza de Acho de madera. El primer anuncio de corridas en esa plaza se dieron del 21 de enero al 15 de febrero de 1763,  fechas que están impresas en la  “Gaceta de Lima" de ese mismo año.</a:t>
            </a:r>
            <a:r>
              <a:rPr b="1" i="1" lang="en-US" sz="1400" u="none">
                <a:solidFill>
                  <a:schemeClr val="dk1"/>
                </a:solidFill>
                <a:latin typeface="Calibri"/>
                <a:ea typeface="Calibri"/>
                <a:cs typeface="Calibri"/>
                <a:sym typeface="Calibri"/>
              </a:rPr>
              <a:t>-----------------------------------------------------------------------</a:t>
            </a:r>
            <a:br>
              <a:rPr b="1" i="1" lang="en-US" sz="1400" u="none">
                <a:solidFill>
                  <a:srgbClr val="D0C69E"/>
                </a:solidFill>
                <a:latin typeface="Calibri"/>
                <a:ea typeface="Calibri"/>
                <a:cs typeface="Calibri"/>
                <a:sym typeface="Calibri"/>
              </a:rPr>
            </a:br>
            <a:br>
              <a:rPr b="1" i="1" lang="en-US" sz="800" u="none">
                <a:solidFill>
                  <a:srgbClr val="D0C69E"/>
                </a:solidFill>
                <a:latin typeface="Calibri"/>
                <a:ea typeface="Calibri"/>
                <a:cs typeface="Calibri"/>
                <a:sym typeface="Calibri"/>
              </a:rPr>
            </a:br>
            <a:r>
              <a:rPr b="1" i="1" lang="en-US" sz="1400" u="none">
                <a:solidFill>
                  <a:srgbClr val="D0C69E"/>
                </a:solidFill>
                <a:latin typeface="Calibri"/>
                <a:ea typeface="Calibri"/>
                <a:cs typeface="Calibri"/>
                <a:sym typeface="Calibri"/>
              </a:rPr>
              <a:t>Agustín Hipólito de Landaburu y Pérez de Ribera (Lima 1715- 1777) dos veces Alcalde ordinario de Lima propuso construir, a su costa, una plaza firme para las lidias de toros. Con los auspicios del Virrey Amat, obtuvo la autorización por real cédula del 9 de agosto de 1766. Invirtió en su proyecto más de 100.000 pesos. </a:t>
            </a:r>
            <a:r>
              <a:rPr b="1" i="1" lang="en-US" sz="1400" u="none">
                <a:solidFill>
                  <a:schemeClr val="dk1"/>
                </a:solidFill>
                <a:latin typeface="Calibri"/>
                <a:ea typeface="Calibri"/>
                <a:cs typeface="Calibri"/>
                <a:sym typeface="Calibri"/>
              </a:rPr>
              <a:t>-------------------------------------------</a:t>
            </a:r>
            <a:br>
              <a:rPr b="1" i="1" lang="en-US" sz="1400" u="none">
                <a:solidFill>
                  <a:schemeClr val="dk1"/>
                </a:solidFill>
                <a:latin typeface="Calibri"/>
                <a:ea typeface="Calibri"/>
                <a:cs typeface="Calibri"/>
                <a:sym typeface="Calibri"/>
              </a:rPr>
            </a:br>
          </a:p>
        </p:txBody>
      </p:sp>
      <p:pic>
        <p:nvPicPr>
          <p:cNvPr id="88" name="Shape 88"/>
          <p:cNvPicPr preferRelativeResize="0"/>
          <p:nvPr/>
        </p:nvPicPr>
        <p:blipFill rotWithShape="1">
          <a:blip r:embed="rId3">
            <a:alphaModFix/>
          </a:blip>
          <a:srcRect b="0" l="0" r="0" t="0"/>
          <a:stretch/>
        </p:blipFill>
        <p:spPr>
          <a:xfrm>
            <a:off x="5495925" y="533400"/>
            <a:ext cx="3648074" cy="4876799"/>
          </a:xfrm>
          <a:prstGeom prst="rect">
            <a:avLst/>
          </a:prstGeom>
          <a:noFill/>
          <a:ln>
            <a:noFill/>
          </a:ln>
        </p:spPr>
      </p:pic>
      <p:sp>
        <p:nvSpPr>
          <p:cNvPr id="89" name="Shape 89"/>
          <p:cNvSpPr txBox="1"/>
          <p:nvPr/>
        </p:nvSpPr>
        <p:spPr>
          <a:xfrm>
            <a:off x="5562600" y="5489575"/>
            <a:ext cx="3581399" cy="1368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0C69E"/>
              </a:buClr>
              <a:buSzPct val="25000"/>
              <a:buFont typeface="Calibri"/>
              <a:buNone/>
            </a:pPr>
            <a:r>
              <a:rPr b="1" i="1" lang="en-US" sz="1400" u="none">
                <a:solidFill>
                  <a:srgbClr val="D0C69E"/>
                </a:solidFill>
                <a:latin typeface="Calibri"/>
                <a:ea typeface="Calibri"/>
                <a:cs typeface="Calibri"/>
                <a:sym typeface="Calibri"/>
              </a:rPr>
              <a:t>El Mirador fue declarado Monumento Histórico y Artístico en 1972. En diciembre de 1991 la UNESCO declaró a dicha propiedad y la Plaza de Toros de Acho dentro del  Centro Histórico de Lima, como Patrimonio Cultural de la Humanidad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3" name="Shape 93"/>
        <p:cNvGrpSpPr/>
        <p:nvPr/>
      </p:nvGrpSpPr>
      <p:grpSpPr>
        <a:xfrm>
          <a:off x="0" y="0"/>
          <a:ext cx="0" cy="0"/>
          <a:chOff x="0" y="0"/>
          <a:chExt cx="0" cy="0"/>
        </a:xfrm>
      </p:grpSpPr>
      <p:sp>
        <p:nvSpPr>
          <p:cNvPr id="94" name="Shape 94"/>
          <p:cNvSpPr txBox="1"/>
          <p:nvPr/>
        </p:nvSpPr>
        <p:spPr>
          <a:xfrm>
            <a:off x="7315200" y="6172200"/>
            <a:ext cx="1371599"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0C69E"/>
              </a:buClr>
              <a:buSzPct val="25000"/>
              <a:buFont typeface="Calibri"/>
              <a:buNone/>
            </a:pPr>
            <a:r>
              <a:rPr b="1" i="1" lang="en-US" sz="1600" u="none">
                <a:solidFill>
                  <a:srgbClr val="D0C69E"/>
                </a:solidFill>
                <a:latin typeface="Calibri"/>
                <a:ea typeface="Calibri"/>
                <a:cs typeface="Calibri"/>
                <a:sym typeface="Calibri"/>
              </a:rPr>
              <a:t>Flora,  1855</a:t>
            </a:r>
          </a:p>
        </p:txBody>
      </p:sp>
      <p:pic>
        <p:nvPicPr>
          <p:cNvPr id="95" name="Shape 95"/>
          <p:cNvPicPr preferRelativeResize="0"/>
          <p:nvPr/>
        </p:nvPicPr>
        <p:blipFill rotWithShape="1">
          <a:blip r:embed="rId3">
            <a:alphaModFix/>
          </a:blip>
          <a:srcRect b="0" l="0" r="0" t="0"/>
          <a:stretch/>
        </p:blipFill>
        <p:spPr>
          <a:xfrm>
            <a:off x="5257800" y="0"/>
            <a:ext cx="3886200" cy="1306511"/>
          </a:xfrm>
          <a:prstGeom prst="rect">
            <a:avLst/>
          </a:prstGeom>
          <a:noFill/>
          <a:ln>
            <a:noFill/>
          </a:ln>
        </p:spPr>
      </p:pic>
      <p:pic>
        <p:nvPicPr>
          <p:cNvPr id="96" name="Shape 96"/>
          <p:cNvPicPr preferRelativeResize="0"/>
          <p:nvPr/>
        </p:nvPicPr>
        <p:blipFill rotWithShape="1">
          <a:blip r:embed="rId4">
            <a:alphaModFix/>
          </a:blip>
          <a:srcRect b="0" l="0" r="0" t="0"/>
          <a:stretch/>
        </p:blipFill>
        <p:spPr>
          <a:xfrm>
            <a:off x="609600" y="0"/>
            <a:ext cx="5989637" cy="68580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padrão">
  <a:themeElements>
    <a:clrScheme name="Design padrão">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