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 name="Shape 15"/>
        <p:cNvGrpSpPr/>
        <p:nvPr/>
      </p:nvGrpSpPr>
      <p:grpSpPr>
        <a:xfrm>
          <a:off x="0" y="0"/>
          <a:ext cx="0" cy="0"/>
          <a:chOff x="0" y="0"/>
          <a:chExt cx="0" cy="0"/>
        </a:xfrm>
      </p:grpSpPr>
      <p:sp>
        <p:nvSpPr>
          <p:cNvPr id="16" name="Shape 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 name="Shape 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1" name="Shape 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1" name="Shape 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7" name="Shape 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4" name="Shape 1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0" name="Shape 11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6" name="Shape 1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2" name="Shape 1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8" name="Shape 1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3" name="Shape 1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1" name="Shape 1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 name="Shape 25"/>
        <p:cNvGrpSpPr/>
        <p:nvPr/>
      </p:nvGrpSpPr>
      <p:grpSpPr>
        <a:xfrm>
          <a:off x="0" y="0"/>
          <a:ext cx="0" cy="0"/>
          <a:chOff x="0" y="0"/>
          <a:chExt cx="0" cy="0"/>
        </a:xfrm>
      </p:grpSpPr>
      <p:sp>
        <p:nvSpPr>
          <p:cNvPr id="26" name="Shape 2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 name="Shape 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8" name="Shape 14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1" name="Shape 1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9" name="Shape 16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Shape 17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8" name="Shape 17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4" name="Shape 1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0" name="Shape 1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6" name="Shape 1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5" name="Shape 20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6" name="Shape 2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Shape 22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2" name="Shape 22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Shape 3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6" name="Shape 3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8" name="Shape 2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1" name="Shape 24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7" name="Shape 2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3" name="Shape 25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9" name="Shape 2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5" name="Shape 2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1" name="Shape 27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2" name="Shape 2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Shape 2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0" name="Shape 2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Shape 29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6" name="Shape 29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Shape 4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43" name="Shape 4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 name="Shape 49"/>
        <p:cNvGrpSpPr/>
        <p:nvPr/>
      </p:nvGrpSpPr>
      <p:grpSpPr>
        <a:xfrm>
          <a:off x="0" y="0"/>
          <a:ext cx="0" cy="0"/>
          <a:chOff x="0" y="0"/>
          <a:chExt cx="0" cy="0"/>
        </a:xfrm>
      </p:grpSpPr>
      <p:sp>
        <p:nvSpPr>
          <p:cNvPr id="50" name="Shape 5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1" name="Shape 5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58" name="Shape 5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3" name="Shape 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0" name="Shape 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Shape 7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5" name="Shape 7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Shape 13"/>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Shape 14"/>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SzPct val="25000"/>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 name="Shape 5"/>
        <p:cNvGrpSpPr/>
        <p:nvPr/>
      </p:nvGrpSpPr>
      <p:grpSpPr>
        <a:xfrm>
          <a:off x="0" y="0"/>
          <a:ext cx="0" cy="0"/>
          <a:chOff x="0" y="0"/>
          <a:chExt cx="0" cy="0"/>
        </a:xfrm>
      </p:grpSpPr>
      <p:sp>
        <p:nvSpPr>
          <p:cNvPr id="6" name="Shape 6"/>
          <p:cNvSpPr txBox="1"/>
          <p:nvPr>
            <p:ph type="title"/>
          </p:nvPr>
        </p:nvSpPr>
        <p:spPr>
          <a:xfrm>
            <a:off x="685800" y="609600"/>
            <a:ext cx="77724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1pPr>
            <a:lvl2pPr indent="0" lvl="1"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2pPr>
            <a:lvl3pPr indent="0" lvl="2"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3pPr>
            <a:lvl4pPr indent="0" lvl="3"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4pPr>
            <a:lvl5pPr indent="0" lvl="4"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5pPr>
            <a:lvl6pPr indent="0" lvl="5"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6pPr>
            <a:lvl7pPr indent="0" lvl="6"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7pPr>
            <a:lvl8pPr indent="0" lvl="7"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8pPr>
            <a:lvl9pPr indent="0" lvl="8" marL="0" marR="0" rtl="0" algn="ctr">
              <a:lnSpc>
                <a:spcPct val="100000"/>
              </a:lnSpc>
              <a:spcBef>
                <a:spcPts val="0"/>
              </a:spcBef>
              <a:spcAft>
                <a:spcPts val="0"/>
              </a:spcAft>
              <a:buNone/>
              <a:defRPr b="0" i="0" sz="4400" u="none" cap="none" strike="noStrike">
                <a:solidFill>
                  <a:schemeClr val="dk2"/>
                </a:solidFill>
                <a:latin typeface="Times New Roman"/>
                <a:ea typeface="Times New Roman"/>
                <a:cs typeface="Times New Roman"/>
                <a:sym typeface="Times New Roman"/>
              </a:defRPr>
            </a:lvl9pPr>
          </a:lstStyle>
          <a:p/>
        </p:txBody>
      </p:sp>
      <p:sp>
        <p:nvSpPr>
          <p:cNvPr id="7" name="Shape 7"/>
          <p:cNvSpPr txBox="1"/>
          <p:nvPr>
            <p:ph idx="1" type="body"/>
          </p:nvPr>
        </p:nvSpPr>
        <p:spPr>
          <a:xfrm>
            <a:off x="685800" y="1981200"/>
            <a:ext cx="7772400" cy="4114800"/>
          </a:xfrm>
          <a:prstGeom prst="rect">
            <a:avLst/>
          </a:prstGeom>
          <a:noFill/>
          <a:ln>
            <a:noFill/>
          </a:ln>
        </p:spPr>
        <p:txBody>
          <a:bodyPr anchorCtr="0" anchor="t" bIns="91425" lIns="91425" rIns="91425" tIns="91425"/>
          <a:lstStyle>
            <a:lvl1pPr indent="-139700" lvl="0" marL="342900" marR="0" rtl="0" algn="l">
              <a:lnSpc>
                <a:spcPct val="100000"/>
              </a:lnSpc>
              <a:spcBef>
                <a:spcPts val="640"/>
              </a:spcBef>
              <a:spcAft>
                <a:spcPts val="0"/>
              </a:spcAft>
              <a:buClr>
                <a:schemeClr val="dk1"/>
              </a:buClr>
              <a:buSzPct val="1000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107950" lvl="1" marL="742950" marR="0" rtl="0" algn="l">
              <a:lnSpc>
                <a:spcPct val="100000"/>
              </a:lnSpc>
              <a:spcBef>
                <a:spcPts val="560"/>
              </a:spcBef>
              <a:spcAft>
                <a:spcPts val="0"/>
              </a:spcAft>
              <a:buClr>
                <a:schemeClr val="dk1"/>
              </a:buClr>
              <a:buSzPct val="1000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76200" lvl="2" marL="1143000" marR="0" rtl="0" algn="l">
              <a:lnSpc>
                <a:spcPct val="100000"/>
              </a:lnSpc>
              <a:spcBef>
                <a:spcPts val="480"/>
              </a:spcBef>
              <a:spcAft>
                <a:spcPts val="0"/>
              </a:spcAft>
              <a:buClr>
                <a:schemeClr val="dk1"/>
              </a:buClr>
              <a:buSzPct val="1000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101600" lvl="3" marL="16002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101600" lvl="4" marL="20574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101600" lvl="5" marL="25146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101600" lvl="6" marL="34290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101600" lvl="7" marL="48006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101600" lvl="8" marL="6629400" marR="0" rtl="0" algn="l">
              <a:lnSpc>
                <a:spcPct val="100000"/>
              </a:lnSpc>
              <a:spcBef>
                <a:spcPts val="400"/>
              </a:spcBef>
              <a:spcAft>
                <a:spcPts val="0"/>
              </a:spcAft>
              <a:buClr>
                <a:schemeClr val="dk1"/>
              </a:buClr>
              <a:buSzPct val="100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8" name="Shape 8"/>
          <p:cNvSpPr txBox="1"/>
          <p:nvPr>
            <p:ph idx="10" type="dt"/>
          </p:nvPr>
        </p:nvSpPr>
        <p:spPr>
          <a:xfrm>
            <a:off x="685800" y="6248400"/>
            <a:ext cx="19049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9" name="Shape 9"/>
          <p:cNvSpPr txBox="1"/>
          <p:nvPr>
            <p:ph idx="11" type="ftr"/>
          </p:nvPr>
        </p:nvSpPr>
        <p:spPr>
          <a:xfrm>
            <a:off x="3124200" y="6248400"/>
            <a:ext cx="2895600" cy="4572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None/>
              <a:defRPr b="0" i="0" sz="14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6pPr>
            <a:lvl7pPr indent="0" lvl="6" marL="32004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7pPr>
            <a:lvl8pPr indent="0" lvl="7" marL="45720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8pPr>
            <a:lvl9pPr indent="0" lvl="8" marL="6400800" marR="0" rtl="0" algn="l">
              <a:lnSpc>
                <a:spcPct val="100000"/>
              </a:lnSpc>
              <a:spcBef>
                <a:spcPts val="0"/>
              </a:spcBef>
              <a:spcAft>
                <a:spcPts val="0"/>
              </a:spcAft>
              <a:buNone/>
              <a:defRPr b="0" i="0" sz="2400" u="none" cap="none" strike="noStrike">
                <a:solidFill>
                  <a:schemeClr val="dk1"/>
                </a:solidFill>
                <a:latin typeface="Times New Roman"/>
                <a:ea typeface="Times New Roman"/>
                <a:cs typeface="Times New Roman"/>
                <a:sym typeface="Times New Roman"/>
              </a:defRPr>
            </a:lvl9pPr>
          </a:lstStyle>
          <a:p/>
        </p:txBody>
      </p:sp>
      <p:sp>
        <p:nvSpPr>
          <p:cNvPr id="10" name="Shape 10"/>
          <p:cNvSpPr txBox="1"/>
          <p:nvPr>
            <p:ph idx="12" type="sldNum"/>
          </p:nvPr>
        </p:nvSpPr>
        <p:spPr>
          <a:xfrm>
            <a:off x="6553200" y="6248400"/>
            <a:ext cx="1904999" cy="4572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Times New Roman"/>
              <a:buNone/>
            </a:pPr>
            <a:fld id="{00000000-1234-1234-1234-123412341234}" type="slidenum">
              <a:rPr b="0" i="0" lang="en-US" sz="1400" u="none" cap="none" strike="noStrike">
                <a:solidFill>
                  <a:schemeClr val="dk1"/>
                </a:solidFill>
                <a:latin typeface="Times New Roman"/>
                <a:ea typeface="Times New Roman"/>
                <a:cs typeface="Times New Roman"/>
                <a:sym typeface="Times New Roman"/>
              </a:rPr>
              <a:t>‹#›</a:t>
            </a:fld>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6.jpg"/><Relationship Id="rId4" Type="http://schemas.openxmlformats.org/officeDocument/2006/relationships/image" Target="../media/image18.jp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2.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7.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2.jpg"/><Relationship Id="rId4" Type="http://schemas.openxmlformats.org/officeDocument/2006/relationships/image" Target="../media/image29.jpg"/><Relationship Id="rId5" Type="http://schemas.openxmlformats.org/officeDocument/2006/relationships/image" Target="../media/image28.jpg"/><Relationship Id="rId6" Type="http://schemas.openxmlformats.org/officeDocument/2006/relationships/image" Target="../media/image3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4.jpg"/><Relationship Id="rId4" Type="http://schemas.openxmlformats.org/officeDocument/2006/relationships/image" Target="../media/image35.png"/><Relationship Id="rId5" Type="http://schemas.openxmlformats.org/officeDocument/2006/relationships/image" Target="../media/image3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1.jpg"/><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9.jpg"/><Relationship Id="rId4" Type="http://schemas.openxmlformats.org/officeDocument/2006/relationships/image" Target="../media/image43.jpg"/><Relationship Id="rId5" Type="http://schemas.openxmlformats.org/officeDocument/2006/relationships/image" Target="../media/image4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2.jpg"/><Relationship Id="rId4" Type="http://schemas.openxmlformats.org/officeDocument/2006/relationships/image" Target="../media/image46.png"/><Relationship Id="rId5" Type="http://schemas.openxmlformats.org/officeDocument/2006/relationships/image" Target="../media/image59.jpg"/><Relationship Id="rId6" Type="http://schemas.openxmlformats.org/officeDocument/2006/relationships/image" Target="../media/image49.jpg"/><Relationship Id="rId7" Type="http://schemas.openxmlformats.org/officeDocument/2006/relationships/image" Target="../media/image4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5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55.jp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5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1.jpg"/><Relationship Id="rId4" Type="http://schemas.openxmlformats.org/officeDocument/2006/relationships/image" Target="../media/image5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6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5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60.jpg"/><Relationship Id="rId4" Type="http://schemas.openxmlformats.org/officeDocument/2006/relationships/image" Target="../media/image5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8" name="Shape 18"/>
        <p:cNvGrpSpPr/>
        <p:nvPr/>
      </p:nvGrpSpPr>
      <p:grpSpPr>
        <a:xfrm>
          <a:off x="0" y="0"/>
          <a:ext cx="0" cy="0"/>
          <a:chOff x="0" y="0"/>
          <a:chExt cx="0" cy="0"/>
        </a:xfrm>
      </p:grpSpPr>
      <p:sp>
        <p:nvSpPr>
          <p:cNvPr id="19" name="Shape 19"/>
          <p:cNvSpPr txBox="1"/>
          <p:nvPr/>
        </p:nvSpPr>
        <p:spPr>
          <a:xfrm>
            <a:off x="0" y="0"/>
            <a:ext cx="9144000" cy="685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Times New Roman"/>
              <a:buNone/>
            </a:pPr>
            <a:r>
              <a:rPr b="1" i="1" lang="en-US" sz="4000" u="none" cap="none" strike="noStrike">
                <a:solidFill>
                  <a:srgbClr val="DAD3AE"/>
                </a:solidFill>
                <a:latin typeface="Times New Roman"/>
                <a:ea typeface="Times New Roman"/>
                <a:cs typeface="Times New Roman"/>
                <a:sym typeface="Times New Roman"/>
              </a:rPr>
              <a:t>Tadeo  Escalante  </a:t>
            </a:r>
            <a:r>
              <a:rPr b="1" i="1" lang="en-US" sz="3600" u="none" cap="none" strike="noStrike">
                <a:solidFill>
                  <a:srgbClr val="DAD3AE"/>
                </a:solidFill>
                <a:latin typeface="Times New Roman"/>
                <a:ea typeface="Times New Roman"/>
                <a:cs typeface="Times New Roman"/>
                <a:sym typeface="Times New Roman"/>
              </a:rPr>
              <a:t>1770</a:t>
            </a:r>
            <a:r>
              <a:rPr b="1" i="1" lang="en-US" sz="2800" u="none" cap="none" strike="noStrike">
                <a:solidFill>
                  <a:srgbClr val="DAD3AE"/>
                </a:solidFill>
                <a:latin typeface="Times New Roman"/>
                <a:ea typeface="Times New Roman"/>
                <a:cs typeface="Times New Roman"/>
                <a:sym typeface="Times New Roman"/>
              </a:rPr>
              <a:t>?</a:t>
            </a:r>
            <a:r>
              <a:rPr b="1" i="1" lang="en-US" sz="3600" u="none" cap="none" strike="noStrike">
                <a:solidFill>
                  <a:srgbClr val="DAD3AE"/>
                </a:solidFill>
                <a:latin typeface="Times New Roman"/>
                <a:ea typeface="Times New Roman"/>
                <a:cs typeface="Times New Roman"/>
                <a:sym typeface="Times New Roman"/>
              </a:rPr>
              <a:t>-1840</a:t>
            </a:r>
            <a:r>
              <a:rPr b="1" i="1" lang="en-US" sz="2800" u="none" cap="none" strike="noStrike">
                <a:solidFill>
                  <a:srgbClr val="DAD3AE"/>
                </a:solidFill>
                <a:latin typeface="Times New Roman"/>
                <a:ea typeface="Times New Roman"/>
                <a:cs typeface="Times New Roman"/>
                <a:sym typeface="Times New Roman"/>
              </a:rPr>
              <a:t>?</a:t>
            </a:r>
            <a:br>
              <a:rPr b="1" i="1" lang="en-US" sz="3600" u="none" cap="none" strike="noStrike">
                <a:solidFill>
                  <a:srgbClr val="DAD3AE"/>
                </a:solidFill>
                <a:latin typeface="Times New Roman"/>
                <a:ea typeface="Times New Roman"/>
                <a:cs typeface="Times New Roman"/>
                <a:sym typeface="Times New Roman"/>
              </a:rPr>
            </a:br>
          </a:p>
        </p:txBody>
      </p:sp>
      <p:sp>
        <p:nvSpPr>
          <p:cNvPr id="20" name="Shape 20"/>
          <p:cNvSpPr txBox="1"/>
          <p:nvPr/>
        </p:nvSpPr>
        <p:spPr>
          <a:xfrm>
            <a:off x="914400" y="6096000"/>
            <a:ext cx="7619999" cy="762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2000" u="none" cap="none" strike="noStrike">
                <a:solidFill>
                  <a:srgbClr val="DAD3AE"/>
                </a:solidFill>
                <a:latin typeface="Calibri"/>
                <a:ea typeface="Calibri"/>
                <a:cs typeface="Calibri"/>
                <a:sym typeface="Calibri"/>
              </a:rPr>
              <a:t>                                                                                     Presentación Nº 91</a:t>
            </a:r>
          </a:p>
          <a:p>
            <a:pPr indent="0" lvl="0" marL="0" marR="0" rtl="0" algn="ctr">
              <a:lnSpc>
                <a:spcPct val="100000"/>
              </a:lnSpc>
              <a:spcBef>
                <a:spcPts val="400"/>
              </a:spcBef>
              <a:spcAft>
                <a:spcPts val="0"/>
              </a:spcAft>
              <a:buClr>
                <a:srgbClr val="DAD3AE"/>
              </a:buClr>
              <a:buSzPct val="25000"/>
              <a:buFont typeface="Times New Roman"/>
              <a:buNone/>
            </a:pPr>
            <a:r>
              <a:rPr b="1" i="1" lang="en-US" sz="2000" u="none" cap="none" strike="noStrike">
                <a:solidFill>
                  <a:srgbClr val="DAD3AE"/>
                </a:solidFill>
                <a:latin typeface="Times New Roman"/>
                <a:ea typeface="Times New Roman"/>
                <a:cs typeface="Times New Roman"/>
                <a:sym typeface="Times New Roman"/>
              </a:rPr>
              <a:t>           </a:t>
            </a:r>
            <a:r>
              <a:rPr b="1" i="1" lang="en-US" sz="2000" u="none" cap="none" strike="noStrike">
                <a:solidFill>
                  <a:srgbClr val="DAD3AE"/>
                </a:solidFill>
                <a:latin typeface="Calibri"/>
                <a:ea typeface="Calibri"/>
                <a:cs typeface="Calibri"/>
                <a:sym typeface="Calibri"/>
              </a:rPr>
              <a:t>Gabriela Lavarello Vargas  de Velaochaga -Perú-agosto 2015</a:t>
            </a:r>
          </a:p>
        </p:txBody>
      </p:sp>
      <p:pic>
        <p:nvPicPr>
          <p:cNvPr id="21" name="Shape 21"/>
          <p:cNvPicPr preferRelativeResize="0"/>
          <p:nvPr/>
        </p:nvPicPr>
        <p:blipFill rotWithShape="1">
          <a:blip r:embed="rId3">
            <a:alphaModFix/>
          </a:blip>
          <a:srcRect b="0" l="0" r="0" t="0"/>
          <a:stretch/>
        </p:blipFill>
        <p:spPr>
          <a:xfrm>
            <a:off x="8289925" y="5791200"/>
            <a:ext cx="854074" cy="1066799"/>
          </a:xfrm>
          <a:prstGeom prst="rect">
            <a:avLst/>
          </a:prstGeom>
          <a:noFill/>
          <a:ln>
            <a:noFill/>
          </a:ln>
        </p:spPr>
      </p:pic>
      <p:pic>
        <p:nvPicPr>
          <p:cNvPr id="22" name="Shape 22"/>
          <p:cNvPicPr preferRelativeResize="0"/>
          <p:nvPr/>
        </p:nvPicPr>
        <p:blipFill rotWithShape="1">
          <a:blip r:embed="rId4">
            <a:alphaModFix/>
          </a:blip>
          <a:srcRect b="0" l="0" r="0" t="0"/>
          <a:stretch/>
        </p:blipFill>
        <p:spPr>
          <a:xfrm>
            <a:off x="914400" y="1600200"/>
            <a:ext cx="7315200" cy="4114800"/>
          </a:xfrm>
          <a:prstGeom prst="rect">
            <a:avLst/>
          </a:prstGeom>
          <a:noFill/>
          <a:ln>
            <a:noFill/>
          </a:ln>
        </p:spPr>
      </p:pic>
      <p:sp>
        <p:nvSpPr>
          <p:cNvPr id="23" name="Shape 23"/>
          <p:cNvSpPr txBox="1"/>
          <p:nvPr/>
        </p:nvSpPr>
        <p:spPr>
          <a:xfrm>
            <a:off x="381000" y="685800"/>
            <a:ext cx="8534399" cy="51911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Times New Roman"/>
              <a:buNone/>
            </a:pPr>
            <a:r>
              <a:rPr b="1" i="1" lang="en-US" sz="2800" u="none" cap="none" strike="noStrike">
                <a:solidFill>
                  <a:srgbClr val="DAD3AE"/>
                </a:solidFill>
                <a:latin typeface="Times New Roman"/>
                <a:ea typeface="Times New Roman"/>
                <a:cs typeface="Times New Roman"/>
                <a:sym typeface="Times New Roman"/>
              </a:rPr>
              <a:t>Iglesia de Huaro,Cusco,Perú</a:t>
            </a:r>
          </a:p>
        </p:txBody>
      </p:sp>
      <p:pic>
        <p:nvPicPr>
          <p:cNvPr id="24" name="Shape 24"/>
          <p:cNvPicPr preferRelativeResize="0"/>
          <p:nvPr/>
        </p:nvPicPr>
        <p:blipFill rotWithShape="1">
          <a:blip r:embed="rId5">
            <a:alphaModFix/>
          </a:blip>
          <a:srcRect b="0" l="0" r="0" t="0"/>
          <a:stretch/>
        </p:blipFill>
        <p:spPr>
          <a:xfrm>
            <a:off x="9601200" y="3276600"/>
            <a:ext cx="304799" cy="304799"/>
          </a:xfrm>
          <a:prstGeom prst="rect">
            <a:avLst/>
          </a:prstGeom>
          <a:noFill/>
          <a:ln>
            <a:noFill/>
          </a:ln>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82" name="Shape 82"/>
        <p:cNvGrpSpPr/>
        <p:nvPr/>
      </p:nvGrpSpPr>
      <p:grpSpPr>
        <a:xfrm>
          <a:off x="0" y="0"/>
          <a:ext cx="0" cy="0"/>
          <a:chOff x="0" y="0"/>
          <a:chExt cx="0" cy="0"/>
        </a:xfrm>
      </p:grpSpPr>
      <p:sp>
        <p:nvSpPr>
          <p:cNvPr id="83" name="Shape 83"/>
          <p:cNvSpPr txBox="1"/>
          <p:nvPr/>
        </p:nvSpPr>
        <p:spPr>
          <a:xfrm>
            <a:off x="0" y="533400"/>
            <a:ext cx="9144000" cy="1793874"/>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Su obra principal se encuentra en el templo San Juan Bautista, situado en la plaza principal del distrito de Huaro, provincia de Quispicanchi a 40 km. del Cusco y a 3.500 metros sobre el nivel del mar</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Iglesia edificada bajo la advocación de San Juan Bautista. Algunos  investigadores  opinan que el templo data del siglo XVI, otros deducen que su edificación sería de la segunda mitad del siglo XVII. Asentada en cimientos y sobrecimientos de piedra, muros de adobe y revoque de barro y cal. De planta clásica, es de una sola nave y  torre de espadaña, éste era el nombre con que se conocía antiguamente al campanario. Formado por una  pared de adobe y sobre ella una torre en piedra labrada en tres niveles con arcos de medio punto para sostener las campanas. </a:t>
            </a:r>
          </a:p>
        </p:txBody>
      </p:sp>
      <p:sp>
        <p:nvSpPr>
          <p:cNvPr id="84" name="Shape 84"/>
          <p:cNvSpPr txBox="1"/>
          <p:nvPr/>
        </p:nvSpPr>
        <p:spPr>
          <a:xfrm>
            <a:off x="3200400" y="228600"/>
            <a:ext cx="3048000" cy="33654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600" u="sng" cap="none" strike="noStrike">
                <a:solidFill>
                  <a:srgbClr val="DAD3AE"/>
                </a:solidFill>
                <a:latin typeface="Calibri"/>
                <a:ea typeface="Calibri"/>
                <a:cs typeface="Calibri"/>
                <a:sym typeface="Calibri"/>
              </a:rPr>
              <a:t>TADEO  ESCALANTE  en  HUARO </a:t>
            </a:r>
          </a:p>
        </p:txBody>
      </p:sp>
      <p:pic>
        <p:nvPicPr>
          <p:cNvPr id="85" name="Shape 85"/>
          <p:cNvPicPr preferRelativeResize="0"/>
          <p:nvPr/>
        </p:nvPicPr>
        <p:blipFill rotWithShape="1">
          <a:blip r:embed="rId3">
            <a:alphaModFix/>
          </a:blip>
          <a:srcRect b="0" l="0" r="0" t="0"/>
          <a:stretch/>
        </p:blipFill>
        <p:spPr>
          <a:xfrm>
            <a:off x="0" y="2362200"/>
            <a:ext cx="5257799" cy="4495800"/>
          </a:xfrm>
          <a:prstGeom prst="rect">
            <a:avLst/>
          </a:prstGeom>
          <a:noFill/>
          <a:ln>
            <a:noFill/>
          </a:ln>
        </p:spPr>
      </p:pic>
      <p:sp>
        <p:nvSpPr>
          <p:cNvPr id="86" name="Shape 86"/>
          <p:cNvSpPr txBox="1"/>
          <p:nvPr/>
        </p:nvSpPr>
        <p:spPr>
          <a:xfrm>
            <a:off x="5257800" y="2286000"/>
            <a:ext cx="3886200" cy="1368425"/>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El techo a dos aguas está cubierto por tejas serranas y estructurado de madera y cañas. Los siglos no las han dañado, el cielo raso se mantiene hasta la fecha, el mismo que está cubierto íntegramente con una delicada pintura mural. </a:t>
            </a:r>
            <a:r>
              <a:rPr b="1" i="1" lang="en-US" sz="1400" u="none" cap="none" strike="noStrike">
                <a:solidFill>
                  <a:schemeClr val="dk1"/>
                </a:solidFill>
                <a:latin typeface="Calibri"/>
                <a:ea typeface="Calibri"/>
                <a:cs typeface="Calibri"/>
                <a:sym typeface="Calibri"/>
              </a:rPr>
              <a:t>---------------------------------------------------------</a:t>
            </a:r>
          </a:p>
        </p:txBody>
      </p:sp>
      <p:pic>
        <p:nvPicPr>
          <p:cNvPr id="87" name="Shape 87"/>
          <p:cNvPicPr preferRelativeResize="0"/>
          <p:nvPr/>
        </p:nvPicPr>
        <p:blipFill rotWithShape="1">
          <a:blip r:embed="rId4">
            <a:alphaModFix/>
          </a:blip>
          <a:srcRect b="0" l="0" r="0" t="0"/>
          <a:stretch/>
        </p:blipFill>
        <p:spPr>
          <a:xfrm>
            <a:off x="5992812" y="3581400"/>
            <a:ext cx="3151186" cy="3276600"/>
          </a:xfrm>
          <a:prstGeom prst="rect">
            <a:avLst/>
          </a:prstGeom>
          <a:noFill/>
          <a:ln>
            <a:noFill/>
          </a:ln>
        </p:spPr>
      </p:pic>
      <p:pic>
        <p:nvPicPr>
          <p:cNvPr id="88" name="Shape 88"/>
          <p:cNvPicPr preferRelativeResize="0"/>
          <p:nvPr/>
        </p:nvPicPr>
        <p:blipFill rotWithShape="1">
          <a:blip r:embed="rId5">
            <a:alphaModFix/>
          </a:blip>
          <a:srcRect b="0" l="0" r="0" t="0"/>
          <a:stretch/>
        </p:blipFill>
        <p:spPr>
          <a:xfrm>
            <a:off x="9677400" y="3200400"/>
            <a:ext cx="304799" cy="304799"/>
          </a:xfrm>
          <a:prstGeom prst="rect">
            <a:avLst/>
          </a:prstGeom>
          <a:noFill/>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92" name="Shape 92"/>
        <p:cNvGrpSpPr/>
        <p:nvPr/>
      </p:nvGrpSpPr>
      <p:grpSpPr>
        <a:xfrm>
          <a:off x="0" y="0"/>
          <a:ext cx="0" cy="0"/>
          <a:chOff x="0" y="0"/>
          <a:chExt cx="0" cy="0"/>
        </a:xfrm>
      </p:grpSpPr>
      <p:sp>
        <p:nvSpPr>
          <p:cNvPr id="93" name="Shape 93"/>
          <p:cNvSpPr txBox="1"/>
          <p:nvPr/>
        </p:nvSpPr>
        <p:spPr>
          <a:xfrm>
            <a:off x="0" y="6276975"/>
            <a:ext cx="9144000" cy="581024"/>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La vetusta puerta  de Huaro se abre con una llave de bronce de más o menos unos 50cm. </a:t>
            </a: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Fechada  el año 1746</a:t>
            </a:r>
          </a:p>
        </p:txBody>
      </p:sp>
      <p:pic>
        <p:nvPicPr>
          <p:cNvPr id="94" name="Shape 94"/>
          <p:cNvPicPr preferRelativeResize="0"/>
          <p:nvPr/>
        </p:nvPicPr>
        <p:blipFill rotWithShape="1">
          <a:blip r:embed="rId3">
            <a:alphaModFix/>
          </a:blip>
          <a:srcRect b="0" l="0" r="0" t="0"/>
          <a:stretch/>
        </p:blipFill>
        <p:spPr>
          <a:xfrm>
            <a:off x="0" y="0"/>
            <a:ext cx="9144000" cy="62595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98" name="Shape 98"/>
        <p:cNvGrpSpPr/>
        <p:nvPr/>
      </p:nvGrpSpPr>
      <p:grpSpPr>
        <a:xfrm>
          <a:off x="0" y="0"/>
          <a:ext cx="0" cy="0"/>
          <a:chOff x="0" y="0"/>
          <a:chExt cx="0" cy="0"/>
        </a:xfrm>
      </p:grpSpPr>
      <p:sp>
        <p:nvSpPr>
          <p:cNvPr id="99" name="Shape 99"/>
          <p:cNvSpPr txBox="1"/>
          <p:nvPr/>
        </p:nvSpPr>
        <p:spPr>
          <a:xfrm>
            <a:off x="5257800" y="1676400"/>
            <a:ext cx="3886200" cy="10287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Ingreso a la iglesia de Huaro, </a:t>
            </a:r>
          </a:p>
          <a:p>
            <a:pPr indent="0" lvl="0" marL="0" marR="0" rtl="0" algn="ctr">
              <a:lnSpc>
                <a:spcPct val="100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 arquería se encuentra pintada por ambos lados </a:t>
            </a:r>
            <a:r>
              <a:rPr b="0" i="0" lang="en-US" sz="1400" u="none" cap="none" strike="noStrike">
                <a:solidFill>
                  <a:srgbClr val="DAD3AE"/>
                </a:solidFill>
                <a:latin typeface="Calibri"/>
                <a:ea typeface="Calibri"/>
                <a:cs typeface="Calibri"/>
                <a:sym typeface="Calibri"/>
              </a:rPr>
              <a:t>en el </a:t>
            </a:r>
            <a:r>
              <a:rPr b="1" i="1" lang="en-US" sz="1400" u="none" cap="none" strike="noStrike">
                <a:solidFill>
                  <a:srgbClr val="DAD3AE"/>
                </a:solidFill>
                <a:latin typeface="Calibri"/>
                <a:ea typeface="Calibri"/>
                <a:cs typeface="Calibri"/>
                <a:sym typeface="Calibri"/>
              </a:rPr>
              <a:t>intradós hay textos</a:t>
            </a:r>
          </a:p>
          <a:p>
            <a:pPr indent="0" lvl="0" marL="0" marR="0" rtl="0" algn="ctr">
              <a:lnSpc>
                <a:spcPct val="100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 </a:t>
            </a:r>
          </a:p>
        </p:txBody>
      </p:sp>
      <p:pic>
        <p:nvPicPr>
          <p:cNvPr id="100" name="Shape 100"/>
          <p:cNvPicPr preferRelativeResize="0"/>
          <p:nvPr/>
        </p:nvPicPr>
        <p:blipFill rotWithShape="1">
          <a:blip r:embed="rId3">
            <a:alphaModFix/>
          </a:blip>
          <a:srcRect b="0" l="0" r="0" t="0"/>
          <a:stretch/>
        </p:blipFill>
        <p:spPr>
          <a:xfrm>
            <a:off x="4038600" y="3360737"/>
            <a:ext cx="5105399" cy="3497261"/>
          </a:xfrm>
          <a:prstGeom prst="rect">
            <a:avLst/>
          </a:prstGeom>
          <a:noFill/>
          <a:ln>
            <a:noFill/>
          </a:ln>
        </p:spPr>
      </p:pic>
      <p:pic>
        <p:nvPicPr>
          <p:cNvPr id="101" name="Shape 101"/>
          <p:cNvPicPr preferRelativeResize="0"/>
          <p:nvPr/>
        </p:nvPicPr>
        <p:blipFill rotWithShape="1">
          <a:blip r:embed="rId4">
            <a:alphaModFix/>
          </a:blip>
          <a:srcRect b="0" l="0" r="0" t="0"/>
          <a:stretch/>
        </p:blipFill>
        <p:spPr>
          <a:xfrm>
            <a:off x="228600" y="-152400"/>
            <a:ext cx="5105399" cy="33131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05" name="Shape 105"/>
        <p:cNvGrpSpPr/>
        <p:nvPr/>
      </p:nvGrpSpPr>
      <p:grpSpPr>
        <a:xfrm>
          <a:off x="0" y="0"/>
          <a:ext cx="0" cy="0"/>
          <a:chOff x="0" y="0"/>
          <a:chExt cx="0" cy="0"/>
        </a:xfrm>
      </p:grpSpPr>
      <p:sp>
        <p:nvSpPr>
          <p:cNvPr id="106" name="Shape 106"/>
          <p:cNvSpPr txBox="1"/>
          <p:nvPr/>
        </p:nvSpPr>
        <p:spPr>
          <a:xfrm>
            <a:off x="3124200" y="5334000"/>
            <a:ext cx="3505200" cy="304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Arquería  vista por el reverso </a:t>
            </a:r>
          </a:p>
        </p:txBody>
      </p:sp>
      <p:pic>
        <p:nvPicPr>
          <p:cNvPr id="107" name="Shape 107"/>
          <p:cNvPicPr preferRelativeResize="0"/>
          <p:nvPr/>
        </p:nvPicPr>
        <p:blipFill rotWithShape="1">
          <a:blip r:embed="rId3">
            <a:alphaModFix/>
          </a:blip>
          <a:srcRect b="0" l="0" r="0" t="0"/>
          <a:stretch/>
        </p:blipFill>
        <p:spPr>
          <a:xfrm>
            <a:off x="2438400" y="1905000"/>
            <a:ext cx="4725986" cy="31908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11" name="Shape 111"/>
        <p:cNvGrpSpPr/>
        <p:nvPr/>
      </p:nvGrpSpPr>
      <p:grpSpPr>
        <a:xfrm>
          <a:off x="0" y="0"/>
          <a:ext cx="0" cy="0"/>
          <a:chOff x="0" y="0"/>
          <a:chExt cx="0" cy="0"/>
        </a:xfrm>
      </p:grpSpPr>
      <p:pic>
        <p:nvPicPr>
          <p:cNvPr id="112" name="Shape 112"/>
          <p:cNvPicPr preferRelativeResize="0"/>
          <p:nvPr/>
        </p:nvPicPr>
        <p:blipFill rotWithShape="1">
          <a:blip r:embed="rId3">
            <a:alphaModFix/>
          </a:blip>
          <a:srcRect b="0" l="0" r="0" t="0"/>
          <a:stretch/>
        </p:blipFill>
        <p:spPr>
          <a:xfrm>
            <a:off x="381000" y="0"/>
            <a:ext cx="8534399" cy="6397624"/>
          </a:xfrm>
          <a:prstGeom prst="rect">
            <a:avLst/>
          </a:prstGeom>
          <a:noFill/>
          <a:ln>
            <a:noFill/>
          </a:ln>
        </p:spPr>
      </p:pic>
      <p:sp>
        <p:nvSpPr>
          <p:cNvPr id="113" name="Shape 113"/>
          <p:cNvSpPr txBox="1"/>
          <p:nvPr/>
        </p:nvSpPr>
        <p:spPr>
          <a:xfrm>
            <a:off x="3276600" y="6324600"/>
            <a:ext cx="3505200" cy="304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Espalda de la fachada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17" name="Shape 117"/>
        <p:cNvGrpSpPr/>
        <p:nvPr/>
      </p:nvGrpSpPr>
      <p:grpSpPr>
        <a:xfrm>
          <a:off x="0" y="0"/>
          <a:ext cx="0" cy="0"/>
          <a:chOff x="0" y="0"/>
          <a:chExt cx="0" cy="0"/>
        </a:xfrm>
      </p:grpSpPr>
      <p:pic>
        <p:nvPicPr>
          <p:cNvPr id="118" name="Shape 118"/>
          <p:cNvPicPr preferRelativeResize="0"/>
          <p:nvPr/>
        </p:nvPicPr>
        <p:blipFill rotWithShape="1">
          <a:blip r:embed="rId3">
            <a:alphaModFix/>
          </a:blip>
          <a:srcRect b="0" l="0" r="0" t="0"/>
          <a:stretch/>
        </p:blipFill>
        <p:spPr>
          <a:xfrm>
            <a:off x="609600" y="0"/>
            <a:ext cx="8305799" cy="6881812"/>
          </a:xfrm>
          <a:prstGeom prst="rect">
            <a:avLst/>
          </a:prstGeom>
          <a:noFill/>
          <a:ln>
            <a:noFill/>
          </a:ln>
        </p:spPr>
      </p:pic>
      <p:sp>
        <p:nvSpPr>
          <p:cNvPr id="119" name="Shape 119"/>
          <p:cNvSpPr txBox="1"/>
          <p:nvPr/>
        </p:nvSpPr>
        <p:spPr>
          <a:xfrm>
            <a:off x="0" y="6203950"/>
            <a:ext cx="9144000" cy="942975"/>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 nave está decorada con pintura mural en todo su interior. Los primeros murales  son de  pintores anónimos y se calcula que  fueron realizaron entre los años 1675 y 1699, tiempo en el que se decoró el templo con retablos, lienzos y ornamentos. Huaro cuenta con 60 esculturas y 49 lienzos  ubicados a lo largo de la nave.</a:t>
            </a:r>
            <a:r>
              <a:rPr b="1" i="1" lang="en-US" sz="1400" u="none" cap="none" strike="noStrike">
                <a:solidFill>
                  <a:schemeClr val="dk1"/>
                </a:solidFill>
                <a:latin typeface="Calibri"/>
                <a:ea typeface="Calibri"/>
                <a:cs typeface="Calibri"/>
                <a:sym typeface="Calibri"/>
              </a:rPr>
              <a:t>-----------------------------------------------------------------------</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23" name="Shape 123"/>
        <p:cNvGrpSpPr/>
        <p:nvPr/>
      </p:nvGrpSpPr>
      <p:grpSpPr>
        <a:xfrm>
          <a:off x="0" y="0"/>
          <a:ext cx="0" cy="0"/>
          <a:chOff x="0" y="0"/>
          <a:chExt cx="0" cy="0"/>
        </a:xfrm>
      </p:grpSpPr>
      <p:pic>
        <p:nvPicPr>
          <p:cNvPr id="124" name="Shape 124"/>
          <p:cNvPicPr preferRelativeResize="0"/>
          <p:nvPr/>
        </p:nvPicPr>
        <p:blipFill rotWithShape="1">
          <a:blip r:embed="rId3">
            <a:alphaModFix/>
          </a:blip>
          <a:srcRect b="0" l="0" r="0" t="0"/>
          <a:stretch/>
        </p:blipFill>
        <p:spPr>
          <a:xfrm>
            <a:off x="0" y="533400"/>
            <a:ext cx="9144000" cy="5110162"/>
          </a:xfrm>
          <a:prstGeom prst="rect">
            <a:avLst/>
          </a:prstGeom>
          <a:noFill/>
          <a:ln>
            <a:noFill/>
          </a:ln>
        </p:spPr>
      </p:pic>
      <p:sp>
        <p:nvSpPr>
          <p:cNvPr id="125" name="Shape 125"/>
          <p:cNvSpPr txBox="1"/>
          <p:nvPr/>
        </p:nvSpPr>
        <p:spPr>
          <a:xfrm>
            <a:off x="228600" y="5867400"/>
            <a:ext cx="8686800" cy="730250"/>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El templo no tiene plano de planta. Más o menos mide 10m de ancho, 70m de profundidad y entre 13 y 15m de alto</a:t>
            </a:r>
            <a:r>
              <a:rPr b="0" i="0" lang="en-US" sz="1400" u="none" cap="none" strike="noStrike">
                <a:solidFill>
                  <a:srgbClr val="FF0000"/>
                </a:solidFill>
                <a:latin typeface="Arial"/>
                <a:ea typeface="Arial"/>
                <a:cs typeface="Arial"/>
                <a:sym typeface="Arial"/>
              </a:rPr>
              <a:t> </a:t>
            </a:r>
            <a:r>
              <a:rPr b="1" i="1" lang="en-US" sz="1400" u="none" cap="none" strike="noStrike">
                <a:solidFill>
                  <a:srgbClr val="DAD3AE"/>
                </a:solidFill>
                <a:latin typeface="Calibri"/>
                <a:ea typeface="Calibri"/>
                <a:cs typeface="Calibri"/>
                <a:sym typeface="Calibri"/>
              </a:rPr>
              <a:t>En los laterales  de la nave  de la iglesia se ven lienzos con imágenes sacras, que están rodeadas de pintura mural y  que  cubren la casi la totalidad del recinto. Su altar tiene adornos de plata y el tallado está  cubierto con pan de oro</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29" name="Shape 129"/>
        <p:cNvGrpSpPr/>
        <p:nvPr/>
      </p:nvGrpSpPr>
      <p:grpSpPr>
        <a:xfrm>
          <a:off x="0" y="0"/>
          <a:ext cx="0" cy="0"/>
          <a:chOff x="0" y="0"/>
          <a:chExt cx="0" cy="0"/>
        </a:xfrm>
      </p:grpSpPr>
      <p:sp>
        <p:nvSpPr>
          <p:cNvPr id="130" name="Shape 130"/>
          <p:cNvSpPr txBox="1"/>
          <p:nvPr/>
        </p:nvSpPr>
        <p:spPr>
          <a:xfrm>
            <a:off x="0" y="5562600"/>
            <a:ext cx="9144000" cy="1155700"/>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Al Arco triunfal de la Iglesia de Huaro lo corona San Juan Bautista, patrón de la iglesia, está de pie rodeado por los Doctores de la Iglesia.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Este arco normalmente separa el presbiterio del resto de la nave principal, el de Huaro está adelantado del Presbiterio que es el espacio anterior al altar mayor en un templo.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Por esta característica el público puede ocupar un lugar más cercano al altar pasando el arco. </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34" name="Shape 134"/>
        <p:cNvGrpSpPr/>
        <p:nvPr/>
      </p:nvGrpSpPr>
      <p:grpSpPr>
        <a:xfrm>
          <a:off x="0" y="0"/>
          <a:ext cx="0" cy="0"/>
          <a:chOff x="0" y="0"/>
          <a:chExt cx="0" cy="0"/>
        </a:xfrm>
      </p:grpSpPr>
      <p:pic>
        <p:nvPicPr>
          <p:cNvPr id="135" name="Shape 135"/>
          <p:cNvPicPr preferRelativeResize="0"/>
          <p:nvPr/>
        </p:nvPicPr>
        <p:blipFill rotWithShape="1">
          <a:blip r:embed="rId3">
            <a:alphaModFix/>
          </a:blip>
          <a:srcRect b="0" l="0" r="0" t="0"/>
          <a:stretch/>
        </p:blipFill>
        <p:spPr>
          <a:xfrm>
            <a:off x="0" y="0"/>
            <a:ext cx="4919661" cy="6858000"/>
          </a:xfrm>
          <a:prstGeom prst="rect">
            <a:avLst/>
          </a:prstGeom>
          <a:noFill/>
          <a:ln>
            <a:noFill/>
          </a:ln>
        </p:spPr>
      </p:pic>
      <p:pic>
        <p:nvPicPr>
          <p:cNvPr id="136" name="Shape 136"/>
          <p:cNvPicPr preferRelativeResize="0"/>
          <p:nvPr/>
        </p:nvPicPr>
        <p:blipFill rotWithShape="1">
          <a:blip r:embed="rId4">
            <a:alphaModFix/>
          </a:blip>
          <a:srcRect b="0" l="0" r="0" t="0"/>
          <a:stretch/>
        </p:blipFill>
        <p:spPr>
          <a:xfrm>
            <a:off x="5410200" y="685800"/>
            <a:ext cx="3733800" cy="1917700"/>
          </a:xfrm>
          <a:prstGeom prst="rect">
            <a:avLst/>
          </a:prstGeom>
          <a:noFill/>
          <a:ln>
            <a:noFill/>
          </a:ln>
        </p:spPr>
      </p:pic>
      <p:sp>
        <p:nvSpPr>
          <p:cNvPr id="137" name="Shape 137"/>
          <p:cNvSpPr txBox="1"/>
          <p:nvPr/>
        </p:nvSpPr>
        <p:spPr>
          <a:xfrm>
            <a:off x="5029200" y="2971800"/>
            <a:ext cx="4114800" cy="35401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Arco Triunfal de Huaro con San Juan Bautista, Patrón de la Iglesia.</a:t>
            </a:r>
            <a:r>
              <a:rPr b="1" i="1" lang="en-US" sz="1400" u="none" cap="none" strike="noStrike">
                <a:solidFill>
                  <a:schemeClr val="dk1"/>
                </a:solidFill>
                <a:latin typeface="Calibri"/>
                <a:ea typeface="Calibri"/>
                <a:cs typeface="Calibri"/>
                <a:sym typeface="Calibri"/>
              </a:rPr>
              <a:t>--------------------------------------------------. </a:t>
            </a:r>
          </a:p>
          <a:p>
            <a:pPr indent="0" lvl="0" marL="0" marR="0" rtl="0" algn="just">
              <a:lnSpc>
                <a:spcPct val="100000"/>
              </a:lnSpc>
              <a:spcBef>
                <a:spcPts val="28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just">
              <a:lnSpc>
                <a:spcPct val="100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El recinto tiene 1,371 m</a:t>
            </a:r>
            <a:r>
              <a:rPr b="1" baseline="30000" i="1" lang="en-US" sz="1400" u="none" cap="none" strike="noStrike">
                <a:solidFill>
                  <a:srgbClr val="DAD3AE"/>
                </a:solidFill>
                <a:latin typeface="Calibri"/>
                <a:ea typeface="Calibri"/>
                <a:cs typeface="Calibri"/>
                <a:sym typeface="Calibri"/>
              </a:rPr>
              <a:t>2</a:t>
            </a:r>
            <a:r>
              <a:rPr b="1" i="1" lang="en-US" sz="1400" u="none" cap="none" strike="noStrike">
                <a:solidFill>
                  <a:srgbClr val="DAD3AE"/>
                </a:solidFill>
                <a:latin typeface="Calibri"/>
                <a:ea typeface="Calibri"/>
                <a:cs typeface="Calibri"/>
                <a:sym typeface="Calibri"/>
              </a:rPr>
              <a:t> de murales, los que cubren  desde el  piso hasta el cielo raso.</a:t>
            </a:r>
          </a:p>
          <a:p>
            <a:pPr indent="0" lvl="0" marL="0" marR="0" rtl="0" algn="just">
              <a:lnSpc>
                <a:spcPct val="100000"/>
              </a:lnSpc>
              <a:spcBef>
                <a:spcPts val="28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just">
              <a:lnSpc>
                <a:spcPct val="100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 obra de Tadeo Escalante destaca de los demás pintores muralistas por los temas que pintó, varios pasos de la Biblia, serie terminada en 1802.</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Ocupan gran parte de las paredes de la iglesia que es de una sola nave, dos capillas laterales  y la sacristía muy cerca del ingreso del  coro.  </a:t>
            </a:r>
            <a:r>
              <a:rPr b="1" i="1" lang="en-US" sz="1400" u="none" cap="none" strike="noStrike">
                <a:solidFill>
                  <a:schemeClr val="dk1"/>
                </a:solidFill>
                <a:latin typeface="Calibri"/>
                <a:ea typeface="Calibri"/>
                <a:cs typeface="Calibri"/>
                <a:sym typeface="Calibri"/>
              </a:rPr>
              <a:t>--------------------</a:t>
            </a:r>
          </a:p>
          <a:p>
            <a:pPr indent="0" lvl="0" marL="0" marR="0" rtl="0" algn="just">
              <a:lnSpc>
                <a:spcPct val="100000"/>
              </a:lnSpc>
              <a:spcBef>
                <a:spcPts val="28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just">
              <a:lnSpc>
                <a:spcPct val="100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Observese la localización del Arco con relación al Presbiterio y Altar .  </a:t>
            </a:r>
          </a:p>
        </p:txBody>
      </p:sp>
      <p:sp>
        <p:nvSpPr>
          <p:cNvPr id="138" name="Shape 138"/>
          <p:cNvSpPr txBox="1"/>
          <p:nvPr/>
        </p:nvSpPr>
        <p:spPr>
          <a:xfrm>
            <a:off x="5029200" y="381000"/>
            <a:ext cx="4114800" cy="304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San Juan Bautista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2" name="Shape 142"/>
        <p:cNvGrpSpPr/>
        <p:nvPr/>
      </p:nvGrpSpPr>
      <p:grpSpPr>
        <a:xfrm>
          <a:off x="0" y="0"/>
          <a:ext cx="0" cy="0"/>
          <a:chOff x="0" y="0"/>
          <a:chExt cx="0" cy="0"/>
        </a:xfrm>
      </p:grpSpPr>
      <p:pic>
        <p:nvPicPr>
          <p:cNvPr id="143" name="Shape 143"/>
          <p:cNvPicPr preferRelativeResize="0"/>
          <p:nvPr/>
        </p:nvPicPr>
        <p:blipFill rotWithShape="1">
          <a:blip r:embed="rId3">
            <a:alphaModFix/>
          </a:blip>
          <a:srcRect b="0" l="0" r="0" t="0"/>
          <a:stretch/>
        </p:blipFill>
        <p:spPr>
          <a:xfrm>
            <a:off x="4648200" y="0"/>
            <a:ext cx="4495800" cy="1789111"/>
          </a:xfrm>
          <a:prstGeom prst="rect">
            <a:avLst/>
          </a:prstGeom>
          <a:noFill/>
          <a:ln>
            <a:noFill/>
          </a:ln>
        </p:spPr>
      </p:pic>
      <p:sp>
        <p:nvSpPr>
          <p:cNvPr id="144" name="Shape 144"/>
          <p:cNvSpPr txBox="1"/>
          <p:nvPr/>
        </p:nvSpPr>
        <p:spPr>
          <a:xfrm>
            <a:off x="5105400" y="2057400"/>
            <a:ext cx="3733800" cy="35845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Detalle del intradós del arco  (superficie curva interior de un arco)</a:t>
            </a:r>
          </a:p>
          <a:p>
            <a:pPr indent="0" lvl="0" marL="0" marR="0" rtl="0" algn="l">
              <a:lnSpc>
                <a:spcPct val="100000"/>
              </a:lnSpc>
              <a:spcBef>
                <a:spcPts val="28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l">
              <a:lnSpc>
                <a:spcPct val="100000"/>
              </a:lnSpc>
              <a:spcBef>
                <a:spcPts val="28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l">
              <a:lnSpc>
                <a:spcPct val="100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Cielo raso del Presbiterio</a:t>
            </a:r>
          </a:p>
          <a:p>
            <a:pPr indent="0" lvl="0" marL="0" marR="0" rtl="0" algn="l">
              <a:lnSpc>
                <a:spcPct val="100000"/>
              </a:lnSpc>
              <a:spcBef>
                <a:spcPts val="28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l">
              <a:lnSpc>
                <a:spcPct val="100000"/>
              </a:lnSpc>
              <a:spcBef>
                <a:spcPts val="28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l">
              <a:lnSpc>
                <a:spcPct val="100000"/>
              </a:lnSpc>
              <a:spcBef>
                <a:spcPts val="28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l">
              <a:lnSpc>
                <a:spcPct val="100000"/>
              </a:lnSpc>
              <a:spcBef>
                <a:spcPts val="28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l">
              <a:lnSpc>
                <a:spcPct val="100000"/>
              </a:lnSpc>
              <a:spcBef>
                <a:spcPts val="28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l">
              <a:lnSpc>
                <a:spcPct val="100000"/>
              </a:lnSpc>
              <a:spcBef>
                <a:spcPts val="28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l">
              <a:lnSpc>
                <a:spcPct val="100000"/>
              </a:lnSpc>
              <a:spcBef>
                <a:spcPts val="28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l">
              <a:lnSpc>
                <a:spcPct val="100000"/>
              </a:lnSpc>
              <a:spcBef>
                <a:spcPts val="280"/>
              </a:spcBef>
              <a:spcAft>
                <a:spcPts val="0"/>
              </a:spcAft>
              <a:buClr>
                <a:schemeClr val="dk1"/>
              </a:buClr>
              <a:buFont typeface="Times New Roman"/>
              <a:buNone/>
            </a:pPr>
            <a:r>
              <a:t/>
            </a:r>
            <a:endParaRPr b="1" i="1" sz="1400" u="none" cap="none" strike="noStrike">
              <a:solidFill>
                <a:srgbClr val="DAD3AE"/>
              </a:solidFill>
              <a:latin typeface="Calibri"/>
              <a:ea typeface="Calibri"/>
              <a:cs typeface="Calibri"/>
              <a:sym typeface="Calibri"/>
            </a:endParaRPr>
          </a:p>
          <a:p>
            <a:pPr indent="0" lvl="0" marL="0" marR="0" rtl="0" algn="l">
              <a:lnSpc>
                <a:spcPct val="100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Detalle del altar    </a:t>
            </a:r>
          </a:p>
        </p:txBody>
      </p:sp>
      <p:pic>
        <p:nvPicPr>
          <p:cNvPr id="145" name="Shape 145"/>
          <p:cNvPicPr preferRelativeResize="0"/>
          <p:nvPr/>
        </p:nvPicPr>
        <p:blipFill rotWithShape="1">
          <a:blip r:embed="rId4">
            <a:alphaModFix/>
          </a:blip>
          <a:srcRect b="0" l="0" r="0" t="0"/>
          <a:stretch/>
        </p:blipFill>
        <p:spPr>
          <a:xfrm>
            <a:off x="0" y="0"/>
            <a:ext cx="4546599"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8" name="Shape 28"/>
        <p:cNvGrpSpPr/>
        <p:nvPr/>
      </p:nvGrpSpPr>
      <p:grpSpPr>
        <a:xfrm>
          <a:off x="0" y="0"/>
          <a:ext cx="0" cy="0"/>
          <a:chOff x="0" y="0"/>
          <a:chExt cx="0" cy="0"/>
        </a:xfrm>
      </p:grpSpPr>
      <p:sp>
        <p:nvSpPr>
          <p:cNvPr id="29" name="Shape 29"/>
          <p:cNvSpPr txBox="1"/>
          <p:nvPr/>
        </p:nvSpPr>
        <p:spPr>
          <a:xfrm>
            <a:off x="3581400" y="152400"/>
            <a:ext cx="2666999" cy="366711"/>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800" u="sng" cap="none" strike="noStrike">
                <a:solidFill>
                  <a:srgbClr val="DAD3AE"/>
                </a:solidFill>
                <a:latin typeface="Calibri"/>
                <a:ea typeface="Calibri"/>
                <a:cs typeface="Calibri"/>
                <a:sym typeface="Calibri"/>
              </a:rPr>
              <a:t>TADEO  ESCALANTE</a:t>
            </a:r>
          </a:p>
        </p:txBody>
      </p:sp>
      <p:pic>
        <p:nvPicPr>
          <p:cNvPr id="30" name="Shape 30"/>
          <p:cNvPicPr preferRelativeResize="0"/>
          <p:nvPr/>
        </p:nvPicPr>
        <p:blipFill rotWithShape="1">
          <a:blip r:embed="rId3">
            <a:alphaModFix/>
          </a:blip>
          <a:srcRect b="0" l="0" r="0" t="0"/>
          <a:stretch/>
        </p:blipFill>
        <p:spPr>
          <a:xfrm>
            <a:off x="6477000" y="4038600"/>
            <a:ext cx="2295524" cy="2428875"/>
          </a:xfrm>
          <a:prstGeom prst="rect">
            <a:avLst/>
          </a:prstGeom>
          <a:noFill/>
          <a:ln>
            <a:noFill/>
          </a:ln>
        </p:spPr>
      </p:pic>
      <p:sp>
        <p:nvSpPr>
          <p:cNvPr id="31" name="Shape 31"/>
          <p:cNvSpPr txBox="1"/>
          <p:nvPr/>
        </p:nvSpPr>
        <p:spPr>
          <a:xfrm>
            <a:off x="0" y="533400"/>
            <a:ext cx="9144000" cy="3708400"/>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Pintor muralista. Nació en Acomayo, Cusco. Poco se sabe de él como persona, le han asignado un período de vida entre 1770 y 1840. Considerado Inga o de ascendencia noble. Realizó murales al temple entre los siglos XVIII y XIX, en diferentes iglesias y recintos. </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la iglesia de Huaro, Cusco, se encuentra su obra más importante Las Postrimerías, que son cuatro: muerte, juicio, infierno y gloria. En el mural del infierno se encuentra la fecha 1802, costumbre antigua de firmar la última obra de una serie. Y un mural dedicado a San Juan Bautista, patrono de la Iglesia, rodeado de las imágenes de Santos y Papas junto a Cristo y la Virgen, en el Arco Triunfal. </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la  sala capitular del convento de Santa Catalina del Cusco, pintó un San Onófre en la parte superior y en la parte baja la vida cortesana de la ciudad. En la Capilla de Belén de Acomayo su mural está cubierto de cal, solo  se  conserva el medallón con su autorretrato, fechado en 1830. </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su obra Molino de la Creación, ubicado en la Casa-Hacienda San Cristóbal, el artista  pinta desde el Génesis hasta la salida de Moisés al Monte Sinaí. Un mural del Molino de Acomayo, donde figuran las series de la creación del mundo y de la genealogía de los Incas fechado en 1840. Al parecer es lo último que firma y lo dan por fallecido, no se encuentran documentos  personales  ni de  contratos.</a:t>
            </a:r>
            <a:r>
              <a:rPr b="1" i="1" lang="en-US" sz="1400" u="none" cap="none" strike="noStrike">
                <a:solidFill>
                  <a:schemeClr val="dk1"/>
                </a:solidFill>
                <a:latin typeface="Calibri"/>
                <a:ea typeface="Calibri"/>
                <a:cs typeface="Calibri"/>
                <a:sym typeface="Calibri"/>
              </a:rPr>
              <a:t>.-------------------------------------------------------</a:t>
            </a:r>
          </a:p>
        </p:txBody>
      </p:sp>
      <p:sp>
        <p:nvSpPr>
          <p:cNvPr id="32" name="Shape 32"/>
          <p:cNvSpPr txBox="1"/>
          <p:nvPr/>
        </p:nvSpPr>
        <p:spPr>
          <a:xfrm>
            <a:off x="0" y="4321175"/>
            <a:ext cx="9144000" cy="253682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br>
              <a:rPr b="1" i="1" lang="en-US" sz="1600" u="none" cap="none" strike="noStrike">
                <a:solidFill>
                  <a:srgbClr val="DAD3AE"/>
                </a:solidFill>
                <a:latin typeface="Calibri"/>
                <a:ea typeface="Calibri"/>
                <a:cs typeface="Calibri"/>
                <a:sym typeface="Calibri"/>
              </a:rPr>
            </a:b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Autorretratos:</a:t>
            </a:r>
            <a:br>
              <a:rPr b="1" i="1" lang="en-US" sz="1600" u="none" cap="none" strike="noStrike">
                <a:solidFill>
                  <a:srgbClr val="DAD3AE"/>
                </a:solidFill>
                <a:latin typeface="Calibri"/>
                <a:ea typeface="Calibri"/>
                <a:cs typeface="Calibri"/>
                <a:sym typeface="Calibri"/>
              </a:rPr>
            </a:br>
            <a:br>
              <a:rPr b="1" i="1" lang="en-US" sz="1600" u="none" cap="none" strike="noStrike">
                <a:solidFill>
                  <a:srgbClr val="DAD3AE"/>
                </a:solidFill>
                <a:latin typeface="Calibri"/>
                <a:ea typeface="Calibri"/>
                <a:cs typeface="Calibri"/>
                <a:sym typeface="Calibri"/>
              </a:rPr>
            </a:br>
            <a:br>
              <a:rPr b="1" i="1" lang="en-US" sz="1600" u="none" cap="none" strike="noStrike">
                <a:solidFill>
                  <a:srgbClr val="DAD3AE"/>
                </a:solidFill>
                <a:latin typeface="Calibri"/>
                <a:ea typeface="Calibri"/>
                <a:cs typeface="Calibri"/>
                <a:sym typeface="Calibri"/>
              </a:rPr>
            </a:br>
            <a:br>
              <a:rPr b="1" i="1" lang="en-US" sz="1600" u="none" cap="none" strike="noStrike">
                <a:solidFill>
                  <a:srgbClr val="DAD3AE"/>
                </a:solidFill>
                <a:latin typeface="Calibri"/>
                <a:ea typeface="Calibri"/>
                <a:cs typeface="Calibri"/>
                <a:sym typeface="Calibri"/>
              </a:rPr>
            </a:br>
            <a:br>
              <a:rPr b="1" i="1" lang="en-US" sz="1600" u="none" cap="none" strike="noStrike">
                <a:solidFill>
                  <a:srgbClr val="DAD3AE"/>
                </a:solidFill>
                <a:latin typeface="Calibri"/>
                <a:ea typeface="Calibri"/>
                <a:cs typeface="Calibri"/>
                <a:sym typeface="Calibri"/>
              </a:rPr>
            </a:br>
            <a:br>
              <a:rPr b="1" i="1" lang="en-US" sz="1600" u="none" cap="none" strike="noStrike">
                <a:solidFill>
                  <a:srgbClr val="DAD3AE"/>
                </a:solidFill>
                <a:latin typeface="Calibri"/>
                <a:ea typeface="Calibri"/>
                <a:cs typeface="Calibri"/>
                <a:sym typeface="Calibri"/>
              </a:rPr>
            </a:br>
            <a:br>
              <a:rPr b="1" i="1" lang="en-US" sz="1600" u="none" cap="none" strike="noStrike">
                <a:solidFill>
                  <a:srgbClr val="DAD3AE"/>
                </a:solidFill>
                <a:latin typeface="Calibri"/>
                <a:ea typeface="Calibri"/>
                <a:cs typeface="Calibri"/>
                <a:sym typeface="Calibri"/>
              </a:rPr>
            </a:br>
            <a:r>
              <a:rPr b="1" i="1" lang="en-US" sz="1600" u="none" cap="none" strike="noStrike">
                <a:solidFill>
                  <a:srgbClr val="DAD3AE"/>
                </a:solidFill>
                <a:latin typeface="Calibri"/>
                <a:ea typeface="Calibri"/>
                <a:cs typeface="Calibri"/>
                <a:sym typeface="Calibri"/>
              </a:rPr>
              <a:t>En Nuestra Señora de Belén</a:t>
            </a:r>
            <a:r>
              <a:rPr b="1" i="1" lang="en-US" sz="1600" u="none" cap="none" strike="noStrike">
                <a:solidFill>
                  <a:schemeClr val="dk1"/>
                </a:solidFill>
                <a:latin typeface="Calibri"/>
                <a:ea typeface="Calibri"/>
                <a:cs typeface="Calibri"/>
                <a:sym typeface="Calibri"/>
              </a:rPr>
              <a:t>---------------------------------------------           ---</a:t>
            </a:r>
            <a:r>
              <a:rPr b="1" i="1" lang="en-US" sz="1600" u="none" cap="none" strike="noStrike">
                <a:solidFill>
                  <a:srgbClr val="DAD3AE"/>
                </a:solidFill>
                <a:latin typeface="Calibri"/>
                <a:ea typeface="Calibri"/>
                <a:cs typeface="Calibri"/>
                <a:sym typeface="Calibri"/>
              </a:rPr>
              <a:t>   Molino de Acomayo, Cusco</a:t>
            </a:r>
            <a:r>
              <a:rPr b="1" i="1" lang="en-US" sz="1400" u="none" cap="none" strike="noStrike">
                <a:solidFill>
                  <a:srgbClr val="DAD3AE"/>
                </a:solidFill>
                <a:latin typeface="Calibri"/>
                <a:ea typeface="Calibri"/>
                <a:cs typeface="Calibri"/>
                <a:sym typeface="Calibri"/>
              </a:rPr>
              <a:t> </a:t>
            </a:r>
          </a:p>
        </p:txBody>
      </p:sp>
      <p:pic>
        <p:nvPicPr>
          <p:cNvPr id="33" name="Shape 33"/>
          <p:cNvPicPr preferRelativeResize="0"/>
          <p:nvPr/>
        </p:nvPicPr>
        <p:blipFill rotWithShape="1">
          <a:blip r:embed="rId4">
            <a:alphaModFix/>
          </a:blip>
          <a:srcRect b="0" l="0" r="0" t="0"/>
          <a:stretch/>
        </p:blipFill>
        <p:spPr>
          <a:xfrm>
            <a:off x="304800" y="4267200"/>
            <a:ext cx="2501900" cy="22923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49" name="Shape 149"/>
        <p:cNvGrpSpPr/>
        <p:nvPr/>
      </p:nvGrpSpPr>
      <p:grpSpPr>
        <a:xfrm>
          <a:off x="0" y="0"/>
          <a:ext cx="0" cy="0"/>
          <a:chOff x="0" y="0"/>
          <a:chExt cx="0" cy="0"/>
        </a:xfrm>
      </p:grpSpPr>
      <p:sp>
        <p:nvSpPr>
          <p:cNvPr id="150" name="Shape 150"/>
          <p:cNvSpPr txBox="1"/>
          <p:nvPr/>
        </p:nvSpPr>
        <p:spPr>
          <a:xfrm>
            <a:off x="2209800" y="2590800"/>
            <a:ext cx="5333999" cy="762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2000" u="none" cap="none" strike="noStrike">
                <a:solidFill>
                  <a:srgbClr val="DAD3AE"/>
                </a:solidFill>
                <a:latin typeface="Calibri"/>
                <a:ea typeface="Calibri"/>
                <a:cs typeface="Calibri"/>
                <a:sym typeface="Calibri"/>
              </a:rPr>
              <a:t>Las Postrimerías </a:t>
            </a:r>
          </a:p>
          <a:p>
            <a:pPr indent="0" lvl="0" marL="0" marR="0" rtl="0" algn="ctr">
              <a:lnSpc>
                <a:spcPct val="100000"/>
              </a:lnSpc>
              <a:spcBef>
                <a:spcPts val="400"/>
              </a:spcBef>
              <a:spcAft>
                <a:spcPts val="0"/>
              </a:spcAft>
              <a:buClr>
                <a:srgbClr val="DAD3AE"/>
              </a:buClr>
              <a:buSzPct val="25000"/>
              <a:buFont typeface="Calibri"/>
              <a:buNone/>
            </a:pPr>
            <a:r>
              <a:rPr b="1" i="1" lang="en-US" sz="2000" u="none" cap="none" strike="noStrike">
                <a:solidFill>
                  <a:srgbClr val="DAD3AE"/>
                </a:solidFill>
                <a:latin typeface="Calibri"/>
                <a:ea typeface="Calibri"/>
                <a:cs typeface="Calibri"/>
                <a:sym typeface="Calibri"/>
              </a:rPr>
              <a:t>según la Iglesia Católica  son  cuatro</a:t>
            </a:r>
          </a:p>
        </p:txBody>
      </p:sp>
      <p:pic>
        <p:nvPicPr>
          <p:cNvPr id="151" name="Shape 151"/>
          <p:cNvPicPr preferRelativeResize="0"/>
          <p:nvPr/>
        </p:nvPicPr>
        <p:blipFill rotWithShape="1">
          <a:blip r:embed="rId3">
            <a:alphaModFix/>
          </a:blip>
          <a:srcRect b="0" l="0" r="0" t="0"/>
          <a:stretch/>
        </p:blipFill>
        <p:spPr>
          <a:xfrm>
            <a:off x="0" y="0"/>
            <a:ext cx="2908299" cy="2158999"/>
          </a:xfrm>
          <a:prstGeom prst="rect">
            <a:avLst/>
          </a:prstGeom>
          <a:noFill/>
          <a:ln>
            <a:noFill/>
          </a:ln>
        </p:spPr>
      </p:pic>
      <p:pic>
        <p:nvPicPr>
          <p:cNvPr id="152" name="Shape 152"/>
          <p:cNvPicPr preferRelativeResize="0"/>
          <p:nvPr/>
        </p:nvPicPr>
        <p:blipFill rotWithShape="1">
          <a:blip r:embed="rId4">
            <a:alphaModFix/>
          </a:blip>
          <a:srcRect b="0" l="0" r="0" t="0"/>
          <a:stretch/>
        </p:blipFill>
        <p:spPr>
          <a:xfrm>
            <a:off x="6675436" y="0"/>
            <a:ext cx="2468561" cy="2160586"/>
          </a:xfrm>
          <a:prstGeom prst="rect">
            <a:avLst/>
          </a:prstGeom>
          <a:noFill/>
          <a:ln>
            <a:noFill/>
          </a:ln>
        </p:spPr>
      </p:pic>
      <p:sp>
        <p:nvSpPr>
          <p:cNvPr id="153" name="Shape 153"/>
          <p:cNvSpPr txBox="1"/>
          <p:nvPr/>
        </p:nvSpPr>
        <p:spPr>
          <a:xfrm>
            <a:off x="457200" y="2286000"/>
            <a:ext cx="1676399" cy="3667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Muerte </a:t>
            </a:r>
          </a:p>
        </p:txBody>
      </p:sp>
      <p:sp>
        <p:nvSpPr>
          <p:cNvPr id="154" name="Shape 154"/>
          <p:cNvSpPr txBox="1"/>
          <p:nvPr/>
        </p:nvSpPr>
        <p:spPr>
          <a:xfrm>
            <a:off x="7162800" y="2209800"/>
            <a:ext cx="1524000" cy="3667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Juicio </a:t>
            </a:r>
          </a:p>
        </p:txBody>
      </p:sp>
      <p:sp>
        <p:nvSpPr>
          <p:cNvPr id="155" name="Shape 155"/>
          <p:cNvSpPr txBox="1"/>
          <p:nvPr/>
        </p:nvSpPr>
        <p:spPr>
          <a:xfrm>
            <a:off x="457200" y="6491287"/>
            <a:ext cx="2133599" cy="3667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Infierno</a:t>
            </a:r>
          </a:p>
        </p:txBody>
      </p:sp>
      <p:sp>
        <p:nvSpPr>
          <p:cNvPr id="156" name="Shape 156"/>
          <p:cNvSpPr txBox="1"/>
          <p:nvPr/>
        </p:nvSpPr>
        <p:spPr>
          <a:xfrm>
            <a:off x="6858000" y="6491287"/>
            <a:ext cx="1524000" cy="36671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Gloria </a:t>
            </a:r>
          </a:p>
        </p:txBody>
      </p:sp>
      <p:pic>
        <p:nvPicPr>
          <p:cNvPr id="157" name="Shape 157"/>
          <p:cNvPicPr preferRelativeResize="0"/>
          <p:nvPr/>
        </p:nvPicPr>
        <p:blipFill rotWithShape="1">
          <a:blip r:embed="rId5">
            <a:alphaModFix/>
          </a:blip>
          <a:srcRect b="0" l="0" r="0" t="0"/>
          <a:stretch/>
        </p:blipFill>
        <p:spPr>
          <a:xfrm>
            <a:off x="0" y="4343400"/>
            <a:ext cx="3276600" cy="2133599"/>
          </a:xfrm>
          <a:prstGeom prst="rect">
            <a:avLst/>
          </a:prstGeom>
          <a:noFill/>
          <a:ln>
            <a:noFill/>
          </a:ln>
        </p:spPr>
      </p:pic>
      <p:pic>
        <p:nvPicPr>
          <p:cNvPr id="158" name="Shape 158"/>
          <p:cNvPicPr preferRelativeResize="0"/>
          <p:nvPr/>
        </p:nvPicPr>
        <p:blipFill rotWithShape="1">
          <a:blip r:embed="rId6">
            <a:alphaModFix/>
          </a:blip>
          <a:srcRect b="0" l="0" r="0" t="0"/>
          <a:stretch/>
        </p:blipFill>
        <p:spPr>
          <a:xfrm>
            <a:off x="6134100" y="4343400"/>
            <a:ext cx="3009899" cy="2155824"/>
          </a:xfrm>
          <a:prstGeom prst="rect">
            <a:avLst/>
          </a:prstGeom>
          <a:noFill/>
          <a:ln>
            <a:noFill/>
          </a:ln>
        </p:spPr>
      </p:pic>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62" name="Shape 162"/>
        <p:cNvGrpSpPr/>
        <p:nvPr/>
      </p:nvGrpSpPr>
      <p:grpSpPr>
        <a:xfrm>
          <a:off x="0" y="0"/>
          <a:ext cx="0" cy="0"/>
          <a:chOff x="0" y="0"/>
          <a:chExt cx="0" cy="0"/>
        </a:xfrm>
      </p:grpSpPr>
      <p:sp>
        <p:nvSpPr>
          <p:cNvPr id="163" name="Shape 163"/>
          <p:cNvSpPr txBox="1"/>
          <p:nvPr/>
        </p:nvSpPr>
        <p:spPr>
          <a:xfrm>
            <a:off x="4876800" y="1752600"/>
            <a:ext cx="3733800" cy="4133849"/>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Este mural está ubicado en la pared contigua al baptisterio en el ingreso izquierdo del templo de Huaro. </a:t>
            </a:r>
            <a:r>
              <a:rPr b="1" i="1" lang="en-US" sz="1400" u="none" cap="none" strike="noStrike">
                <a:solidFill>
                  <a:schemeClr val="dk1"/>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La pintura muestra dos escenas diferentes: en la parte superior representa un elegante salón, personas reunidas en una mesa con potajes, los comensales se encuentran cenando y disfrutando de la música del arpa y violines. </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la parte baja de ve un frondoso árbol del que pende una campana, Jesús la tocará con un martillo; junto a él se encuentra su madre, la Virgen María, en postura de oración.</a:t>
            </a:r>
            <a:r>
              <a:rPr b="1" i="1" lang="en-US" sz="1400" u="none" cap="none" strike="noStrike">
                <a:solidFill>
                  <a:schemeClr val="dk1"/>
                </a:solidFill>
                <a:latin typeface="Calibri"/>
                <a:ea typeface="Calibri"/>
                <a:cs typeface="Calibri"/>
                <a:sym typeface="Calibri"/>
              </a:rPr>
              <a:t>---------------</a:t>
            </a:r>
            <a:r>
              <a:rPr b="1" i="1" lang="en-US" sz="1400" u="none" cap="none" strike="noStrike">
                <a:solidFill>
                  <a:srgbClr val="DAD3AE"/>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A sus costados se encuentran: La Muerte con un hacha cortando el árbol y el Demonio en el lado opuesto, tirando de él para derribarlo.</a:t>
            </a:r>
            <a:r>
              <a:rPr b="1" i="1" lang="en-US" sz="1400" u="none" cap="none" strike="noStrike">
                <a:solidFill>
                  <a:schemeClr val="dk1"/>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p>
        </p:txBody>
      </p:sp>
      <p:sp>
        <p:nvSpPr>
          <p:cNvPr id="164" name="Shape 164"/>
          <p:cNvSpPr txBox="1"/>
          <p:nvPr/>
        </p:nvSpPr>
        <p:spPr>
          <a:xfrm>
            <a:off x="5638800" y="1219200"/>
            <a:ext cx="2057400" cy="336549"/>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600" u="sng" cap="none" strike="noStrike">
                <a:solidFill>
                  <a:srgbClr val="DAD3AE"/>
                </a:solidFill>
                <a:latin typeface="Calibri"/>
                <a:ea typeface="Calibri"/>
                <a:cs typeface="Calibri"/>
                <a:sym typeface="Calibri"/>
              </a:rPr>
              <a:t>El  árbol de la vida </a:t>
            </a:r>
          </a:p>
        </p:txBody>
      </p:sp>
      <p:pic>
        <p:nvPicPr>
          <p:cNvPr id="165" name="Shape 165"/>
          <p:cNvPicPr preferRelativeResize="0"/>
          <p:nvPr/>
        </p:nvPicPr>
        <p:blipFill rotWithShape="1">
          <a:blip r:embed="rId3">
            <a:alphaModFix/>
          </a:blip>
          <a:srcRect b="0" l="0" r="0" t="0"/>
          <a:stretch/>
        </p:blipFill>
        <p:spPr>
          <a:xfrm>
            <a:off x="381000" y="0"/>
            <a:ext cx="4141787" cy="6858000"/>
          </a:xfrm>
          <a:prstGeom prst="rect">
            <a:avLst/>
          </a:prstGeom>
          <a:noFill/>
          <a:ln>
            <a:noFill/>
          </a:ln>
        </p:spPr>
      </p:pic>
      <p:sp>
        <p:nvSpPr>
          <p:cNvPr id="166" name="Shape 166"/>
          <p:cNvSpPr txBox="1"/>
          <p:nvPr/>
        </p:nvSpPr>
        <p:spPr>
          <a:xfrm>
            <a:off x="4648200" y="6189662"/>
            <a:ext cx="4495800" cy="668337"/>
          </a:xfrm>
          <a:prstGeom prst="rect">
            <a:avLst/>
          </a:prstGeom>
          <a:solidFill>
            <a:schemeClr val="dk1"/>
          </a:solid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DAD3AE"/>
              </a:buClr>
              <a:buSzPct val="25000"/>
              <a:buFont typeface="Calibri"/>
              <a:buNone/>
            </a:pP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Fotografía: cortesía de la señora Laura Gutiérrez Arbulú  </a:t>
            </a:r>
            <a:br>
              <a:rPr b="1" i="1" lang="en-US" sz="1400" u="none" cap="none" strike="noStrike">
                <a:solidFill>
                  <a:srgbClr val="DAD3AE"/>
                </a:solidFill>
                <a:latin typeface="Calibri"/>
                <a:ea typeface="Calibri"/>
                <a:cs typeface="Calibri"/>
                <a:sym typeface="Calibri"/>
              </a:rPr>
            </a:b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70" name="Shape 170"/>
        <p:cNvGrpSpPr/>
        <p:nvPr/>
      </p:nvGrpSpPr>
      <p:grpSpPr>
        <a:xfrm>
          <a:off x="0" y="0"/>
          <a:ext cx="0" cy="0"/>
          <a:chOff x="0" y="0"/>
          <a:chExt cx="0" cy="0"/>
        </a:xfrm>
      </p:grpSpPr>
      <p:pic>
        <p:nvPicPr>
          <p:cNvPr id="171" name="Shape 171"/>
          <p:cNvPicPr preferRelativeResize="0"/>
          <p:nvPr/>
        </p:nvPicPr>
        <p:blipFill rotWithShape="1">
          <a:blip r:embed="rId3">
            <a:alphaModFix/>
          </a:blip>
          <a:srcRect b="0" l="0" r="0" t="0"/>
          <a:stretch/>
        </p:blipFill>
        <p:spPr>
          <a:xfrm>
            <a:off x="76200" y="-147636"/>
            <a:ext cx="7010400" cy="3043236"/>
          </a:xfrm>
          <a:prstGeom prst="rect">
            <a:avLst/>
          </a:prstGeom>
          <a:noFill/>
          <a:ln>
            <a:noFill/>
          </a:ln>
        </p:spPr>
      </p:pic>
      <p:sp>
        <p:nvSpPr>
          <p:cNvPr id="172" name="Shape 172"/>
          <p:cNvSpPr txBox="1"/>
          <p:nvPr/>
        </p:nvSpPr>
        <p:spPr>
          <a:xfrm>
            <a:off x="6553200" y="0"/>
            <a:ext cx="2590800" cy="1739899"/>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Las dos muertes</a:t>
            </a:r>
            <a:br>
              <a:rPr b="1" i="1" lang="en-US" sz="1600" u="none" cap="none" strike="noStrike">
                <a:solidFill>
                  <a:srgbClr val="DAD3AE"/>
                </a:solidFill>
                <a:latin typeface="Calibri"/>
                <a:ea typeface="Calibri"/>
                <a:cs typeface="Calibri"/>
                <a:sym typeface="Calibri"/>
              </a:rPr>
            </a:br>
            <a:br>
              <a:rPr b="1" i="1" lang="en-US" sz="1600" u="none" cap="none" strike="noStrike">
                <a:solidFill>
                  <a:srgbClr val="DAD3AE"/>
                </a:solidFill>
                <a:latin typeface="Calibri"/>
                <a:ea typeface="Calibri"/>
                <a:cs typeface="Calibri"/>
                <a:sym typeface="Calibri"/>
              </a:rPr>
            </a:br>
            <a:br>
              <a:rPr b="1" i="1" lang="en-US" sz="1600" u="none" cap="none" strike="noStrike">
                <a:solidFill>
                  <a:srgbClr val="DAD3AE"/>
                </a:solidFill>
                <a:latin typeface="Calibri"/>
                <a:ea typeface="Calibri"/>
                <a:cs typeface="Calibri"/>
                <a:sym typeface="Calibri"/>
              </a:rPr>
            </a:br>
            <a:br>
              <a:rPr b="1" i="1" lang="en-US" sz="1600" u="none" cap="none" strike="noStrike">
                <a:solidFill>
                  <a:srgbClr val="DAD3AE"/>
                </a:solidFill>
                <a:latin typeface="Calibri"/>
                <a:ea typeface="Calibri"/>
                <a:cs typeface="Calibri"/>
                <a:sym typeface="Calibri"/>
              </a:rPr>
            </a:br>
          </a:p>
        </p:txBody>
      </p:sp>
      <p:pic>
        <p:nvPicPr>
          <p:cNvPr id="173" name="Shape 173"/>
          <p:cNvPicPr preferRelativeResize="0"/>
          <p:nvPr/>
        </p:nvPicPr>
        <p:blipFill rotWithShape="1">
          <a:blip r:embed="rId4">
            <a:alphaModFix/>
          </a:blip>
          <a:srcRect b="0" l="0" r="0" t="0"/>
          <a:stretch/>
        </p:blipFill>
        <p:spPr>
          <a:xfrm>
            <a:off x="6858000" y="381000"/>
            <a:ext cx="2286000" cy="1036637"/>
          </a:xfrm>
          <a:prstGeom prst="rect">
            <a:avLst/>
          </a:prstGeom>
          <a:noFill/>
          <a:ln>
            <a:noFill/>
          </a:ln>
        </p:spPr>
      </p:pic>
      <p:pic>
        <p:nvPicPr>
          <p:cNvPr id="174" name="Shape 174"/>
          <p:cNvPicPr preferRelativeResize="0"/>
          <p:nvPr/>
        </p:nvPicPr>
        <p:blipFill rotWithShape="1">
          <a:blip r:embed="rId5">
            <a:alphaModFix/>
          </a:blip>
          <a:srcRect b="0" l="0" r="0" t="0"/>
          <a:stretch/>
        </p:blipFill>
        <p:spPr>
          <a:xfrm>
            <a:off x="76200" y="2463800"/>
            <a:ext cx="6705599" cy="4394200"/>
          </a:xfrm>
          <a:prstGeom prst="rect">
            <a:avLst/>
          </a:prstGeom>
          <a:noFill/>
          <a:ln>
            <a:noFill/>
          </a:ln>
        </p:spPr>
      </p:pic>
      <p:sp>
        <p:nvSpPr>
          <p:cNvPr id="175" name="Shape 175"/>
          <p:cNvSpPr txBox="1"/>
          <p:nvPr/>
        </p:nvSpPr>
        <p:spPr>
          <a:xfrm>
            <a:off x="6553200" y="1660525"/>
            <a:ext cx="2590800" cy="5410200"/>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Al lado derecho de la puerta</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de la Iglesia, otro mural con dos escenas:</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La muerte benigna en la casa del pobre.</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la parte superior un moribundo yace en su lecho expuesto a la vista de las personas que van hacia él, están atravesando la plaza en  procesión acompañados de un sacerdote.</a:t>
            </a:r>
            <a:r>
              <a:rPr b="1" i="1" lang="en-US" sz="1400" u="none" cap="none" strike="noStrike">
                <a:solidFill>
                  <a:schemeClr val="dk1"/>
                </a:solidFill>
                <a:latin typeface="Calibri"/>
                <a:ea typeface="Calibri"/>
                <a:cs typeface="Calibri"/>
                <a:sym typeface="Calibri"/>
              </a:rPr>
              <a:t>------ --------------------</a:t>
            </a:r>
            <a:br>
              <a:rPr b="1" i="1" lang="en-US" sz="1400" u="none" cap="none" strike="noStrike">
                <a:solidFill>
                  <a:schemeClr val="dk1"/>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En la sección inferior  se muestra un festín al que asisten damas y elegantes caballeros.</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La muerte, en forma de esqueleto, ha tomado a una mujer a la que sujeta por los pies.</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79" name="Shape 179"/>
        <p:cNvGrpSpPr/>
        <p:nvPr/>
      </p:nvGrpSpPr>
      <p:grpSpPr>
        <a:xfrm>
          <a:off x="0" y="0"/>
          <a:ext cx="0" cy="0"/>
          <a:chOff x="0" y="0"/>
          <a:chExt cx="0" cy="0"/>
        </a:xfrm>
      </p:grpSpPr>
      <p:pic>
        <p:nvPicPr>
          <p:cNvPr id="180" name="Shape 180"/>
          <p:cNvPicPr preferRelativeResize="0"/>
          <p:nvPr/>
        </p:nvPicPr>
        <p:blipFill rotWithShape="1">
          <a:blip r:embed="rId3">
            <a:alphaModFix/>
          </a:blip>
          <a:srcRect b="0" l="0" r="0" t="0"/>
          <a:stretch/>
        </p:blipFill>
        <p:spPr>
          <a:xfrm>
            <a:off x="1143000" y="533400"/>
            <a:ext cx="7086600" cy="5392737"/>
          </a:xfrm>
          <a:prstGeom prst="rect">
            <a:avLst/>
          </a:prstGeom>
          <a:noFill/>
          <a:ln>
            <a:noFill/>
          </a:ln>
        </p:spPr>
      </p:pic>
      <p:sp>
        <p:nvSpPr>
          <p:cNvPr id="181" name="Shape 181"/>
          <p:cNvSpPr txBox="1"/>
          <p:nvPr/>
        </p:nvSpPr>
        <p:spPr>
          <a:xfrm>
            <a:off x="3048000" y="6096000"/>
            <a:ext cx="3048000" cy="304799"/>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  MUERTE</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85" name="Shape 185"/>
        <p:cNvGrpSpPr/>
        <p:nvPr/>
      </p:nvGrpSpPr>
      <p:grpSpPr>
        <a:xfrm>
          <a:off x="0" y="0"/>
          <a:ext cx="0" cy="0"/>
          <a:chOff x="0" y="0"/>
          <a:chExt cx="0" cy="0"/>
        </a:xfrm>
      </p:grpSpPr>
      <p:pic>
        <p:nvPicPr>
          <p:cNvPr id="186" name="Shape 186"/>
          <p:cNvPicPr preferRelativeResize="0"/>
          <p:nvPr/>
        </p:nvPicPr>
        <p:blipFill rotWithShape="1">
          <a:blip r:embed="rId3">
            <a:alphaModFix/>
          </a:blip>
          <a:srcRect b="0" l="0" r="0" t="0"/>
          <a:stretch/>
        </p:blipFill>
        <p:spPr>
          <a:xfrm>
            <a:off x="1447800" y="1219200"/>
            <a:ext cx="6478586" cy="4310062"/>
          </a:xfrm>
          <a:prstGeom prst="rect">
            <a:avLst/>
          </a:prstGeom>
          <a:noFill/>
          <a:ln>
            <a:noFill/>
          </a:ln>
        </p:spPr>
      </p:pic>
      <p:sp>
        <p:nvSpPr>
          <p:cNvPr id="187" name="Shape 187"/>
          <p:cNvSpPr txBox="1"/>
          <p:nvPr/>
        </p:nvSpPr>
        <p:spPr>
          <a:xfrm>
            <a:off x="0" y="5638800"/>
            <a:ext cx="9144000" cy="336549"/>
          </a:xfrm>
          <a:prstGeom prst="rect">
            <a:avLst/>
          </a:prstGeom>
          <a:solidFill>
            <a:srgbClr val="000000"/>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 Muerte,  a  la izquierda  sigue  el mural </a:t>
            </a:r>
            <a:r>
              <a:rPr b="1" i="1" lang="en-US" sz="1600" u="none" cap="none" strike="noStrike">
                <a:solidFill>
                  <a:srgbClr val="DAD3AE"/>
                </a:solidFill>
                <a:latin typeface="Calibri"/>
                <a:ea typeface="Calibri"/>
                <a:cs typeface="Calibri"/>
                <a:sym typeface="Calibri"/>
              </a:rPr>
              <a:t>El Juicio Final </a:t>
            </a:r>
            <a:r>
              <a:rPr b="1" i="1" lang="en-US" sz="1400" u="none" cap="none" strike="noStrike">
                <a:solidFill>
                  <a:srgbClr val="DAD3AE"/>
                </a:solidFill>
                <a:latin typeface="Calibri"/>
                <a:ea typeface="Calibri"/>
                <a:cs typeface="Calibri"/>
                <a:sym typeface="Calibri"/>
              </a:rPr>
              <a:t>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191" name="Shape 191"/>
        <p:cNvGrpSpPr/>
        <p:nvPr/>
      </p:nvGrpSpPr>
      <p:grpSpPr>
        <a:xfrm>
          <a:off x="0" y="0"/>
          <a:ext cx="0" cy="0"/>
          <a:chOff x="0" y="0"/>
          <a:chExt cx="0" cy="0"/>
        </a:xfrm>
      </p:grpSpPr>
      <p:sp>
        <p:nvSpPr>
          <p:cNvPr id="192" name="Shape 192"/>
          <p:cNvSpPr txBox="1"/>
          <p:nvPr/>
        </p:nvSpPr>
        <p:spPr>
          <a:xfrm>
            <a:off x="0" y="5489575"/>
            <a:ext cx="3733800" cy="1368425"/>
          </a:xfrm>
          <a:prstGeom prst="rect">
            <a:avLst/>
          </a:prstGeom>
          <a:solidFill>
            <a:schemeClr val="dk1"/>
          </a:solid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Gracias a Elizabeth Kuon Arce que me informó que la obra Juicio Final  de Escalante, en  San Juan Bautista de Huaro, está referida a  los tormentos del infierno tomado de Mateo 13:42:  y los echarán en el horno de fuego; allí será el lloro y el crujir de dientes.</a:t>
            </a:r>
          </a:p>
        </p:txBody>
      </p:sp>
      <p:sp>
        <p:nvSpPr>
          <p:cNvPr id="193" name="Shape 193"/>
          <p:cNvSpPr txBox="1"/>
          <p:nvPr/>
        </p:nvSpPr>
        <p:spPr>
          <a:xfrm>
            <a:off x="0" y="0"/>
            <a:ext cx="9144000" cy="304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El Juicio Final, mural que se encuentra  en el coro bajo  (entrando al templo lado izquierdo). </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97" name="Shape 197"/>
        <p:cNvGrpSpPr/>
        <p:nvPr/>
      </p:nvGrpSpPr>
      <p:grpSpPr>
        <a:xfrm>
          <a:off x="0" y="0"/>
          <a:ext cx="0" cy="0"/>
          <a:chOff x="0" y="0"/>
          <a:chExt cx="0" cy="0"/>
        </a:xfrm>
      </p:grpSpPr>
      <p:pic>
        <p:nvPicPr>
          <p:cNvPr id="198" name="Shape 198"/>
          <p:cNvPicPr preferRelativeResize="0"/>
          <p:nvPr/>
        </p:nvPicPr>
        <p:blipFill rotWithShape="1">
          <a:blip r:embed="rId3">
            <a:alphaModFix/>
          </a:blip>
          <a:srcRect b="0" l="0" r="0" t="0"/>
          <a:stretch/>
        </p:blipFill>
        <p:spPr>
          <a:xfrm>
            <a:off x="0" y="-304800"/>
            <a:ext cx="9144000" cy="4975224"/>
          </a:xfrm>
          <a:prstGeom prst="rect">
            <a:avLst/>
          </a:prstGeom>
          <a:noFill/>
          <a:ln>
            <a:noFill/>
          </a:ln>
        </p:spPr>
      </p:pic>
      <p:sp>
        <p:nvSpPr>
          <p:cNvPr id="199" name="Shape 199"/>
          <p:cNvSpPr txBox="1"/>
          <p:nvPr/>
        </p:nvSpPr>
        <p:spPr>
          <a:xfrm>
            <a:off x="0" y="5105400"/>
            <a:ext cx="9144000" cy="16208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Aro Jaran los </a:t>
            </a:r>
          </a:p>
          <a:p>
            <a:pPr indent="0" lvl="0" marL="0" marR="0" rtl="0" algn="ctr">
              <a:lnSpc>
                <a:spcPct val="100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ala ho (sic) guerra</a:t>
            </a:r>
          </a:p>
          <a:p>
            <a:pPr indent="0" lvl="0" marL="0" marR="0" rtl="0" algn="ctr">
              <a:lnSpc>
                <a:spcPct val="100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Alli el cruger de dientes eternal</a:t>
            </a:r>
          </a:p>
          <a:p>
            <a:pPr indent="0" lvl="0" marL="0" marR="0" rtl="0" algn="ctr">
              <a:lnSpc>
                <a:spcPct val="100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Alli sera el llanto</a:t>
            </a:r>
          </a:p>
          <a:p>
            <a:pPr indent="0" lvl="0" marL="0" marR="0" rtl="0" algn="ctr">
              <a:lnSpc>
                <a:spcPct val="100000"/>
              </a:lnSpc>
              <a:spcBef>
                <a:spcPts val="28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los Poderosos Padeseran Poderosos tormentos</a:t>
            </a:r>
          </a:p>
          <a:p>
            <a:pPr indent="0" lvl="0" marL="0" marR="0" rtl="0" algn="ctr">
              <a:lnSpc>
                <a:spcPct val="100000"/>
              </a:lnSpc>
              <a:spcBef>
                <a:spcPts val="32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Texto enviado por  la historiadora Elizabeth Kuon Arce desde Cusco</a:t>
            </a:r>
            <a:r>
              <a:rPr b="1" i="1" lang="en-US" sz="1400" u="none" cap="none" strike="noStrike">
                <a:solidFill>
                  <a:srgbClr val="DAD3AE"/>
                </a:solidFill>
                <a:latin typeface="Calibri"/>
                <a:ea typeface="Calibri"/>
                <a:cs typeface="Calibri"/>
                <a:sym typeface="Calibri"/>
              </a:rPr>
              <a:t> </a:t>
            </a:r>
          </a:p>
        </p:txBody>
      </p:sp>
      <p:sp>
        <p:nvSpPr>
          <p:cNvPr id="200" name="Shape 200"/>
          <p:cNvSpPr txBox="1"/>
          <p:nvPr/>
        </p:nvSpPr>
        <p:spPr>
          <a:xfrm>
            <a:off x="0" y="4724400"/>
            <a:ext cx="9144000" cy="304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Detalle del Juicio Final, mural que se encuentra  en el coro bajo, lado del Evangelio (entrando al templo lado izquierdo). </a:t>
            </a:r>
          </a:p>
        </p:txBody>
      </p:sp>
      <p:pic>
        <p:nvPicPr>
          <p:cNvPr id="201" name="Shape 201"/>
          <p:cNvPicPr preferRelativeResize="0"/>
          <p:nvPr/>
        </p:nvPicPr>
        <p:blipFill rotWithShape="1">
          <a:blip r:embed="rId4">
            <a:alphaModFix/>
          </a:blip>
          <a:srcRect b="0" l="0" r="0" t="0"/>
          <a:stretch/>
        </p:blipFill>
        <p:spPr>
          <a:xfrm flipH="1" rot="10800000">
            <a:off x="0" y="5029200"/>
            <a:ext cx="9305924" cy="71436"/>
          </a:xfrm>
          <a:prstGeom prst="rect">
            <a:avLst/>
          </a:prstGeom>
          <a:noFill/>
          <a:ln>
            <a:noFill/>
          </a:ln>
        </p:spPr>
      </p:pic>
      <p:pic>
        <p:nvPicPr>
          <p:cNvPr id="202" name="Shape 202"/>
          <p:cNvPicPr preferRelativeResize="0"/>
          <p:nvPr/>
        </p:nvPicPr>
        <p:blipFill rotWithShape="1">
          <a:blip r:embed="rId4">
            <a:alphaModFix/>
          </a:blip>
          <a:srcRect b="0" l="0" r="0" t="0"/>
          <a:stretch/>
        </p:blipFill>
        <p:spPr>
          <a:xfrm flipH="1" rot="10800000">
            <a:off x="0" y="6400800"/>
            <a:ext cx="9305924" cy="7143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06" name="Shape 206"/>
        <p:cNvGrpSpPr/>
        <p:nvPr/>
      </p:nvGrpSpPr>
      <p:grpSpPr>
        <a:xfrm>
          <a:off x="0" y="0"/>
          <a:ext cx="0" cy="0"/>
          <a:chOff x="0" y="0"/>
          <a:chExt cx="0" cy="0"/>
        </a:xfrm>
      </p:grpSpPr>
      <p:sp>
        <p:nvSpPr>
          <p:cNvPr id="207" name="Shape 207"/>
          <p:cNvSpPr txBox="1"/>
          <p:nvPr/>
        </p:nvSpPr>
        <p:spPr>
          <a:xfrm>
            <a:off x="228600" y="4572000"/>
            <a:ext cx="40385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0" i="1" lang="en-US" sz="1600" u="none" cap="none" strike="noStrike">
                <a:solidFill>
                  <a:srgbClr val="DAD3AE"/>
                </a:solidFill>
                <a:latin typeface="Calibri"/>
                <a:ea typeface="Calibri"/>
                <a:cs typeface="Calibri"/>
                <a:sym typeface="Calibri"/>
              </a:rPr>
              <a:t> Detalle de la pintura del Juicio final </a:t>
            </a:r>
          </a:p>
        </p:txBody>
      </p:sp>
      <p:sp>
        <p:nvSpPr>
          <p:cNvPr id="208" name="Shape 208"/>
          <p:cNvSpPr txBox="1"/>
          <p:nvPr/>
        </p:nvSpPr>
        <p:spPr>
          <a:xfrm>
            <a:off x="6248400" y="4594225"/>
            <a:ext cx="609599" cy="8159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0" i="0" lang="en-US" sz="1400" u="none" cap="none" strike="noStrike">
                <a:solidFill>
                  <a:srgbClr val="DAD3AE"/>
                </a:solidFill>
                <a:latin typeface="Calibri"/>
                <a:ea typeface="Calibri"/>
                <a:cs typeface="Calibri"/>
                <a:sym typeface="Calibri"/>
              </a:rPr>
              <a:t>OPRE</a:t>
            </a:r>
          </a:p>
          <a:p>
            <a:pPr indent="0" lvl="0" marL="0" marR="0" rtl="0" algn="ctr">
              <a:lnSpc>
                <a:spcPct val="100000"/>
              </a:lnSpc>
              <a:spcBef>
                <a:spcPts val="280"/>
              </a:spcBef>
              <a:spcAft>
                <a:spcPts val="0"/>
              </a:spcAft>
              <a:buClr>
                <a:srgbClr val="DAD3AE"/>
              </a:buClr>
              <a:buSzPct val="25000"/>
              <a:buFont typeface="Calibri"/>
              <a:buNone/>
            </a:pPr>
            <a:r>
              <a:rPr b="0" i="0" lang="en-US" sz="1400" u="none" cap="none" strike="noStrike">
                <a:solidFill>
                  <a:srgbClr val="DAD3AE"/>
                </a:solidFill>
                <a:latin typeface="Calibri"/>
                <a:ea typeface="Calibri"/>
                <a:cs typeface="Calibri"/>
                <a:sym typeface="Calibri"/>
              </a:rPr>
              <a:t>MA</a:t>
            </a:r>
          </a:p>
          <a:p>
            <a:pPr indent="0" lvl="0" marL="0" marR="0" rtl="0" algn="ctr">
              <a:lnSpc>
                <a:spcPct val="100000"/>
              </a:lnSpc>
              <a:spcBef>
                <a:spcPts val="280"/>
              </a:spcBef>
              <a:spcAft>
                <a:spcPts val="0"/>
              </a:spcAft>
              <a:buClr>
                <a:srgbClr val="DAD3AE"/>
              </a:buClr>
              <a:buSzPct val="25000"/>
              <a:buFont typeface="Calibri"/>
              <a:buNone/>
            </a:pPr>
            <a:r>
              <a:rPr b="0" i="0" lang="en-US" sz="1400" u="none" cap="none" strike="noStrike">
                <a:solidFill>
                  <a:srgbClr val="DAD3AE"/>
                </a:solidFill>
                <a:latin typeface="Calibri"/>
                <a:ea typeface="Calibri"/>
                <a:cs typeface="Calibri"/>
                <a:sym typeface="Calibri"/>
              </a:rPr>
              <a:t>MOS </a:t>
            </a:r>
          </a:p>
        </p:txBody>
      </p:sp>
      <p:sp>
        <p:nvSpPr>
          <p:cNvPr id="209" name="Shape 209"/>
          <p:cNvSpPr txBox="1"/>
          <p:nvPr/>
        </p:nvSpPr>
        <p:spPr>
          <a:xfrm>
            <a:off x="6858000" y="4594225"/>
            <a:ext cx="533399" cy="815975"/>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0" i="0" lang="en-US" sz="1400" u="none" cap="none" strike="noStrike">
                <a:solidFill>
                  <a:srgbClr val="DAD3AE"/>
                </a:solidFill>
                <a:latin typeface="Calibri"/>
                <a:ea typeface="Calibri"/>
                <a:cs typeface="Calibri"/>
                <a:sym typeface="Calibri"/>
              </a:rPr>
              <a:t>AL </a:t>
            </a:r>
          </a:p>
          <a:p>
            <a:pPr indent="0" lvl="0" marL="0" marR="0" rtl="0" algn="ctr">
              <a:lnSpc>
                <a:spcPct val="100000"/>
              </a:lnSpc>
              <a:spcBef>
                <a:spcPts val="280"/>
              </a:spcBef>
              <a:spcAft>
                <a:spcPts val="0"/>
              </a:spcAft>
              <a:buClr>
                <a:srgbClr val="DAD3AE"/>
              </a:buClr>
              <a:buSzPct val="25000"/>
              <a:buFont typeface="Calibri"/>
              <a:buNone/>
            </a:pPr>
            <a:r>
              <a:rPr b="0" i="0" lang="en-US" sz="1400" u="none" cap="none" strike="noStrike">
                <a:solidFill>
                  <a:srgbClr val="DAD3AE"/>
                </a:solidFill>
                <a:latin typeface="Calibri"/>
                <a:ea typeface="Calibri"/>
                <a:cs typeface="Calibri"/>
                <a:sym typeface="Calibri"/>
              </a:rPr>
              <a:t>PO</a:t>
            </a:r>
          </a:p>
          <a:p>
            <a:pPr indent="0" lvl="0" marL="0" marR="0" rtl="0" algn="ctr">
              <a:lnSpc>
                <a:spcPct val="100000"/>
              </a:lnSpc>
              <a:spcBef>
                <a:spcPts val="280"/>
              </a:spcBef>
              <a:spcAft>
                <a:spcPts val="0"/>
              </a:spcAft>
              <a:buClr>
                <a:srgbClr val="DAD3AE"/>
              </a:buClr>
              <a:buSzPct val="25000"/>
              <a:buFont typeface="Calibri"/>
              <a:buNone/>
            </a:pPr>
            <a:r>
              <a:rPr b="0" i="0" lang="en-US" sz="1400" u="none" cap="none" strike="noStrike">
                <a:solidFill>
                  <a:srgbClr val="DAD3AE"/>
                </a:solidFill>
                <a:latin typeface="Calibri"/>
                <a:ea typeface="Calibri"/>
                <a:cs typeface="Calibri"/>
                <a:sym typeface="Calibri"/>
              </a:rPr>
              <a:t>BRE</a:t>
            </a:r>
          </a:p>
        </p:txBody>
      </p:sp>
      <p:pic>
        <p:nvPicPr>
          <p:cNvPr id="210" name="Shape 210"/>
          <p:cNvPicPr preferRelativeResize="0"/>
          <p:nvPr/>
        </p:nvPicPr>
        <p:blipFill rotWithShape="1">
          <a:blip r:embed="rId3">
            <a:alphaModFix/>
          </a:blip>
          <a:srcRect b="0" l="0" r="0" t="0"/>
          <a:stretch/>
        </p:blipFill>
        <p:spPr>
          <a:xfrm>
            <a:off x="5181600" y="1524000"/>
            <a:ext cx="3352799" cy="3036887"/>
          </a:xfrm>
          <a:prstGeom prst="rect">
            <a:avLst/>
          </a:prstGeom>
          <a:noFill/>
          <a:ln>
            <a:noFill/>
          </a:ln>
        </p:spPr>
      </p:pic>
      <p:pic>
        <p:nvPicPr>
          <p:cNvPr id="211" name="Shape 211"/>
          <p:cNvPicPr preferRelativeResize="0"/>
          <p:nvPr/>
        </p:nvPicPr>
        <p:blipFill rotWithShape="1">
          <a:blip r:embed="rId4">
            <a:alphaModFix/>
          </a:blip>
          <a:srcRect b="0" l="0" r="0" t="0"/>
          <a:stretch/>
        </p:blipFill>
        <p:spPr>
          <a:xfrm>
            <a:off x="609600" y="1524000"/>
            <a:ext cx="3333750" cy="3019424"/>
          </a:xfrm>
          <a:prstGeom prst="rect">
            <a:avLst/>
          </a:prstGeom>
          <a:noFill/>
          <a:ln>
            <a:noFill/>
          </a:ln>
        </p:spPr>
      </p:pic>
      <p:pic>
        <p:nvPicPr>
          <p:cNvPr id="212" name="Shape 212"/>
          <p:cNvPicPr preferRelativeResize="0"/>
          <p:nvPr/>
        </p:nvPicPr>
        <p:blipFill rotWithShape="1">
          <a:blip r:embed="rId5">
            <a:alphaModFix/>
          </a:blip>
          <a:srcRect b="0" l="0" r="0" t="0"/>
          <a:stretch/>
        </p:blipFill>
        <p:spPr>
          <a:xfrm flipH="1">
            <a:off x="0" y="0"/>
            <a:ext cx="609599" cy="6858000"/>
          </a:xfrm>
          <a:prstGeom prst="rect">
            <a:avLst/>
          </a:prstGeom>
          <a:noFill/>
          <a:ln>
            <a:noFill/>
          </a:ln>
        </p:spPr>
      </p:pic>
      <p:sp>
        <p:nvSpPr>
          <p:cNvPr id="213" name="Shape 213"/>
          <p:cNvSpPr txBox="1"/>
          <p:nvPr/>
        </p:nvSpPr>
        <p:spPr>
          <a:xfrm>
            <a:off x="457200" y="4876800"/>
            <a:ext cx="4038599"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0" i="1" lang="en-US" sz="1600" u="none" cap="none" strike="noStrike">
                <a:solidFill>
                  <a:srgbClr val="DAD3AE"/>
                </a:solidFill>
                <a:latin typeface="Calibri"/>
                <a:ea typeface="Calibri"/>
                <a:cs typeface="Calibri"/>
                <a:sym typeface="Calibri"/>
              </a:rPr>
              <a:t>el escrito  solo se puede leer  “al espejo”</a:t>
            </a:r>
            <a:r>
              <a:rPr b="0" i="1" lang="en-US" sz="1400" u="none" cap="none" strike="noStrike">
                <a:solidFill>
                  <a:srgbClr val="DAD3AE"/>
                </a:solidFill>
                <a:latin typeface="Calibri"/>
                <a:ea typeface="Calibri"/>
                <a:cs typeface="Calibri"/>
                <a:sym typeface="Calibri"/>
              </a:rPr>
              <a:t>  </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17" name="Shape 217"/>
        <p:cNvGrpSpPr/>
        <p:nvPr/>
      </p:nvGrpSpPr>
      <p:grpSpPr>
        <a:xfrm>
          <a:off x="0" y="0"/>
          <a:ext cx="0" cy="0"/>
          <a:chOff x="0" y="0"/>
          <a:chExt cx="0" cy="0"/>
        </a:xfrm>
      </p:grpSpPr>
      <p:sp>
        <p:nvSpPr>
          <p:cNvPr id="218" name="Shape 218"/>
          <p:cNvSpPr txBox="1"/>
          <p:nvPr/>
        </p:nvSpPr>
        <p:spPr>
          <a:xfrm>
            <a:off x="0" y="6189662"/>
            <a:ext cx="9144000" cy="668337"/>
          </a:xfrm>
          <a:prstGeom prst="rect">
            <a:avLst/>
          </a:prstGeom>
          <a:solidFill>
            <a:schemeClr val="dk1"/>
          </a:solidFill>
          <a:ln>
            <a:noFill/>
          </a:ln>
        </p:spPr>
        <p:txBody>
          <a:bodyPr anchorCtr="0" anchor="t" bIns="45700" lIns="91425" rIns="91425" tIns="45700">
            <a:noAutofit/>
          </a:bodyPr>
          <a:lstStyle/>
          <a:p>
            <a:pPr indent="0" lvl="0" marL="0" marR="0" rtl="0" algn="just">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Ahí se ven todos desnudos sin sexo, demonios, condenados. En uno de los textos se lee: “ay denos otros para que pecamos yano ay remedio in el ynfierno adonde noay que ber algun orden sino eternal confusión” y en el otro: “ay de mi que ardiendo quedo ay que pude. ya no puedo ay que por siempre hede arder ay que adios nunca hede ver”.</a:t>
            </a:r>
            <a:r>
              <a:rPr b="0" i="0" lang="en-US" sz="1400" u="none" cap="none" strike="noStrike">
                <a:solidFill>
                  <a:schemeClr val="dk1"/>
                </a:solidFill>
                <a:latin typeface="Arial"/>
                <a:ea typeface="Arial"/>
                <a:cs typeface="Arial"/>
                <a:sym typeface="Arial"/>
              </a:rPr>
              <a:t>           </a:t>
            </a:r>
          </a:p>
        </p:txBody>
      </p:sp>
      <p:sp>
        <p:nvSpPr>
          <p:cNvPr id="219" name="Shape 219"/>
          <p:cNvSpPr txBox="1"/>
          <p:nvPr/>
        </p:nvSpPr>
        <p:spPr>
          <a:xfrm>
            <a:off x="-76200" y="0"/>
            <a:ext cx="9220200" cy="312737"/>
          </a:xfrm>
          <a:prstGeom prst="rect">
            <a:avLst/>
          </a:prstGeom>
          <a:solidFill>
            <a:schemeClr val="dk1"/>
          </a:solid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EL INFIERNO ~  dentro de la tendencia surrealista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23" name="Shape 223"/>
        <p:cNvGrpSpPr/>
        <p:nvPr/>
      </p:nvGrpSpPr>
      <p:grpSpPr>
        <a:xfrm>
          <a:off x="0" y="0"/>
          <a:ext cx="0" cy="0"/>
          <a:chOff x="0" y="0"/>
          <a:chExt cx="0" cy="0"/>
        </a:xfrm>
      </p:grpSpPr>
      <p:pic>
        <p:nvPicPr>
          <p:cNvPr id="224" name="Shape 224"/>
          <p:cNvPicPr preferRelativeResize="0"/>
          <p:nvPr/>
        </p:nvPicPr>
        <p:blipFill rotWithShape="1">
          <a:blip r:embed="rId3">
            <a:alphaModFix/>
          </a:blip>
          <a:srcRect b="0" l="0" r="0" t="0"/>
          <a:stretch/>
        </p:blipFill>
        <p:spPr>
          <a:xfrm>
            <a:off x="990600" y="609600"/>
            <a:ext cx="7467600" cy="4902200"/>
          </a:xfrm>
          <a:prstGeom prst="rect">
            <a:avLst/>
          </a:prstGeom>
          <a:noFill/>
          <a:ln>
            <a:noFill/>
          </a:ln>
        </p:spPr>
      </p:pic>
      <p:sp>
        <p:nvSpPr>
          <p:cNvPr id="225" name="Shape 225"/>
          <p:cNvSpPr txBox="1"/>
          <p:nvPr/>
        </p:nvSpPr>
        <p:spPr>
          <a:xfrm>
            <a:off x="0" y="5867400"/>
            <a:ext cx="9144000" cy="730250"/>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Detalle- se ven  instrumentos de tortura, animales mitológicos, un obispo, un cura y un cardenal que arden en un gran caldero al pie de una bestia. El texto de la segunda cinta dice:  “ay de mi que ardiendo quedo ay que pude. ya no puedo ay que por siempre hede arder ..........ay que adios nunca hede ver”.</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7" name="Shape 37"/>
        <p:cNvGrpSpPr/>
        <p:nvPr/>
      </p:nvGrpSpPr>
      <p:grpSpPr>
        <a:xfrm>
          <a:off x="0" y="0"/>
          <a:ext cx="0" cy="0"/>
          <a:chOff x="0" y="0"/>
          <a:chExt cx="0" cy="0"/>
        </a:xfrm>
      </p:grpSpPr>
      <p:pic>
        <p:nvPicPr>
          <p:cNvPr id="38" name="Shape 38"/>
          <p:cNvPicPr preferRelativeResize="0"/>
          <p:nvPr/>
        </p:nvPicPr>
        <p:blipFill rotWithShape="1">
          <a:blip r:embed="rId3">
            <a:alphaModFix/>
          </a:blip>
          <a:srcRect b="0" l="0" r="0" t="0"/>
          <a:stretch/>
        </p:blipFill>
        <p:spPr>
          <a:xfrm>
            <a:off x="0" y="1447800"/>
            <a:ext cx="9144000" cy="3571874"/>
          </a:xfrm>
          <a:prstGeom prst="rect">
            <a:avLst/>
          </a:prstGeom>
          <a:noFill/>
          <a:ln>
            <a:noFill/>
          </a:ln>
        </p:spPr>
      </p:pic>
      <p:sp>
        <p:nvSpPr>
          <p:cNvPr id="39" name="Shape 39"/>
          <p:cNvSpPr txBox="1"/>
          <p:nvPr/>
        </p:nvSpPr>
        <p:spPr>
          <a:xfrm>
            <a:off x="0" y="838200"/>
            <a:ext cx="9144000"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Sala Capitular del Convento Santa Catalina del Cusco</a:t>
            </a:r>
            <a:r>
              <a:rPr b="1" i="1" lang="en-US" sz="1400" u="none" cap="none" strike="noStrike">
                <a:solidFill>
                  <a:srgbClr val="DAD3AE"/>
                </a:solidFill>
                <a:latin typeface="Calibri"/>
                <a:ea typeface="Calibri"/>
                <a:cs typeface="Calibri"/>
                <a:sym typeface="Calibri"/>
              </a:rPr>
              <a:t> </a:t>
            </a:r>
          </a:p>
        </p:txBody>
      </p:sp>
      <p:sp>
        <p:nvSpPr>
          <p:cNvPr id="40" name="Shape 40"/>
          <p:cNvSpPr txBox="1"/>
          <p:nvPr/>
        </p:nvSpPr>
        <p:spPr>
          <a:xfrm>
            <a:off x="0" y="5638800"/>
            <a:ext cx="9144000" cy="304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En una de sus paredes  se encuentra un San Onofre, atribuido por los historiadores Mesa y Gisbert a este artista</a:t>
            </a:r>
            <a:r>
              <a:rPr b="0" i="1" lang="en-US" sz="4400" u="none" cap="none" strike="noStrike">
                <a:solidFill>
                  <a:srgbClr val="FF0000"/>
                </a:solidFill>
                <a:latin typeface="Calibri"/>
                <a:ea typeface="Calibri"/>
                <a:cs typeface="Calibri"/>
                <a:sym typeface="Calibri"/>
              </a:rPr>
              <a:t>  </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29" name="Shape 229"/>
        <p:cNvGrpSpPr/>
        <p:nvPr/>
      </p:nvGrpSpPr>
      <p:grpSpPr>
        <a:xfrm>
          <a:off x="0" y="0"/>
          <a:ext cx="0" cy="0"/>
          <a:chOff x="0" y="0"/>
          <a:chExt cx="0" cy="0"/>
        </a:xfrm>
      </p:grpSpPr>
      <p:sp>
        <p:nvSpPr>
          <p:cNvPr id="230" name="Shape 230"/>
          <p:cNvSpPr txBox="1"/>
          <p:nvPr/>
        </p:nvSpPr>
        <p:spPr>
          <a:xfrm>
            <a:off x="0" y="0"/>
            <a:ext cx="9144000" cy="2644775"/>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Al igual que casi todos los pintores en el Perú, en la época del Virreinato, tuvieron como referencia grabados traídos de Europa. Al pintar una serie solo firmaban la pintura final, eso se ve en el Horóscopo de Quispe Tito y en los Profetas de Marcos Sapáca, entre muchos otros.  </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Según el diccionario de la RAE: Leviatán, es un fabuloso monstruo marino descrito en la Biblia como inhumano y destructor y que se toma como representación de el demonio. </a:t>
            </a:r>
            <a:r>
              <a:rPr b="1" i="1" lang="en-US" sz="1400" u="none" cap="none" strike="noStrike">
                <a:solidFill>
                  <a:schemeClr val="dk1"/>
                </a:solidFill>
                <a:latin typeface="Calibri"/>
                <a:ea typeface="Calibri"/>
                <a:cs typeface="Calibri"/>
                <a:sym typeface="Calibri"/>
              </a:rPr>
              <a:t>---------------------------------------------------------------------------------</a:t>
            </a:r>
            <a:r>
              <a:rPr b="1" i="1" lang="en-US" sz="1400" u="none" cap="none" strike="noStrike">
                <a:solidFill>
                  <a:srgbClr val="DAD3AE"/>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Lo menciona Job, que es considerado un Profeta en las religiones abrahámicas: el judaísmo, el cristianismo y el Islam. En los textos bíblicos, su historia es narrada en el Libro de Job, tanto en el Tanaj como en el Antiguo Testamento cristiano. (Job 41:14).…las hileras de sus dientes espantan. Job 41:15 La gloria de sus vestidos son escudos fuertes, cerrados entre sí estrechamente. Él residía en el mar y aparentemente era inmune a toda arma humana.</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Diseño recurrente en muchas pinturas, esculturas  y grabados bíblicos. El tímpano de la fachada principal de la Catedral de Conques, Francia, que data del siglo XII, lo tiene.</a:t>
            </a:r>
            <a:r>
              <a:rPr b="1" i="1" lang="en-US" sz="1400" u="none" cap="none" strike="noStrike">
                <a:solidFill>
                  <a:schemeClr val="dk1"/>
                </a:solidFill>
                <a:latin typeface="Calibri"/>
                <a:ea typeface="Calibri"/>
                <a:cs typeface="Calibri"/>
                <a:sym typeface="Calibri"/>
              </a:rPr>
              <a:t>.-----------------------------------------------------------------------------------------------</a:t>
            </a:r>
          </a:p>
        </p:txBody>
      </p:sp>
      <p:pic>
        <p:nvPicPr>
          <p:cNvPr id="231" name="Shape 231"/>
          <p:cNvPicPr preferRelativeResize="0"/>
          <p:nvPr/>
        </p:nvPicPr>
        <p:blipFill rotWithShape="1">
          <a:blip r:embed="rId3">
            <a:alphaModFix/>
          </a:blip>
          <a:srcRect b="0" l="0" r="0" t="0"/>
          <a:stretch/>
        </p:blipFill>
        <p:spPr>
          <a:xfrm>
            <a:off x="3657600" y="2895600"/>
            <a:ext cx="2552699" cy="1790699"/>
          </a:xfrm>
          <a:prstGeom prst="rect">
            <a:avLst/>
          </a:prstGeom>
          <a:noFill/>
          <a:ln>
            <a:noFill/>
          </a:ln>
        </p:spPr>
      </p:pic>
      <p:pic>
        <p:nvPicPr>
          <p:cNvPr id="232" name="Shape 232"/>
          <p:cNvPicPr preferRelativeResize="0"/>
          <p:nvPr/>
        </p:nvPicPr>
        <p:blipFill rotWithShape="1">
          <a:blip r:embed="rId4">
            <a:alphaModFix/>
          </a:blip>
          <a:srcRect b="0" l="0" r="0" t="0"/>
          <a:stretch/>
        </p:blipFill>
        <p:spPr>
          <a:xfrm>
            <a:off x="3886200" y="5203825"/>
            <a:ext cx="2243136" cy="1654174"/>
          </a:xfrm>
          <a:prstGeom prst="rect">
            <a:avLst/>
          </a:prstGeom>
          <a:noFill/>
          <a:ln>
            <a:noFill/>
          </a:ln>
        </p:spPr>
      </p:pic>
      <p:pic>
        <p:nvPicPr>
          <p:cNvPr id="233" name="Shape 233"/>
          <p:cNvPicPr preferRelativeResize="0"/>
          <p:nvPr/>
        </p:nvPicPr>
        <p:blipFill rotWithShape="1">
          <a:blip r:embed="rId5">
            <a:alphaModFix/>
          </a:blip>
          <a:srcRect b="0" l="0" r="0" t="0"/>
          <a:stretch/>
        </p:blipFill>
        <p:spPr>
          <a:xfrm>
            <a:off x="609600" y="2819400"/>
            <a:ext cx="1949450" cy="2705100"/>
          </a:xfrm>
          <a:prstGeom prst="rect">
            <a:avLst/>
          </a:prstGeom>
          <a:noFill/>
          <a:ln>
            <a:noFill/>
          </a:ln>
        </p:spPr>
      </p:pic>
      <p:sp>
        <p:nvSpPr>
          <p:cNvPr id="234" name="Shape 234"/>
          <p:cNvSpPr txBox="1"/>
          <p:nvPr/>
        </p:nvSpPr>
        <p:spPr>
          <a:xfrm>
            <a:off x="228600" y="5562600"/>
            <a:ext cx="3048000" cy="1082675"/>
          </a:xfrm>
          <a:prstGeom prst="rect">
            <a:avLst/>
          </a:prstGeom>
          <a:solidFill>
            <a:schemeClr val="dk1"/>
          </a:solid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CIVDAD DEL INFIERNO </a:t>
            </a:r>
            <a:br>
              <a:rPr b="1" i="1" lang="en-US" sz="1200" u="none" cap="none" strike="noStrike">
                <a:solidFill>
                  <a:srgbClr val="DAD3AE"/>
                </a:solidFill>
                <a:latin typeface="Calibri"/>
                <a:ea typeface="Calibri"/>
                <a:cs typeface="Calibri"/>
                <a:sym typeface="Calibri"/>
              </a:rPr>
            </a:br>
            <a:r>
              <a:rPr b="1" i="1" lang="en-US" sz="1200" u="none" cap="none" strike="noStrike">
                <a:solidFill>
                  <a:srgbClr val="DAD3AE"/>
                </a:solidFill>
                <a:latin typeface="Calibri"/>
                <a:ea typeface="Calibri"/>
                <a:cs typeface="Calibri"/>
                <a:sym typeface="Calibri"/>
              </a:rPr>
              <a:t>de Felipe Guamán Poma de Ayala, se lee:</a:t>
            </a:r>
            <a:br>
              <a:rPr b="1" i="1" lang="en-US" sz="1200" u="none" cap="none" strike="noStrike">
                <a:solidFill>
                  <a:srgbClr val="DAD3AE"/>
                </a:solidFill>
                <a:latin typeface="Calibri"/>
                <a:ea typeface="Calibri"/>
                <a:cs typeface="Calibri"/>
                <a:sym typeface="Calibri"/>
              </a:rPr>
            </a:br>
            <a:r>
              <a:rPr b="1" i="1" lang="en-US" sz="1200" u="none" cap="none" strike="noStrike">
                <a:solidFill>
                  <a:srgbClr val="DAD3AE"/>
                </a:solidFill>
                <a:latin typeface="Calibri"/>
                <a:ea typeface="Calibri"/>
                <a:cs typeface="Calibri"/>
                <a:sym typeface="Calibri"/>
              </a:rPr>
              <a:t> Penas graues  príncipe de las tinieblas  el rrico auariento, engrato, luxuria, soberuia  Castigo de los soberbiosos pecadores y rricos que no temen a dios a qui.</a:t>
            </a:r>
            <a:r>
              <a:rPr b="1" i="1" lang="en-US" sz="1400" u="none" cap="none" strike="noStrike">
                <a:solidFill>
                  <a:srgbClr val="DAD3AE"/>
                </a:solidFill>
                <a:latin typeface="Calibri"/>
                <a:ea typeface="Calibri"/>
                <a:cs typeface="Calibri"/>
                <a:sym typeface="Calibri"/>
              </a:rPr>
              <a:t> </a:t>
            </a:r>
          </a:p>
        </p:txBody>
      </p:sp>
      <p:sp>
        <p:nvSpPr>
          <p:cNvPr id="235" name="Shape 235"/>
          <p:cNvSpPr txBox="1"/>
          <p:nvPr/>
        </p:nvSpPr>
        <p:spPr>
          <a:xfrm>
            <a:off x="3810000" y="4724400"/>
            <a:ext cx="2362200" cy="449262"/>
          </a:xfrm>
          <a:prstGeom prst="rect">
            <a:avLst/>
          </a:prstGeom>
          <a:solidFill>
            <a:schemeClr val="dk1"/>
          </a:solid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Detalle del tímpano de la Catedral </a:t>
            </a:r>
            <a:br>
              <a:rPr b="1" i="1" lang="en-US" sz="1200" u="none" cap="none" strike="noStrike">
                <a:solidFill>
                  <a:srgbClr val="DAD3AE"/>
                </a:solidFill>
                <a:latin typeface="Calibri"/>
                <a:ea typeface="Calibri"/>
                <a:cs typeface="Calibri"/>
                <a:sym typeface="Calibri"/>
              </a:rPr>
            </a:br>
            <a:r>
              <a:rPr b="1" i="1" lang="en-US" sz="1200" u="none" cap="none" strike="noStrike">
                <a:solidFill>
                  <a:srgbClr val="DAD3AE"/>
                </a:solidFill>
                <a:latin typeface="Calibri"/>
                <a:ea typeface="Calibri"/>
                <a:cs typeface="Calibri"/>
                <a:sym typeface="Calibri"/>
              </a:rPr>
              <a:t>de Conques, Francia</a:t>
            </a:r>
            <a:r>
              <a:rPr b="1" i="1" lang="en-US" sz="1400" u="none" cap="none" strike="noStrike">
                <a:solidFill>
                  <a:srgbClr val="DAD3AE"/>
                </a:solidFill>
                <a:latin typeface="Calibri"/>
                <a:ea typeface="Calibri"/>
                <a:cs typeface="Calibri"/>
                <a:sym typeface="Calibri"/>
              </a:rPr>
              <a:t> . Siglo XII</a:t>
            </a:r>
          </a:p>
        </p:txBody>
      </p:sp>
      <p:pic>
        <p:nvPicPr>
          <p:cNvPr id="236" name="Shape 236"/>
          <p:cNvPicPr preferRelativeResize="0"/>
          <p:nvPr/>
        </p:nvPicPr>
        <p:blipFill rotWithShape="1">
          <a:blip r:embed="rId6">
            <a:alphaModFix/>
          </a:blip>
          <a:srcRect b="0" l="0" r="0" t="0"/>
          <a:stretch/>
        </p:blipFill>
        <p:spPr>
          <a:xfrm>
            <a:off x="7315200" y="2743200"/>
            <a:ext cx="1412874" cy="1828800"/>
          </a:xfrm>
          <a:prstGeom prst="rect">
            <a:avLst/>
          </a:prstGeom>
          <a:noFill/>
          <a:ln>
            <a:noFill/>
          </a:ln>
        </p:spPr>
      </p:pic>
      <p:pic>
        <p:nvPicPr>
          <p:cNvPr id="237" name="Shape 237"/>
          <p:cNvPicPr preferRelativeResize="0"/>
          <p:nvPr/>
        </p:nvPicPr>
        <p:blipFill rotWithShape="1">
          <a:blip r:embed="rId7">
            <a:alphaModFix/>
          </a:blip>
          <a:srcRect b="0" l="0" r="0" t="0"/>
          <a:stretch/>
        </p:blipFill>
        <p:spPr>
          <a:xfrm>
            <a:off x="7162800" y="5105400"/>
            <a:ext cx="1676399" cy="1524000"/>
          </a:xfrm>
          <a:prstGeom prst="rect">
            <a:avLst/>
          </a:prstGeom>
          <a:noFill/>
          <a:ln>
            <a:noFill/>
          </a:ln>
        </p:spPr>
      </p:pic>
      <p:sp>
        <p:nvSpPr>
          <p:cNvPr id="238" name="Shape 238"/>
          <p:cNvSpPr txBox="1"/>
          <p:nvPr/>
        </p:nvSpPr>
        <p:spPr>
          <a:xfrm>
            <a:off x="6781800" y="4648200"/>
            <a:ext cx="2362200" cy="457200"/>
          </a:xfrm>
          <a:prstGeom prst="rect">
            <a:avLst/>
          </a:prstGeom>
          <a:solidFill>
            <a:schemeClr val="dk1"/>
          </a:solid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200" u="none" cap="none" strike="noStrike">
                <a:solidFill>
                  <a:srgbClr val="DAD3AE"/>
                </a:solidFill>
                <a:latin typeface="Calibri"/>
                <a:ea typeface="Calibri"/>
                <a:cs typeface="Calibri"/>
                <a:sym typeface="Calibri"/>
              </a:rPr>
              <a:t>Detalles de los murales de Tadeo Escalante en la Iglesia de Huaro.</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42" name="Shape 242"/>
        <p:cNvGrpSpPr/>
        <p:nvPr/>
      </p:nvGrpSpPr>
      <p:grpSpPr>
        <a:xfrm>
          <a:off x="0" y="0"/>
          <a:ext cx="0" cy="0"/>
          <a:chOff x="0" y="0"/>
          <a:chExt cx="0" cy="0"/>
        </a:xfrm>
      </p:grpSpPr>
      <p:sp>
        <p:nvSpPr>
          <p:cNvPr id="243" name="Shape 243"/>
          <p:cNvSpPr txBox="1"/>
          <p:nvPr/>
        </p:nvSpPr>
        <p:spPr>
          <a:xfrm>
            <a:off x="-76200" y="6096000"/>
            <a:ext cx="9372600" cy="476249"/>
          </a:xfrm>
          <a:prstGeom prst="rect">
            <a:avLst/>
          </a:prstGeom>
          <a:solidFill>
            <a:schemeClr val="dk1"/>
          </a:solid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Detalle del ángulo izquierdo inferior de El  Infierno. E l artista  ha pintado a Leviatán, el animal es muy parecido  al que aparece en  El Infierno de Felipe Guamán Poma de Ayala 1535 ?-1620 ?.  Publicado por primera vez por Paul Rivet en 1936. </a:t>
            </a:r>
          </a:p>
        </p:txBody>
      </p:sp>
      <p:pic>
        <p:nvPicPr>
          <p:cNvPr id="244" name="Shape 244"/>
          <p:cNvPicPr preferRelativeResize="0"/>
          <p:nvPr/>
        </p:nvPicPr>
        <p:blipFill rotWithShape="1">
          <a:blip r:embed="rId3">
            <a:alphaModFix/>
          </a:blip>
          <a:srcRect b="0" l="0" r="0" t="0"/>
          <a:stretch/>
        </p:blipFill>
        <p:spPr>
          <a:xfrm>
            <a:off x="1752600" y="228600"/>
            <a:ext cx="5791200" cy="54990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48" name="Shape 248"/>
        <p:cNvGrpSpPr/>
        <p:nvPr/>
      </p:nvGrpSpPr>
      <p:grpSpPr>
        <a:xfrm>
          <a:off x="0" y="0"/>
          <a:ext cx="0" cy="0"/>
          <a:chOff x="0" y="0"/>
          <a:chExt cx="0" cy="0"/>
        </a:xfrm>
      </p:grpSpPr>
      <p:pic>
        <p:nvPicPr>
          <p:cNvPr id="249" name="Shape 249"/>
          <p:cNvPicPr preferRelativeResize="0"/>
          <p:nvPr/>
        </p:nvPicPr>
        <p:blipFill rotWithShape="1">
          <a:blip r:embed="rId3">
            <a:alphaModFix/>
          </a:blip>
          <a:srcRect b="0" l="0" r="0" t="0"/>
          <a:stretch/>
        </p:blipFill>
        <p:spPr>
          <a:xfrm>
            <a:off x="609600" y="0"/>
            <a:ext cx="7924799" cy="6096000"/>
          </a:xfrm>
          <a:prstGeom prst="rect">
            <a:avLst/>
          </a:prstGeom>
          <a:noFill/>
          <a:ln>
            <a:noFill/>
          </a:ln>
        </p:spPr>
      </p:pic>
      <p:sp>
        <p:nvSpPr>
          <p:cNvPr id="250" name="Shape 250"/>
          <p:cNvSpPr txBox="1"/>
          <p:nvPr/>
        </p:nvSpPr>
        <p:spPr>
          <a:xfrm>
            <a:off x="609600" y="6324600"/>
            <a:ext cx="8534399" cy="312737"/>
          </a:xfrm>
          <a:prstGeom prst="rect">
            <a:avLst/>
          </a:prstGeom>
          <a:solidFill>
            <a:schemeClr val="dk1"/>
          </a:solid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Detalle ubicado en el centro superior del mural  El  Infierno </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54" name="Shape 254"/>
        <p:cNvGrpSpPr/>
        <p:nvPr/>
      </p:nvGrpSpPr>
      <p:grpSpPr>
        <a:xfrm>
          <a:off x="0" y="0"/>
          <a:ext cx="0" cy="0"/>
          <a:chOff x="0" y="0"/>
          <a:chExt cx="0" cy="0"/>
        </a:xfrm>
      </p:grpSpPr>
      <p:sp>
        <p:nvSpPr>
          <p:cNvPr id="255" name="Shape 255"/>
          <p:cNvSpPr txBox="1"/>
          <p:nvPr/>
        </p:nvSpPr>
        <p:spPr>
          <a:xfrm>
            <a:off x="0" y="6189662"/>
            <a:ext cx="9144000" cy="668337"/>
          </a:xfrm>
          <a:prstGeom prst="rect">
            <a:avLst/>
          </a:prstGeom>
          <a:solidFill>
            <a:schemeClr val="dk1"/>
          </a:solid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 GLORIA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Padre, Hijo y Espíritu Santo</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Fotografía: cortesía de la señora Laura Gutiérrez Arbulú</a:t>
            </a:r>
          </a:p>
        </p:txBody>
      </p:sp>
      <p:pic>
        <p:nvPicPr>
          <p:cNvPr id="256" name="Shape 256"/>
          <p:cNvPicPr preferRelativeResize="0"/>
          <p:nvPr/>
        </p:nvPicPr>
        <p:blipFill rotWithShape="1">
          <a:blip r:embed="rId4">
            <a:alphaModFix/>
          </a:blip>
          <a:srcRect b="0" l="0" r="0" t="0"/>
          <a:stretch/>
        </p:blipFill>
        <p:spPr>
          <a:xfrm>
            <a:off x="9906000" y="3124200"/>
            <a:ext cx="304799" cy="304799"/>
          </a:xfrm>
          <a:prstGeom prst="rect">
            <a:avLst/>
          </a:prstGeom>
          <a:noFill/>
          <a:ln>
            <a:noFill/>
          </a:ln>
        </p:spPr>
      </p:pic>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260" name="Shape 260"/>
        <p:cNvGrpSpPr/>
        <p:nvPr/>
      </p:nvGrpSpPr>
      <p:grpSpPr>
        <a:xfrm>
          <a:off x="0" y="0"/>
          <a:ext cx="0" cy="0"/>
          <a:chOff x="0" y="0"/>
          <a:chExt cx="0" cy="0"/>
        </a:xfrm>
      </p:grpSpPr>
      <p:cxnSp>
        <p:nvCxnSpPr>
          <p:cNvPr id="261" name="Shape 261"/>
          <p:cNvCxnSpPr/>
          <p:nvPr/>
        </p:nvCxnSpPr>
        <p:spPr>
          <a:xfrm flipH="1" rot="10800000">
            <a:off x="3200400" y="5029199"/>
            <a:ext cx="2030412" cy="1295400"/>
          </a:xfrm>
          <a:prstGeom prst="straightConnector1">
            <a:avLst/>
          </a:prstGeom>
          <a:noFill/>
          <a:ln cap="flat" cmpd="sng" w="34925">
            <a:solidFill>
              <a:schemeClr val="dk1"/>
            </a:solidFill>
            <a:prstDash val="solid"/>
            <a:miter/>
            <a:headEnd len="med" w="med" type="none"/>
            <a:tailEnd len="lg" w="lg" type="triangle"/>
          </a:ln>
        </p:spPr>
      </p:cxnSp>
      <p:sp>
        <p:nvSpPr>
          <p:cNvPr id="262" name="Shape 262"/>
          <p:cNvSpPr txBox="1"/>
          <p:nvPr/>
        </p:nvSpPr>
        <p:spPr>
          <a:xfrm>
            <a:off x="0" y="5805487"/>
            <a:ext cx="9144000" cy="1052511"/>
          </a:xfrm>
          <a:prstGeom prst="rect">
            <a:avLst/>
          </a:prstGeom>
          <a:solidFill>
            <a:schemeClr val="dk1"/>
          </a:solid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Detalle de LA GLORIA</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El personaje señalado, es el autorretrato de Escalante</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Fotografía: cortesía de la señora Laura Gutiérrez Arbulú  </a:t>
            </a:r>
            <a:br>
              <a:rPr b="1" i="1" lang="en-US" sz="1400" u="none" cap="none" strike="noStrike">
                <a:solidFill>
                  <a:srgbClr val="DAD3AE"/>
                </a:solidFill>
                <a:latin typeface="Calibri"/>
                <a:ea typeface="Calibri"/>
                <a:cs typeface="Calibri"/>
                <a:sym typeface="Calibri"/>
              </a:rPr>
            </a:b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66" name="Shape 266"/>
        <p:cNvGrpSpPr/>
        <p:nvPr/>
      </p:nvGrpSpPr>
      <p:grpSpPr>
        <a:xfrm>
          <a:off x="0" y="0"/>
          <a:ext cx="0" cy="0"/>
          <a:chOff x="0" y="0"/>
          <a:chExt cx="0" cy="0"/>
        </a:xfrm>
      </p:grpSpPr>
      <p:pic>
        <p:nvPicPr>
          <p:cNvPr id="267" name="Shape 267"/>
          <p:cNvPicPr preferRelativeResize="0"/>
          <p:nvPr/>
        </p:nvPicPr>
        <p:blipFill rotWithShape="1">
          <a:blip r:embed="rId3">
            <a:alphaModFix/>
          </a:blip>
          <a:srcRect b="0" l="0" r="0" t="0"/>
          <a:stretch/>
        </p:blipFill>
        <p:spPr>
          <a:xfrm>
            <a:off x="762000" y="228600"/>
            <a:ext cx="7913686" cy="5386387"/>
          </a:xfrm>
          <a:prstGeom prst="rect">
            <a:avLst/>
          </a:prstGeom>
          <a:noFill/>
          <a:ln>
            <a:noFill/>
          </a:ln>
        </p:spPr>
      </p:pic>
      <p:sp>
        <p:nvSpPr>
          <p:cNvPr id="268" name="Shape 268"/>
          <p:cNvSpPr txBox="1"/>
          <p:nvPr/>
        </p:nvSpPr>
        <p:spPr>
          <a:xfrm>
            <a:off x="0" y="5805487"/>
            <a:ext cx="9144000" cy="860425"/>
          </a:xfrm>
          <a:prstGeom prst="rect">
            <a:avLst/>
          </a:prstGeom>
          <a:solidFill>
            <a:schemeClr val="dk1"/>
          </a:solid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Detalle del mural  LA GLORIA</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Fotografía: cortesía de la señora Laura Gutiérrez Arbulú  </a:t>
            </a:r>
            <a:br>
              <a:rPr b="1" i="1" lang="en-US" sz="1400" u="none" cap="none" strike="noStrike">
                <a:solidFill>
                  <a:srgbClr val="DAD3AE"/>
                </a:solidFill>
                <a:latin typeface="Calibri"/>
                <a:ea typeface="Calibri"/>
                <a:cs typeface="Calibri"/>
                <a:sym typeface="Calibri"/>
              </a:rPr>
            </a:b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72" name="Shape 272"/>
        <p:cNvGrpSpPr/>
        <p:nvPr/>
      </p:nvGrpSpPr>
      <p:grpSpPr>
        <a:xfrm>
          <a:off x="0" y="0"/>
          <a:ext cx="0" cy="0"/>
          <a:chOff x="0" y="0"/>
          <a:chExt cx="0" cy="0"/>
        </a:xfrm>
      </p:grpSpPr>
      <p:pic>
        <p:nvPicPr>
          <p:cNvPr id="273" name="Shape 273"/>
          <p:cNvPicPr preferRelativeResize="0"/>
          <p:nvPr/>
        </p:nvPicPr>
        <p:blipFill rotWithShape="1">
          <a:blip r:embed="rId3">
            <a:alphaModFix/>
          </a:blip>
          <a:srcRect b="0" l="0" r="0" t="0"/>
          <a:stretch/>
        </p:blipFill>
        <p:spPr>
          <a:xfrm>
            <a:off x="0" y="0"/>
            <a:ext cx="2819400" cy="3657600"/>
          </a:xfrm>
          <a:prstGeom prst="rect">
            <a:avLst/>
          </a:prstGeom>
          <a:noFill/>
          <a:ln>
            <a:noFill/>
          </a:ln>
        </p:spPr>
      </p:pic>
      <p:pic>
        <p:nvPicPr>
          <p:cNvPr id="274" name="Shape 274"/>
          <p:cNvPicPr preferRelativeResize="0"/>
          <p:nvPr/>
        </p:nvPicPr>
        <p:blipFill rotWithShape="1">
          <a:blip r:embed="rId4">
            <a:alphaModFix/>
          </a:blip>
          <a:srcRect b="0" l="0" r="0" t="0"/>
          <a:stretch/>
        </p:blipFill>
        <p:spPr>
          <a:xfrm>
            <a:off x="6330950" y="0"/>
            <a:ext cx="2813050" cy="3657600"/>
          </a:xfrm>
          <a:prstGeom prst="rect">
            <a:avLst/>
          </a:prstGeom>
          <a:noFill/>
          <a:ln>
            <a:noFill/>
          </a:ln>
        </p:spPr>
      </p:pic>
      <p:sp>
        <p:nvSpPr>
          <p:cNvPr id="275" name="Shape 275"/>
          <p:cNvSpPr txBox="1"/>
          <p:nvPr/>
        </p:nvSpPr>
        <p:spPr>
          <a:xfrm>
            <a:off x="2819400" y="1066800"/>
            <a:ext cx="3581399" cy="8381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2400" u="none" cap="none" strike="noStrike">
                <a:solidFill>
                  <a:srgbClr val="DAD3AE"/>
                </a:solidFill>
                <a:latin typeface="Calibri"/>
                <a:ea typeface="Calibri"/>
                <a:cs typeface="Calibri"/>
                <a:sym typeface="Calibri"/>
              </a:rPr>
              <a:t>Artista que figura en los diccionarios</a:t>
            </a:r>
            <a:r>
              <a:rPr b="1" i="1" lang="en-US" sz="2800" u="none" cap="none" strike="noStrike">
                <a:solidFill>
                  <a:srgbClr val="DAD3AE"/>
                </a:solidFill>
                <a:latin typeface="Calibri"/>
                <a:ea typeface="Calibri"/>
                <a:cs typeface="Calibri"/>
                <a:sym typeface="Calibri"/>
              </a:rPr>
              <a:t> </a:t>
            </a:r>
          </a:p>
        </p:txBody>
      </p:sp>
      <p:sp>
        <p:nvSpPr>
          <p:cNvPr id="276" name="Shape 276"/>
          <p:cNvSpPr txBox="1"/>
          <p:nvPr/>
        </p:nvSpPr>
        <p:spPr>
          <a:xfrm>
            <a:off x="0" y="3657600"/>
            <a:ext cx="3276600" cy="990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Carátula, escultura de </a:t>
            </a:r>
            <a:br>
              <a:rPr b="1" i="1" lang="en-US" sz="1800" u="none" cap="none" strike="noStrike">
                <a:solidFill>
                  <a:srgbClr val="DAD3AE"/>
                </a:solidFill>
                <a:latin typeface="Calibri"/>
                <a:ea typeface="Calibri"/>
                <a:cs typeface="Calibri"/>
                <a:sym typeface="Calibri"/>
              </a:rPr>
            </a:br>
            <a:r>
              <a:rPr b="1" i="1" lang="en-US" sz="1800" u="none" cap="none" strike="noStrike">
                <a:solidFill>
                  <a:srgbClr val="DAD3AE"/>
                </a:solidFill>
                <a:latin typeface="Calibri"/>
                <a:ea typeface="Calibri"/>
                <a:cs typeface="Calibri"/>
                <a:sym typeface="Calibri"/>
              </a:rPr>
              <a:t>Armando Varela Neyra </a:t>
            </a:r>
            <a:br>
              <a:rPr b="1" i="1" lang="en-US" sz="1800" u="none" cap="none" strike="noStrike">
                <a:solidFill>
                  <a:srgbClr val="DAD3AE"/>
                </a:solidFill>
                <a:latin typeface="Calibri"/>
                <a:ea typeface="Calibri"/>
                <a:cs typeface="Calibri"/>
                <a:sym typeface="Calibri"/>
              </a:rPr>
            </a:br>
            <a:r>
              <a:rPr b="1" i="1" lang="en-US" sz="1800" u="none" cap="none" strike="noStrike">
                <a:solidFill>
                  <a:srgbClr val="DAD3AE"/>
                </a:solidFill>
                <a:latin typeface="Calibri"/>
                <a:ea typeface="Calibri"/>
                <a:cs typeface="Calibri"/>
                <a:sym typeface="Calibri"/>
              </a:rPr>
              <a:t>Lima - Perú</a:t>
            </a:r>
            <a:r>
              <a:rPr b="1" i="1" lang="en-US" sz="1800" u="none" cap="none" strike="noStrike">
                <a:solidFill>
                  <a:srgbClr val="ECB57E"/>
                </a:solidFill>
                <a:latin typeface="Calibri"/>
                <a:ea typeface="Calibri"/>
                <a:cs typeface="Calibri"/>
                <a:sym typeface="Calibri"/>
              </a:rPr>
              <a:t>  </a:t>
            </a:r>
          </a:p>
        </p:txBody>
      </p:sp>
      <p:sp>
        <p:nvSpPr>
          <p:cNvPr id="277" name="Shape 277"/>
          <p:cNvSpPr txBox="1"/>
          <p:nvPr/>
        </p:nvSpPr>
        <p:spPr>
          <a:xfrm>
            <a:off x="5867400" y="3733800"/>
            <a:ext cx="3276600" cy="9905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Carátula, escultura de </a:t>
            </a:r>
            <a:br>
              <a:rPr b="1" i="1" lang="en-US" sz="1800" u="none" cap="none" strike="noStrike">
                <a:solidFill>
                  <a:srgbClr val="DAD3AE"/>
                </a:solidFill>
                <a:latin typeface="Calibri"/>
                <a:ea typeface="Calibri"/>
                <a:cs typeface="Calibri"/>
                <a:sym typeface="Calibri"/>
              </a:rPr>
            </a:br>
            <a:r>
              <a:rPr b="1" i="1" lang="en-US" sz="1800" u="none" cap="none" strike="noStrike">
                <a:solidFill>
                  <a:srgbClr val="DAD3AE"/>
                </a:solidFill>
                <a:latin typeface="Calibri"/>
                <a:ea typeface="Calibri"/>
                <a:cs typeface="Calibri"/>
                <a:sym typeface="Calibri"/>
              </a:rPr>
              <a:t>Agustín Rivera Eyzaguirre </a:t>
            </a:r>
            <a:br>
              <a:rPr b="1" i="1" lang="en-US" sz="1800" u="none" cap="none" strike="noStrike">
                <a:solidFill>
                  <a:srgbClr val="DAD3AE"/>
                </a:solidFill>
                <a:latin typeface="Calibri"/>
                <a:ea typeface="Calibri"/>
                <a:cs typeface="Calibri"/>
                <a:sym typeface="Calibri"/>
              </a:rPr>
            </a:br>
            <a:r>
              <a:rPr b="1" i="1" lang="en-US" sz="1800" u="none" cap="none" strike="noStrike">
                <a:solidFill>
                  <a:srgbClr val="DAD3AE"/>
                </a:solidFill>
                <a:latin typeface="Calibri"/>
                <a:ea typeface="Calibri"/>
                <a:cs typeface="Calibri"/>
                <a:sym typeface="Calibri"/>
              </a:rPr>
              <a:t>Lima - Perú </a:t>
            </a:r>
          </a:p>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   (por editar)  </a:t>
            </a:r>
          </a:p>
        </p:txBody>
      </p:sp>
      <p:sp>
        <p:nvSpPr>
          <p:cNvPr id="278" name="Shape 278"/>
          <p:cNvSpPr txBox="1"/>
          <p:nvPr/>
        </p:nvSpPr>
        <p:spPr>
          <a:xfrm>
            <a:off x="304800" y="5334000"/>
            <a:ext cx="3505200" cy="10921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ECB57E"/>
              </a:buClr>
              <a:buSzPct val="25000"/>
              <a:buFont typeface="Calibri"/>
              <a:buNone/>
            </a:pPr>
            <a:r>
              <a:rPr b="1" i="1" lang="en-US" sz="2000" u="sng" cap="none" strike="noStrike">
                <a:solidFill>
                  <a:srgbClr val="ECB57E"/>
                </a:solidFill>
                <a:latin typeface="Calibri"/>
                <a:ea typeface="Calibri"/>
                <a:cs typeface="Calibri"/>
                <a:sym typeface="Calibri"/>
              </a:rPr>
              <a:t>Representante de Ventas</a:t>
            </a:r>
          </a:p>
          <a:p>
            <a:pPr indent="0" lvl="0" marL="0" marR="0" rtl="0" algn="ctr">
              <a:lnSpc>
                <a:spcPct val="100000"/>
              </a:lnSpc>
              <a:spcBef>
                <a:spcPts val="360"/>
              </a:spcBef>
              <a:spcAft>
                <a:spcPts val="0"/>
              </a:spcAft>
              <a:buClr>
                <a:srgbClr val="ECB57E"/>
              </a:buClr>
              <a:buSzPct val="25000"/>
              <a:buFont typeface="Calibri"/>
              <a:buNone/>
            </a:pPr>
            <a:r>
              <a:rPr b="1" i="1" lang="en-US" sz="1800" u="none" cap="none" strike="noStrike">
                <a:solidFill>
                  <a:srgbClr val="ECB57E"/>
                </a:solidFill>
                <a:latin typeface="Calibri"/>
                <a:ea typeface="Calibri"/>
                <a:cs typeface="Calibri"/>
                <a:sym typeface="Calibri"/>
              </a:rPr>
              <a:t>MARTA  COUTO  REVOLLEDO</a:t>
            </a:r>
          </a:p>
          <a:p>
            <a:pPr indent="0" lvl="0" marL="0" marR="0" rtl="0" algn="ctr">
              <a:lnSpc>
                <a:spcPct val="100000"/>
              </a:lnSpc>
              <a:spcBef>
                <a:spcPts val="400"/>
              </a:spcBef>
              <a:spcAft>
                <a:spcPts val="0"/>
              </a:spcAft>
              <a:buClr>
                <a:srgbClr val="ECB57E"/>
              </a:buClr>
              <a:buSzPct val="25000"/>
              <a:buFont typeface="Calibri"/>
              <a:buNone/>
            </a:pPr>
            <a:r>
              <a:rPr b="1" i="1" lang="en-US" sz="2000" u="none" cap="none" strike="noStrike">
                <a:solidFill>
                  <a:srgbClr val="ECB57E"/>
                </a:solidFill>
                <a:latin typeface="Calibri"/>
                <a:ea typeface="Calibri"/>
                <a:cs typeface="Calibri"/>
                <a:sym typeface="Calibri"/>
              </a:rPr>
              <a:t>441-3238 - Lima-Perú</a:t>
            </a:r>
          </a:p>
        </p:txBody>
      </p:sp>
      <p:sp>
        <p:nvSpPr>
          <p:cNvPr id="279" name="Shape 279"/>
          <p:cNvSpPr txBox="1"/>
          <p:nvPr/>
        </p:nvSpPr>
        <p:spPr>
          <a:xfrm>
            <a:off x="6019800" y="5257800"/>
            <a:ext cx="3124199" cy="143033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ECB57E"/>
              </a:buClr>
              <a:buSzPct val="25000"/>
              <a:buFont typeface="Calibri"/>
              <a:buNone/>
            </a:pPr>
            <a:r>
              <a:rPr b="1" i="1" lang="en-US" sz="1800" u="sng" cap="none" strike="noStrike">
                <a:solidFill>
                  <a:srgbClr val="ECB57E"/>
                </a:solidFill>
                <a:latin typeface="Calibri"/>
                <a:ea typeface="Calibri"/>
                <a:cs typeface="Calibri"/>
                <a:sym typeface="Calibri"/>
              </a:rPr>
              <a:t>Responsable del programa</a:t>
            </a:r>
            <a:r>
              <a:rPr b="0" i="1" lang="en-US" sz="2800" u="sng" cap="none" strike="noStrike">
                <a:solidFill>
                  <a:srgbClr val="ECB57E"/>
                </a:solidFill>
                <a:latin typeface="Calibri"/>
                <a:ea typeface="Calibri"/>
                <a:cs typeface="Calibri"/>
                <a:sym typeface="Calibri"/>
              </a:rPr>
              <a:t> </a:t>
            </a:r>
          </a:p>
          <a:p>
            <a:pPr indent="0" lvl="0" marL="0" marR="0" rtl="0" algn="ctr">
              <a:lnSpc>
                <a:spcPct val="100000"/>
              </a:lnSpc>
              <a:spcBef>
                <a:spcPts val="360"/>
              </a:spcBef>
              <a:spcAft>
                <a:spcPts val="0"/>
              </a:spcAft>
              <a:buClr>
                <a:schemeClr val="dk1"/>
              </a:buClr>
              <a:buFont typeface="Times New Roman"/>
              <a:buNone/>
            </a:pPr>
            <a:r>
              <a:t/>
            </a:r>
            <a:endParaRPr b="0" i="1" sz="1800" u="sng" cap="none" strike="noStrike">
              <a:solidFill>
                <a:srgbClr val="ECB57E"/>
              </a:solidFill>
              <a:latin typeface="Calibri"/>
              <a:ea typeface="Calibri"/>
              <a:cs typeface="Calibri"/>
              <a:sym typeface="Calibri"/>
            </a:endParaRPr>
          </a:p>
          <a:p>
            <a:pPr indent="0" lvl="0" marL="0" marR="0" rtl="0" algn="ctr">
              <a:lnSpc>
                <a:spcPct val="80000"/>
              </a:lnSpc>
              <a:spcBef>
                <a:spcPts val="0"/>
              </a:spcBef>
              <a:spcAft>
                <a:spcPts val="0"/>
              </a:spcAft>
              <a:buClr>
                <a:schemeClr val="dk1"/>
              </a:buClr>
              <a:buSzPct val="25000"/>
              <a:buFont typeface="Times New Roman"/>
              <a:buNone/>
            </a:pPr>
            <a:r>
              <a:rPr b="0" i="0" lang="en-US" sz="2000" u="sng" cap="none" strike="noStrike">
                <a:solidFill>
                  <a:schemeClr val="hlink"/>
                </a:solidFill>
                <a:latin typeface="Times New Roman"/>
                <a:ea typeface="Times New Roman"/>
                <a:cs typeface="Times New Roman"/>
                <a:sym typeface="Times New Roman"/>
              </a:rPr>
              <a:t>gabygaby715@</a:t>
            </a:r>
            <a:r>
              <a:rPr b="0" i="0" lang="en-US" sz="2000" u="none" cap="none" strike="noStrike">
                <a:solidFill>
                  <a:schemeClr val="dk1"/>
                </a:solidFill>
                <a:latin typeface="Times New Roman"/>
                <a:ea typeface="Times New Roman"/>
                <a:cs typeface="Times New Roman"/>
                <a:sym typeface="Times New Roman"/>
              </a:rPr>
              <a:t>gabygaby715@</a:t>
            </a:r>
            <a:r>
              <a:rPr b="0" i="0" lang="en-US" sz="2000" u="sng" cap="none" strike="noStrike">
                <a:solidFill>
                  <a:schemeClr val="hlink"/>
                </a:solidFill>
                <a:latin typeface="Times New Roman"/>
                <a:ea typeface="Times New Roman"/>
                <a:cs typeface="Times New Roman"/>
                <a:sym typeface="Times New Roman"/>
              </a:rPr>
              <a:t>cyber</a:t>
            </a:r>
            <a:r>
              <a:rPr b="0" i="0" lang="en-US" sz="2000" u="none" cap="none" strike="noStrike">
                <a:solidFill>
                  <a:schemeClr val="dk1"/>
                </a:solidFill>
                <a:latin typeface="Times New Roman"/>
                <a:ea typeface="Times New Roman"/>
                <a:cs typeface="Times New Roman"/>
                <a:sym typeface="Times New Roman"/>
              </a:rPr>
              <a:t>gabygaby715@cyber</a:t>
            </a:r>
            <a:r>
              <a:rPr b="0" i="0" lang="en-US" sz="2000" u="sng" cap="none" strike="noStrike">
                <a:solidFill>
                  <a:schemeClr val="hlink"/>
                </a:solidFill>
                <a:latin typeface="Times New Roman"/>
                <a:ea typeface="Times New Roman"/>
                <a:cs typeface="Times New Roman"/>
                <a:sym typeface="Times New Roman"/>
              </a:rPr>
              <a:t>.</a:t>
            </a:r>
            <a:r>
              <a:rPr b="0" i="0" lang="en-US" sz="2000" u="none" cap="none" strike="noStrike">
                <a:solidFill>
                  <a:schemeClr val="dk1"/>
                </a:solidFill>
                <a:latin typeface="Times New Roman"/>
                <a:ea typeface="Times New Roman"/>
                <a:cs typeface="Times New Roman"/>
                <a:sym typeface="Times New Roman"/>
              </a:rPr>
              <a:t>gabygaby715@cyber.</a:t>
            </a:r>
            <a:r>
              <a:rPr b="0" i="0" lang="en-US" sz="2000" u="sng" cap="none" strike="noStrike">
                <a:solidFill>
                  <a:schemeClr val="hlink"/>
                </a:solidFill>
                <a:latin typeface="Times New Roman"/>
                <a:ea typeface="Times New Roman"/>
                <a:cs typeface="Times New Roman"/>
                <a:sym typeface="Times New Roman"/>
              </a:rPr>
              <a:t>com</a:t>
            </a:r>
            <a:r>
              <a:rPr b="0" i="0" lang="en-US" sz="2000" u="none" cap="none" strike="noStrike">
                <a:solidFill>
                  <a:schemeClr val="dk1"/>
                </a:solidFill>
                <a:latin typeface="Times New Roman"/>
                <a:ea typeface="Times New Roman"/>
                <a:cs typeface="Times New Roman"/>
                <a:sym typeface="Times New Roman"/>
              </a:rPr>
              <a:t>gabygaby715@cyber.com</a:t>
            </a:r>
            <a:r>
              <a:rPr b="0" i="0" lang="en-US" sz="2000" u="sng" cap="none" strike="noStrike">
                <a:solidFill>
                  <a:schemeClr val="hlink"/>
                </a:solidFill>
                <a:latin typeface="Times New Roman"/>
                <a:ea typeface="Times New Roman"/>
                <a:cs typeface="Times New Roman"/>
                <a:sym typeface="Times New Roman"/>
              </a:rPr>
              <a:t>.</a:t>
            </a:r>
            <a:r>
              <a:rPr b="0" i="0" lang="en-US" sz="2000" u="none" cap="none" strike="noStrike">
                <a:solidFill>
                  <a:schemeClr val="dk1"/>
                </a:solidFill>
                <a:latin typeface="Times New Roman"/>
                <a:ea typeface="Times New Roman"/>
                <a:cs typeface="Times New Roman"/>
                <a:sym typeface="Times New Roman"/>
              </a:rPr>
              <a:t>gabygaby715@cyber.com.</a:t>
            </a:r>
            <a:r>
              <a:rPr b="0" i="0" lang="en-US" sz="2000" u="sng" cap="none" strike="noStrike">
                <a:solidFill>
                  <a:schemeClr val="hlink"/>
                </a:solidFill>
                <a:latin typeface="Times New Roman"/>
                <a:ea typeface="Times New Roman"/>
                <a:cs typeface="Times New Roman"/>
                <a:sym typeface="Times New Roman"/>
              </a:rPr>
              <a:t>br</a:t>
            </a:r>
          </a:p>
          <a:p>
            <a:pPr indent="0" lvl="0" marL="0" marR="0" rtl="0" algn="ctr">
              <a:lnSpc>
                <a:spcPct val="80000"/>
              </a:lnSpc>
              <a:spcBef>
                <a:spcPts val="0"/>
              </a:spcBef>
              <a:spcAft>
                <a:spcPts val="0"/>
              </a:spcAft>
              <a:buClr>
                <a:schemeClr val="dk1"/>
              </a:buClr>
              <a:buFont typeface="Times New Roman"/>
              <a:buNone/>
            </a:pPr>
            <a:r>
              <a:t/>
            </a:r>
            <a:endParaRPr b="0" i="0" sz="2000" u="none" cap="none" strike="noStrike">
              <a:solidFill>
                <a:schemeClr val="dk1"/>
              </a:solidFill>
              <a:latin typeface="Times New Roman"/>
              <a:ea typeface="Times New Roman"/>
              <a:cs typeface="Times New Roman"/>
              <a:sym typeface="Times New Roman"/>
            </a:endParaRPr>
          </a:p>
          <a:p>
            <a:pPr indent="0" lvl="0" marL="0" marR="0" rtl="0" algn="ctr">
              <a:lnSpc>
                <a:spcPct val="80000"/>
              </a:lnSpc>
              <a:spcBef>
                <a:spcPts val="0"/>
              </a:spcBef>
              <a:spcAft>
                <a:spcPts val="0"/>
              </a:spcAft>
              <a:buClr>
                <a:schemeClr val="dk1"/>
              </a:buClr>
              <a:buSzPct val="25000"/>
              <a:buFont typeface="Times New Roman"/>
              <a:buNone/>
            </a:pPr>
            <a:r>
              <a:rPr b="0" i="0" lang="en-US" sz="2000" u="sng" cap="none" strike="noStrike">
                <a:solidFill>
                  <a:schemeClr val="hlink"/>
                </a:solidFill>
                <a:latin typeface="Times New Roman"/>
                <a:ea typeface="Times New Roman"/>
                <a:cs typeface="Times New Roman"/>
                <a:sym typeface="Times New Roman"/>
              </a:rPr>
              <a:t>gabygaby715@</a:t>
            </a:r>
            <a:r>
              <a:rPr b="0" i="0" lang="en-US" sz="2000" u="none" cap="none" strike="noStrike">
                <a:solidFill>
                  <a:schemeClr val="dk1"/>
                </a:solidFill>
                <a:latin typeface="Times New Roman"/>
                <a:ea typeface="Times New Roman"/>
                <a:cs typeface="Times New Roman"/>
                <a:sym typeface="Times New Roman"/>
              </a:rPr>
              <a:t>gabygaby715@</a:t>
            </a:r>
            <a:r>
              <a:rPr b="0" i="0" lang="en-US" sz="2000" u="sng" cap="none" strike="noStrike">
                <a:solidFill>
                  <a:schemeClr val="hlink"/>
                </a:solidFill>
                <a:latin typeface="Times New Roman"/>
                <a:ea typeface="Times New Roman"/>
                <a:cs typeface="Times New Roman"/>
                <a:sym typeface="Times New Roman"/>
              </a:rPr>
              <a:t>hotmail</a:t>
            </a:r>
            <a:r>
              <a:rPr b="0" i="0" lang="en-US" sz="2000" u="none" cap="none" strike="noStrike">
                <a:solidFill>
                  <a:schemeClr val="dk1"/>
                </a:solidFill>
                <a:latin typeface="Times New Roman"/>
                <a:ea typeface="Times New Roman"/>
                <a:cs typeface="Times New Roman"/>
                <a:sym typeface="Times New Roman"/>
              </a:rPr>
              <a:t>gabygaby715@hotmail</a:t>
            </a:r>
            <a:r>
              <a:rPr b="0" i="0" lang="en-US" sz="2000" u="sng" cap="none" strike="noStrike">
                <a:solidFill>
                  <a:schemeClr val="hlink"/>
                </a:solidFill>
                <a:latin typeface="Times New Roman"/>
                <a:ea typeface="Times New Roman"/>
                <a:cs typeface="Times New Roman"/>
                <a:sym typeface="Times New Roman"/>
              </a:rPr>
              <a:t>.</a:t>
            </a:r>
            <a:r>
              <a:rPr b="0" i="0" lang="en-US" sz="2000" u="none" cap="none" strike="noStrike">
                <a:solidFill>
                  <a:schemeClr val="dk1"/>
                </a:solidFill>
                <a:latin typeface="Times New Roman"/>
                <a:ea typeface="Times New Roman"/>
                <a:cs typeface="Times New Roman"/>
                <a:sym typeface="Times New Roman"/>
              </a:rPr>
              <a:t>gabygaby715@hotmail.</a:t>
            </a:r>
            <a:r>
              <a:rPr b="0" i="0" lang="en-US" sz="2000" u="sng" cap="none" strike="noStrike">
                <a:solidFill>
                  <a:schemeClr val="hlink"/>
                </a:solidFill>
                <a:latin typeface="Times New Roman"/>
                <a:ea typeface="Times New Roman"/>
                <a:cs typeface="Times New Roman"/>
                <a:sym typeface="Times New Roman"/>
              </a:rPr>
              <a:t>com</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83" name="Shape 283"/>
        <p:cNvGrpSpPr/>
        <p:nvPr/>
      </p:nvGrpSpPr>
      <p:grpSpPr>
        <a:xfrm>
          <a:off x="0" y="0"/>
          <a:ext cx="0" cy="0"/>
          <a:chOff x="0" y="0"/>
          <a:chExt cx="0" cy="0"/>
        </a:xfrm>
      </p:grpSpPr>
      <p:sp>
        <p:nvSpPr>
          <p:cNvPr id="284" name="Shape 284"/>
          <p:cNvSpPr txBox="1"/>
          <p:nvPr/>
        </p:nvSpPr>
        <p:spPr>
          <a:xfrm>
            <a:off x="0" y="2057400"/>
            <a:ext cx="9144000" cy="838199"/>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2400" u="none" cap="none" strike="noStrike">
                <a:solidFill>
                  <a:srgbClr val="DAD3AE"/>
                </a:solidFill>
                <a:latin typeface="Calibri"/>
                <a:ea typeface="Calibri"/>
                <a:cs typeface="Calibri"/>
                <a:sym typeface="Calibri"/>
              </a:rPr>
              <a:t>Agradecida a los colaboradores que incluyen los programas en su web</a:t>
            </a:r>
          </a:p>
        </p:txBody>
      </p:sp>
      <p:sp>
        <p:nvSpPr>
          <p:cNvPr id="285" name="Shape 285"/>
          <p:cNvSpPr txBox="1"/>
          <p:nvPr/>
        </p:nvSpPr>
        <p:spPr>
          <a:xfrm>
            <a:off x="609600" y="4267200"/>
            <a:ext cx="4038599" cy="1219199"/>
          </a:xfrm>
          <a:prstGeom prst="rect">
            <a:avLst/>
          </a:prstGeom>
          <a:noFill/>
          <a:ln>
            <a:noFill/>
          </a:ln>
        </p:spPr>
        <p:txBody>
          <a:bodyPr anchorCtr="0" anchor="t" bIns="45700" lIns="91425" rIns="91425" tIns="45700">
            <a:noAutofit/>
          </a:bodyPr>
          <a:lstStyle/>
          <a:p>
            <a:pPr indent="-342900" lvl="0" marL="34290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Las imágenes desde el programa  Nº 1 se pueden ver en el Boletín de New York. </a:t>
            </a:r>
          </a:p>
          <a:p>
            <a:pPr indent="-342900" lvl="0" marL="342900" marR="0" rtl="0" algn="ctr">
              <a:lnSpc>
                <a:spcPct val="100000"/>
              </a:lnSpc>
              <a:spcBef>
                <a:spcPts val="1000"/>
              </a:spcBef>
              <a:spcAft>
                <a:spcPts val="0"/>
              </a:spcAft>
              <a:buClr>
                <a:srgbClr val="0000FF"/>
              </a:buClr>
              <a:buSzPct val="25000"/>
              <a:buFont typeface="Times New Roman"/>
              <a:buNone/>
            </a:pPr>
            <a:r>
              <a:rPr b="0" i="0" lang="en-US" sz="1600" u="sng" cap="none" strike="noStrike">
                <a:solidFill>
                  <a:schemeClr val="hlink"/>
                </a:solidFill>
                <a:latin typeface="Times New Roman"/>
                <a:ea typeface="Times New Roman"/>
                <a:cs typeface="Times New Roman"/>
                <a:sym typeface="Times New Roman"/>
              </a:rPr>
              <a:t>http</a:t>
            </a:r>
            <a:r>
              <a:rPr b="0" i="0" lang="en-US" sz="1600" u="sng" cap="none" strike="noStrike">
                <a:solidFill>
                  <a:srgbClr val="0000FF"/>
                </a:solidFill>
                <a:latin typeface="Times New Roman"/>
                <a:ea typeface="Times New Roman"/>
                <a:cs typeface="Times New Roman"/>
                <a:sym typeface="Times New Roman"/>
              </a:rPr>
              <a:t>http</a:t>
            </a:r>
            <a:r>
              <a:rPr b="0" i="0" lang="en-US" sz="1600" u="sng" cap="none" strike="noStrike">
                <a:solidFill>
                  <a:schemeClr val="hlink"/>
                </a:solidFill>
                <a:latin typeface="Times New Roman"/>
                <a:ea typeface="Times New Roman"/>
                <a:cs typeface="Times New Roman"/>
                <a:sym typeface="Times New Roman"/>
              </a:rPr>
              <a:t>://</a:t>
            </a:r>
            <a:r>
              <a:rPr b="0" i="0" lang="en-US" sz="1600" u="sng" cap="none" strike="noStrike">
                <a:solidFill>
                  <a:srgbClr val="0000FF"/>
                </a:solidFill>
                <a:latin typeface="Times New Roman"/>
                <a:ea typeface="Times New Roman"/>
                <a:cs typeface="Times New Roman"/>
                <a:sym typeface="Times New Roman"/>
              </a:rPr>
              <a:t>http://</a:t>
            </a:r>
            <a:r>
              <a:rPr b="0" i="0" lang="en-US" sz="1600" u="sng" cap="none" strike="noStrike">
                <a:solidFill>
                  <a:schemeClr val="hlink"/>
                </a:solidFill>
                <a:latin typeface="Times New Roman"/>
                <a:ea typeface="Times New Roman"/>
                <a:cs typeface="Times New Roman"/>
                <a:sym typeface="Times New Roman"/>
              </a:rPr>
              <a:t>www</a:t>
            </a:r>
            <a:r>
              <a:rPr b="0" i="0" lang="en-US" sz="1600" u="sng" cap="none" strike="noStrike">
                <a:solidFill>
                  <a:srgbClr val="0000FF"/>
                </a:solidFill>
                <a:latin typeface="Times New Roman"/>
                <a:ea typeface="Times New Roman"/>
                <a:cs typeface="Times New Roman"/>
                <a:sym typeface="Times New Roman"/>
              </a:rPr>
              <a:t>http://www</a:t>
            </a:r>
            <a:r>
              <a:rPr b="0" i="0" lang="en-US" sz="1600" u="sng" cap="none" strike="noStrike">
                <a:solidFill>
                  <a:schemeClr val="hlink"/>
                </a:solidFill>
                <a:latin typeface="Times New Roman"/>
                <a:ea typeface="Times New Roman"/>
                <a:cs typeface="Times New Roman"/>
                <a:sym typeface="Times New Roman"/>
              </a:rPr>
              <a:t>.</a:t>
            </a:r>
            <a:r>
              <a:rPr b="0" i="0" lang="en-US" sz="1600" u="sng" cap="none" strike="noStrike">
                <a:solidFill>
                  <a:srgbClr val="0000FF"/>
                </a:solidFill>
                <a:latin typeface="Times New Roman"/>
                <a:ea typeface="Times New Roman"/>
                <a:cs typeface="Times New Roman"/>
                <a:sym typeface="Times New Roman"/>
              </a:rPr>
              <a:t>http://www.</a:t>
            </a:r>
            <a:r>
              <a:rPr b="0" i="0" lang="en-US" sz="1600" u="sng" cap="none" strike="noStrike">
                <a:solidFill>
                  <a:schemeClr val="hlink"/>
                </a:solidFill>
                <a:latin typeface="Times New Roman"/>
                <a:ea typeface="Times New Roman"/>
                <a:cs typeface="Times New Roman"/>
                <a:sym typeface="Times New Roman"/>
              </a:rPr>
              <a:t>boletindenewyork</a:t>
            </a:r>
            <a:r>
              <a:rPr b="0" i="0" lang="en-US" sz="1600" u="sng" cap="none" strike="noStrike">
                <a:solidFill>
                  <a:srgbClr val="0000FF"/>
                </a:solidFill>
                <a:latin typeface="Times New Roman"/>
                <a:ea typeface="Times New Roman"/>
                <a:cs typeface="Times New Roman"/>
                <a:sym typeface="Times New Roman"/>
              </a:rPr>
              <a:t>http://www.boletindenewyork</a:t>
            </a:r>
            <a:r>
              <a:rPr b="0" i="0" lang="en-US" sz="1600" u="sng" cap="none" strike="noStrike">
                <a:solidFill>
                  <a:schemeClr val="hlink"/>
                </a:solidFill>
                <a:latin typeface="Times New Roman"/>
                <a:ea typeface="Times New Roman"/>
                <a:cs typeface="Times New Roman"/>
                <a:sym typeface="Times New Roman"/>
              </a:rPr>
              <a:t>.</a:t>
            </a:r>
            <a:r>
              <a:rPr b="0" i="0" lang="en-US" sz="1600" u="sng" cap="none" strike="noStrike">
                <a:solidFill>
                  <a:srgbClr val="0000FF"/>
                </a:solidFill>
                <a:latin typeface="Times New Roman"/>
                <a:ea typeface="Times New Roman"/>
                <a:cs typeface="Times New Roman"/>
                <a:sym typeface="Times New Roman"/>
              </a:rPr>
              <a:t>http://www.boletindenewyork.</a:t>
            </a:r>
            <a:r>
              <a:rPr b="0" i="0" lang="en-US" sz="1600" u="sng" cap="none" strike="noStrike">
                <a:solidFill>
                  <a:schemeClr val="hlink"/>
                </a:solidFill>
                <a:latin typeface="Times New Roman"/>
                <a:ea typeface="Times New Roman"/>
                <a:cs typeface="Times New Roman"/>
                <a:sym typeface="Times New Roman"/>
              </a:rPr>
              <a:t>com</a:t>
            </a:r>
            <a:r>
              <a:rPr b="0" i="0" lang="en-US" sz="1600" u="sng" cap="none" strike="noStrike">
                <a:solidFill>
                  <a:srgbClr val="0000FF"/>
                </a:solidFill>
                <a:latin typeface="Times New Roman"/>
                <a:ea typeface="Times New Roman"/>
                <a:cs typeface="Times New Roman"/>
                <a:sym typeface="Times New Roman"/>
              </a:rPr>
              <a:t>http://www.boletindenewyork.com</a:t>
            </a:r>
            <a:r>
              <a:rPr b="0" i="0" lang="en-US" sz="1600" u="sng" cap="none" strike="noStrike">
                <a:solidFill>
                  <a:schemeClr val="hlink"/>
                </a:solidFill>
                <a:latin typeface="Times New Roman"/>
                <a:ea typeface="Times New Roman"/>
                <a:cs typeface="Times New Roman"/>
                <a:sym typeface="Times New Roman"/>
              </a:rPr>
              <a:t>/</a:t>
            </a:r>
            <a:r>
              <a:rPr b="0" i="0" lang="en-US" sz="1600" u="sng" cap="none" strike="noStrike">
                <a:solidFill>
                  <a:srgbClr val="0000FF"/>
                </a:solidFill>
                <a:latin typeface="Times New Roman"/>
                <a:ea typeface="Times New Roman"/>
                <a:cs typeface="Times New Roman"/>
                <a:sym typeface="Times New Roman"/>
              </a:rPr>
              <a:t>http://www.boletindenewyork.com/</a:t>
            </a:r>
            <a:r>
              <a:rPr b="0" i="0" lang="en-US" sz="1600" u="sng" cap="none" strike="noStrike">
                <a:solidFill>
                  <a:schemeClr val="hlink"/>
                </a:solidFill>
                <a:latin typeface="Times New Roman"/>
                <a:ea typeface="Times New Roman"/>
                <a:cs typeface="Times New Roman"/>
                <a:sym typeface="Times New Roman"/>
              </a:rPr>
              <a:t>ArtistasPlasticos</a:t>
            </a:r>
            <a:r>
              <a:rPr b="0" i="0" lang="en-US" sz="1600" u="sng" cap="none" strike="noStrike">
                <a:solidFill>
                  <a:srgbClr val="0000FF"/>
                </a:solidFill>
                <a:latin typeface="Times New Roman"/>
                <a:ea typeface="Times New Roman"/>
                <a:cs typeface="Times New Roman"/>
                <a:sym typeface="Times New Roman"/>
              </a:rPr>
              <a:t>http://www.boletindenewyork.com/ArtistasPlasticos</a:t>
            </a:r>
            <a:r>
              <a:rPr b="0" i="0" lang="en-US" sz="1600" u="sng" cap="none" strike="noStrike">
                <a:solidFill>
                  <a:schemeClr val="hlink"/>
                </a:solidFill>
                <a:latin typeface="Times New Roman"/>
                <a:ea typeface="Times New Roman"/>
                <a:cs typeface="Times New Roman"/>
                <a:sym typeface="Times New Roman"/>
              </a:rPr>
              <a:t>.</a:t>
            </a:r>
            <a:r>
              <a:rPr b="0" i="0" lang="en-US" sz="1600" u="sng" cap="none" strike="noStrike">
                <a:solidFill>
                  <a:srgbClr val="0000FF"/>
                </a:solidFill>
                <a:latin typeface="Times New Roman"/>
                <a:ea typeface="Times New Roman"/>
                <a:cs typeface="Times New Roman"/>
                <a:sym typeface="Times New Roman"/>
              </a:rPr>
              <a:t>http://www.boletindenewyork.com/ArtistasPlasticos.</a:t>
            </a:r>
            <a:r>
              <a:rPr b="0" i="0" lang="en-US" sz="1600" u="sng" cap="none" strike="noStrike">
                <a:solidFill>
                  <a:schemeClr val="hlink"/>
                </a:solidFill>
                <a:latin typeface="Times New Roman"/>
                <a:ea typeface="Times New Roman"/>
                <a:cs typeface="Times New Roman"/>
                <a:sym typeface="Times New Roman"/>
              </a:rPr>
              <a:t>htm</a:t>
            </a:r>
            <a:r>
              <a:rPr b="1" i="0" lang="en-US" sz="1600" u="sng" cap="none" strike="noStrike">
                <a:solidFill>
                  <a:schemeClr val="dk1"/>
                </a:solidFill>
                <a:latin typeface="Times New Roman"/>
                <a:ea typeface="Times New Roman"/>
                <a:cs typeface="Times New Roman"/>
                <a:sym typeface="Times New Roman"/>
              </a:rPr>
              <a:t> </a:t>
            </a:r>
          </a:p>
        </p:txBody>
      </p:sp>
      <p:sp>
        <p:nvSpPr>
          <p:cNvPr id="286" name="Shape 286"/>
          <p:cNvSpPr txBox="1"/>
          <p:nvPr/>
        </p:nvSpPr>
        <p:spPr>
          <a:xfrm>
            <a:off x="5410200" y="4495800"/>
            <a:ext cx="3352799" cy="5810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600" u="none" cap="none" strike="noStrike">
                <a:solidFill>
                  <a:srgbClr val="DAD3AE"/>
                </a:solidFill>
                <a:latin typeface="Calibri"/>
                <a:ea typeface="Calibri"/>
                <a:cs typeface="Calibri"/>
                <a:sym typeface="Calibri"/>
              </a:rPr>
              <a:t>Sitio oficial- Etniluminidad</a:t>
            </a:r>
          </a:p>
          <a:p>
            <a:pPr indent="0" lvl="0" marL="0" marR="0" rtl="0" algn="ctr">
              <a:lnSpc>
                <a:spcPct val="100000"/>
              </a:lnSpc>
              <a:spcBef>
                <a:spcPts val="0"/>
              </a:spcBef>
              <a:spcAft>
                <a:spcPts val="0"/>
              </a:spcAft>
              <a:buClr>
                <a:schemeClr val="dk1"/>
              </a:buClr>
              <a:buSzPct val="25000"/>
              <a:buFont typeface="Times New Roman"/>
              <a:buNone/>
            </a:pPr>
            <a:r>
              <a:rPr b="1" i="0" lang="en-US" sz="1600" u="sng" cap="none" strike="noStrike">
                <a:solidFill>
                  <a:schemeClr val="hlink"/>
                </a:solidFill>
                <a:latin typeface="Times New Roman"/>
                <a:ea typeface="Times New Roman"/>
                <a:cs typeface="Times New Roman"/>
                <a:sym typeface="Times New Roman"/>
              </a:rPr>
              <a:t>http</a:t>
            </a:r>
            <a:r>
              <a:rPr b="1" i="0" lang="en-US" sz="1600" u="none" cap="none" strike="noStrike">
                <a:solidFill>
                  <a:schemeClr val="dk1"/>
                </a:solidFill>
                <a:latin typeface="Calibri"/>
                <a:ea typeface="Calibri"/>
                <a:cs typeface="Calibri"/>
                <a:sym typeface="Calibri"/>
              </a:rPr>
              <a:t>http</a:t>
            </a:r>
            <a:r>
              <a:rPr b="1" i="0" lang="en-US" sz="1600" u="sng" cap="none" strike="noStrike">
                <a:solidFill>
                  <a:schemeClr val="hlink"/>
                </a:solidFill>
                <a:latin typeface="Times New Roman"/>
                <a:ea typeface="Times New Roman"/>
                <a:cs typeface="Times New Roman"/>
                <a:sym typeface="Times New Roman"/>
              </a:rPr>
              <a:t>://</a:t>
            </a:r>
            <a:r>
              <a:rPr b="1" i="0" lang="en-US" sz="1600" u="none" cap="none" strike="noStrike">
                <a:solidFill>
                  <a:schemeClr val="dk1"/>
                </a:solidFill>
                <a:latin typeface="Calibri"/>
                <a:ea typeface="Calibri"/>
                <a:cs typeface="Calibri"/>
                <a:sym typeface="Calibri"/>
              </a:rPr>
              <a:t>http://</a:t>
            </a:r>
            <a:r>
              <a:rPr b="1" i="0" lang="en-US" sz="1600" u="sng" cap="none" strike="noStrike">
                <a:solidFill>
                  <a:schemeClr val="hlink"/>
                </a:solidFill>
                <a:latin typeface="Times New Roman"/>
                <a:ea typeface="Times New Roman"/>
                <a:cs typeface="Times New Roman"/>
                <a:sym typeface="Times New Roman"/>
              </a:rPr>
              <a:t>glavarello</a:t>
            </a:r>
            <a:r>
              <a:rPr b="1" i="0" lang="en-US" sz="1600" u="none" cap="none" strike="noStrike">
                <a:solidFill>
                  <a:schemeClr val="dk1"/>
                </a:solidFill>
                <a:latin typeface="Calibri"/>
                <a:ea typeface="Calibri"/>
                <a:cs typeface="Calibri"/>
                <a:sym typeface="Calibri"/>
              </a:rPr>
              <a:t>http://glavarello</a:t>
            </a:r>
            <a:r>
              <a:rPr b="1" i="0" lang="en-US" sz="1600" u="sng" cap="none" strike="noStrike">
                <a:solidFill>
                  <a:schemeClr val="hlink"/>
                </a:solidFill>
                <a:latin typeface="Times New Roman"/>
                <a:ea typeface="Times New Roman"/>
                <a:cs typeface="Times New Roman"/>
                <a:sym typeface="Times New Roman"/>
              </a:rPr>
              <a:t>.</a:t>
            </a:r>
            <a:r>
              <a:rPr b="1" i="0" lang="en-US" sz="1600" u="none" cap="none" strike="noStrike">
                <a:solidFill>
                  <a:schemeClr val="dk1"/>
                </a:solidFill>
                <a:latin typeface="Calibri"/>
                <a:ea typeface="Calibri"/>
                <a:cs typeface="Calibri"/>
                <a:sym typeface="Calibri"/>
              </a:rPr>
              <a:t>http://glavarello.</a:t>
            </a:r>
            <a:r>
              <a:rPr b="1" i="0" lang="en-US" sz="1600" u="sng" cap="none" strike="noStrike">
                <a:solidFill>
                  <a:schemeClr val="hlink"/>
                </a:solidFill>
                <a:latin typeface="Times New Roman"/>
                <a:ea typeface="Times New Roman"/>
                <a:cs typeface="Times New Roman"/>
                <a:sym typeface="Times New Roman"/>
              </a:rPr>
              <a:t>ning</a:t>
            </a:r>
            <a:r>
              <a:rPr b="1" i="0" lang="en-US" sz="1600" u="none" cap="none" strike="noStrike">
                <a:solidFill>
                  <a:schemeClr val="dk1"/>
                </a:solidFill>
                <a:latin typeface="Calibri"/>
                <a:ea typeface="Calibri"/>
                <a:cs typeface="Calibri"/>
                <a:sym typeface="Calibri"/>
              </a:rPr>
              <a:t>http://glavarello.ning</a:t>
            </a:r>
            <a:r>
              <a:rPr b="1" i="0" lang="en-US" sz="1600" u="sng" cap="none" strike="noStrike">
                <a:solidFill>
                  <a:schemeClr val="hlink"/>
                </a:solidFill>
                <a:latin typeface="Times New Roman"/>
                <a:ea typeface="Times New Roman"/>
                <a:cs typeface="Times New Roman"/>
                <a:sym typeface="Times New Roman"/>
              </a:rPr>
              <a:t>.</a:t>
            </a:r>
            <a:r>
              <a:rPr b="1" i="0" lang="en-US" sz="1600" u="none" cap="none" strike="noStrike">
                <a:solidFill>
                  <a:schemeClr val="dk1"/>
                </a:solidFill>
                <a:latin typeface="Calibri"/>
                <a:ea typeface="Calibri"/>
                <a:cs typeface="Calibri"/>
                <a:sym typeface="Calibri"/>
              </a:rPr>
              <a:t>http://glavarello.ning.</a:t>
            </a:r>
            <a:r>
              <a:rPr b="1" i="0" lang="en-US" sz="1600" u="sng" cap="none" strike="noStrike">
                <a:solidFill>
                  <a:schemeClr val="hlink"/>
                </a:solidFill>
                <a:latin typeface="Times New Roman"/>
                <a:ea typeface="Times New Roman"/>
                <a:cs typeface="Times New Roman"/>
                <a:sym typeface="Times New Roman"/>
              </a:rPr>
              <a:t>com</a:t>
            </a:r>
          </a:p>
        </p:txBody>
      </p:sp>
      <p:pic>
        <p:nvPicPr>
          <p:cNvPr id="287" name="Shape 287"/>
          <p:cNvPicPr preferRelativeResize="0"/>
          <p:nvPr/>
        </p:nvPicPr>
        <p:blipFill rotWithShape="1">
          <a:blip r:embed="rId3">
            <a:alphaModFix/>
          </a:blip>
          <a:srcRect b="0" l="0" r="0" t="0"/>
          <a:stretch/>
        </p:blipFill>
        <p:spPr>
          <a:xfrm>
            <a:off x="5580062" y="0"/>
            <a:ext cx="3563936" cy="144462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91" name="Shape 291"/>
        <p:cNvGrpSpPr/>
        <p:nvPr/>
      </p:nvGrpSpPr>
      <p:grpSpPr>
        <a:xfrm>
          <a:off x="0" y="0"/>
          <a:ext cx="0" cy="0"/>
          <a:chOff x="0" y="0"/>
          <a:chExt cx="0" cy="0"/>
        </a:xfrm>
      </p:grpSpPr>
      <p:sp>
        <p:nvSpPr>
          <p:cNvPr id="292" name="Shape 292"/>
          <p:cNvSpPr txBox="1"/>
          <p:nvPr/>
        </p:nvSpPr>
        <p:spPr>
          <a:xfrm>
            <a:off x="228600" y="838200"/>
            <a:ext cx="8915400" cy="22860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Times New Roman"/>
              <a:buNone/>
            </a:pPr>
            <a:r>
              <a:rPr b="1" i="1" lang="en-US" sz="6000" u="none" cap="none" strike="noStrike">
                <a:solidFill>
                  <a:srgbClr val="DAD3AE"/>
                </a:solidFill>
                <a:latin typeface="Times New Roman"/>
                <a:ea typeface="Times New Roman"/>
                <a:cs typeface="Times New Roman"/>
                <a:sym typeface="Times New Roman"/>
              </a:rPr>
              <a:t>El Arte nos hace Inmortales</a:t>
            </a:r>
            <a:r>
              <a:rPr b="1" i="1" lang="en-US" sz="5400" u="none" cap="none" strike="noStrike">
                <a:solidFill>
                  <a:srgbClr val="FFCC00"/>
                </a:solidFill>
                <a:latin typeface="Times New Roman"/>
                <a:ea typeface="Times New Roman"/>
                <a:cs typeface="Times New Roman"/>
                <a:sym typeface="Times New Roman"/>
              </a:rPr>
              <a:t> </a:t>
            </a:r>
          </a:p>
        </p:txBody>
      </p:sp>
      <p:pic>
        <p:nvPicPr>
          <p:cNvPr id="293" name="Shape 293"/>
          <p:cNvPicPr preferRelativeResize="0"/>
          <p:nvPr/>
        </p:nvPicPr>
        <p:blipFill rotWithShape="1">
          <a:blip r:embed="rId3">
            <a:alphaModFix/>
          </a:blip>
          <a:srcRect b="0" l="0" r="0" t="0"/>
          <a:stretch/>
        </p:blipFill>
        <p:spPr>
          <a:xfrm>
            <a:off x="4038600" y="3581400"/>
            <a:ext cx="1085850" cy="13715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97" name="Shape 297"/>
        <p:cNvGrpSpPr/>
        <p:nvPr/>
      </p:nvGrpSpPr>
      <p:grpSpPr>
        <a:xfrm>
          <a:off x="0" y="0"/>
          <a:ext cx="0" cy="0"/>
          <a:chOff x="0" y="0"/>
          <a:chExt cx="0" cy="0"/>
        </a:xfrm>
      </p:grpSpPr>
      <p:sp>
        <p:nvSpPr>
          <p:cNvPr id="298" name="Shape 298"/>
          <p:cNvSpPr txBox="1"/>
          <p:nvPr/>
        </p:nvSpPr>
        <p:spPr>
          <a:xfrm>
            <a:off x="0" y="1828800"/>
            <a:ext cx="8915400" cy="2128836"/>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2800" u="none" cap="none" strike="noStrike">
                <a:solidFill>
                  <a:srgbClr val="DAD3AE"/>
                </a:solidFill>
                <a:latin typeface="Calibri"/>
                <a:ea typeface="Calibri"/>
                <a:cs typeface="Calibri"/>
                <a:sym typeface="Calibri"/>
              </a:rPr>
              <a:t>Quien pierde su pasado, se pierde así mismo </a:t>
            </a:r>
          </a:p>
          <a:p>
            <a:pPr indent="0" lvl="0" marL="0" marR="0" rtl="0" algn="ctr">
              <a:lnSpc>
                <a:spcPct val="100000"/>
              </a:lnSpc>
              <a:spcBef>
                <a:spcPts val="640"/>
              </a:spcBef>
              <a:spcAft>
                <a:spcPts val="0"/>
              </a:spcAft>
              <a:buClr>
                <a:schemeClr val="dk1"/>
              </a:buClr>
              <a:buFont typeface="Times New Roman"/>
              <a:buNone/>
            </a:pPr>
            <a:r>
              <a:t/>
            </a:r>
            <a:endParaRPr b="1" i="1" sz="3200" u="none" cap="none" strike="noStrike">
              <a:solidFill>
                <a:srgbClr val="DAD3AE"/>
              </a:solidFill>
              <a:latin typeface="Calibri"/>
              <a:ea typeface="Calibri"/>
              <a:cs typeface="Calibri"/>
              <a:sym typeface="Calibri"/>
            </a:endParaRPr>
          </a:p>
          <a:p>
            <a:pPr indent="0" lvl="0" marL="0" marR="0" rtl="0" algn="ctr">
              <a:lnSpc>
                <a:spcPct val="100000"/>
              </a:lnSpc>
              <a:spcBef>
                <a:spcPts val="560"/>
              </a:spcBef>
              <a:spcAft>
                <a:spcPts val="0"/>
              </a:spcAft>
              <a:buClr>
                <a:srgbClr val="DAD3AE"/>
              </a:buClr>
              <a:buSzPct val="25000"/>
              <a:buFont typeface="Calibri"/>
              <a:buNone/>
            </a:pPr>
            <a:r>
              <a:rPr b="1" i="1" lang="en-US" sz="2800" u="none" cap="none" strike="noStrike">
                <a:solidFill>
                  <a:srgbClr val="DAD3AE"/>
                </a:solidFill>
                <a:latin typeface="Calibri"/>
                <a:ea typeface="Calibri"/>
                <a:cs typeface="Calibri"/>
                <a:sym typeface="Calibri"/>
              </a:rPr>
              <a:t>Difundamos lo nuestro, el arte peruano es ancestral </a:t>
            </a:r>
          </a:p>
          <a:p>
            <a:pPr indent="0" lvl="0" marL="0" marR="0" rtl="0" algn="ctr">
              <a:lnSpc>
                <a:spcPct val="100000"/>
              </a:lnSpc>
              <a:spcBef>
                <a:spcPts val="560"/>
              </a:spcBef>
              <a:spcAft>
                <a:spcPts val="0"/>
              </a:spcAft>
              <a:buClr>
                <a:srgbClr val="DAD3AE"/>
              </a:buClr>
              <a:buSzPct val="25000"/>
              <a:buFont typeface="Calibri"/>
              <a:buNone/>
            </a:pPr>
            <a:r>
              <a:rPr b="1" i="1" lang="en-US" sz="2800" u="none" cap="none" strike="noStrike">
                <a:solidFill>
                  <a:srgbClr val="DAD3AE"/>
                </a:solidFill>
                <a:latin typeface="Calibri"/>
                <a:ea typeface="Calibri"/>
                <a:cs typeface="Calibri"/>
                <a:sym typeface="Calibri"/>
              </a:rPr>
              <a:t>Por favor reenviarlo a sus contactos </a:t>
            </a:r>
            <a:r>
              <a:rPr b="1" i="0" lang="en-US" sz="2800" u="sng" cap="none" strike="noStrike">
                <a:solidFill>
                  <a:srgbClr val="DAD3AE"/>
                </a:solidFill>
                <a:latin typeface="Calibri"/>
                <a:ea typeface="Calibri"/>
                <a:cs typeface="Calibri"/>
                <a:sym typeface="Calibri"/>
              </a:rPr>
              <a:t> </a:t>
            </a:r>
          </a:p>
        </p:txBody>
      </p:sp>
      <p:pic>
        <p:nvPicPr>
          <p:cNvPr id="299" name="Shape 299"/>
          <p:cNvPicPr preferRelativeResize="0"/>
          <p:nvPr/>
        </p:nvPicPr>
        <p:blipFill rotWithShape="1">
          <a:blip r:embed="rId3">
            <a:alphaModFix/>
          </a:blip>
          <a:srcRect b="0" l="0" r="0" t="0"/>
          <a:stretch/>
        </p:blipFill>
        <p:spPr>
          <a:xfrm>
            <a:off x="0" y="0"/>
            <a:ext cx="4343400" cy="1636712"/>
          </a:xfrm>
          <a:prstGeom prst="rect">
            <a:avLst/>
          </a:prstGeom>
          <a:noFill/>
          <a:ln>
            <a:noFill/>
          </a:ln>
        </p:spPr>
      </p:pic>
      <p:pic>
        <p:nvPicPr>
          <p:cNvPr id="300" name="Shape 300"/>
          <p:cNvPicPr preferRelativeResize="0"/>
          <p:nvPr/>
        </p:nvPicPr>
        <p:blipFill rotWithShape="1">
          <a:blip r:embed="rId4">
            <a:alphaModFix/>
          </a:blip>
          <a:srcRect b="0" l="0" r="0" t="0"/>
          <a:stretch/>
        </p:blipFill>
        <p:spPr>
          <a:xfrm>
            <a:off x="3810000" y="4267200"/>
            <a:ext cx="1085850" cy="1371599"/>
          </a:xfrm>
          <a:prstGeom prst="rect">
            <a:avLst/>
          </a:prstGeom>
          <a:noFill/>
          <a:ln>
            <a:noFill/>
          </a:ln>
        </p:spPr>
      </p:pic>
      <p:sp>
        <p:nvSpPr>
          <p:cNvPr id="301" name="Shape 301"/>
          <p:cNvSpPr txBox="1"/>
          <p:nvPr/>
        </p:nvSpPr>
        <p:spPr>
          <a:xfrm>
            <a:off x="6781800" y="6324600"/>
            <a:ext cx="2362200" cy="461961"/>
          </a:xfrm>
          <a:prstGeom prst="rect">
            <a:avLst/>
          </a:prstGeom>
          <a:solidFill>
            <a:srgbClr val="DAD3AE"/>
          </a:solidFill>
          <a:ln cap="flat" cmpd="tri" w="95250">
            <a:solidFill>
              <a:srgbClr val="2C2D27"/>
            </a:solidFill>
            <a:prstDash val="solid"/>
            <a:miter/>
            <a:headEnd len="med" w="med" type="none"/>
            <a:tailEnd len="med" w="med" type="none"/>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r>
              <a:rPr b="1" i="1" lang="en-US" sz="1800" u="none" cap="none" strike="noStrike">
                <a:solidFill>
                  <a:srgbClr val="000000"/>
                </a:solidFill>
                <a:latin typeface="Arial"/>
                <a:ea typeface="Arial"/>
                <a:cs typeface="Arial"/>
                <a:sym typeface="Arial"/>
              </a:rPr>
              <a:t>Son: *</a:t>
            </a:r>
          </a:p>
        </p:txBody>
      </p:sp>
      <p:sp>
        <p:nvSpPr>
          <p:cNvPr id="302" name="Shape 302"/>
          <p:cNvSpPr txBox="1"/>
          <p:nvPr/>
        </p:nvSpPr>
        <p:spPr>
          <a:xfrm>
            <a:off x="222250" y="6400800"/>
            <a:ext cx="3663950" cy="274636"/>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DAD3AE"/>
              </a:buClr>
              <a:buSzPct val="25000"/>
              <a:buFont typeface="Calibri"/>
              <a:buNone/>
            </a:pPr>
            <a:r>
              <a:rPr b="1" i="1" lang="en-US" sz="1800" u="none" cap="none" strike="noStrike">
                <a:solidFill>
                  <a:srgbClr val="DAD3AE"/>
                </a:solidFill>
                <a:latin typeface="Calibri"/>
                <a:ea typeface="Calibri"/>
                <a:cs typeface="Calibri"/>
                <a:sym typeface="Calibri"/>
              </a:rPr>
              <a:t>*</a:t>
            </a:r>
          </a:p>
        </p:txBody>
      </p:sp>
      <p:sp>
        <p:nvSpPr>
          <p:cNvPr id="303" name="Shape 303"/>
          <p:cNvSpPr txBox="1"/>
          <p:nvPr/>
        </p:nvSpPr>
        <p:spPr>
          <a:xfrm>
            <a:off x="228600" y="6019800"/>
            <a:ext cx="1066799" cy="304799"/>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Clr>
                <a:srgbClr val="DAD3AE"/>
              </a:buClr>
              <a:buSzPct val="25000"/>
              <a:buFont typeface="Calibri"/>
              <a:buNone/>
            </a:pPr>
            <a:r>
              <a:rPr b="1" i="1" lang="en-US" sz="2000" u="none" cap="none" strike="noStrike">
                <a:solidFill>
                  <a:srgbClr val="DAD3AE"/>
                </a:solidFill>
                <a:latin typeface="Calibri"/>
                <a:ea typeface="Calibri"/>
                <a:cs typeface="Calibri"/>
                <a:sym typeface="Calibri"/>
              </a:rPr>
              <a:t>Hoy 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44" name="Shape 44"/>
        <p:cNvGrpSpPr/>
        <p:nvPr/>
      </p:nvGrpSpPr>
      <p:grpSpPr>
        <a:xfrm>
          <a:off x="0" y="0"/>
          <a:ext cx="0" cy="0"/>
          <a:chOff x="0" y="0"/>
          <a:chExt cx="0" cy="0"/>
        </a:xfrm>
      </p:grpSpPr>
      <p:pic>
        <p:nvPicPr>
          <p:cNvPr id="45" name="Shape 45"/>
          <p:cNvPicPr preferRelativeResize="0"/>
          <p:nvPr/>
        </p:nvPicPr>
        <p:blipFill rotWithShape="1">
          <a:blip r:embed="rId3">
            <a:alphaModFix/>
          </a:blip>
          <a:srcRect b="0" l="0" r="0" t="0"/>
          <a:stretch/>
        </p:blipFill>
        <p:spPr>
          <a:xfrm>
            <a:off x="304800" y="0"/>
            <a:ext cx="3975099" cy="6858000"/>
          </a:xfrm>
          <a:prstGeom prst="rect">
            <a:avLst/>
          </a:prstGeom>
          <a:noFill/>
          <a:ln>
            <a:noFill/>
          </a:ln>
        </p:spPr>
      </p:pic>
      <p:pic>
        <p:nvPicPr>
          <p:cNvPr id="46" name="Shape 46"/>
          <p:cNvPicPr preferRelativeResize="0"/>
          <p:nvPr/>
        </p:nvPicPr>
        <p:blipFill rotWithShape="1">
          <a:blip r:embed="rId4">
            <a:alphaModFix/>
          </a:blip>
          <a:srcRect b="0" l="0" r="0" t="0"/>
          <a:stretch/>
        </p:blipFill>
        <p:spPr>
          <a:xfrm>
            <a:off x="5638800" y="2895600"/>
            <a:ext cx="2417761" cy="2971799"/>
          </a:xfrm>
          <a:prstGeom prst="rect">
            <a:avLst/>
          </a:prstGeom>
          <a:noFill/>
          <a:ln>
            <a:noFill/>
          </a:ln>
        </p:spPr>
      </p:pic>
      <p:sp>
        <p:nvSpPr>
          <p:cNvPr id="47" name="Shape 47"/>
          <p:cNvSpPr txBox="1"/>
          <p:nvPr/>
        </p:nvSpPr>
        <p:spPr>
          <a:xfrm>
            <a:off x="4648200" y="5943600"/>
            <a:ext cx="4495800" cy="3047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 S~ Onofre, en el Monasterio de Santa Catalina del Cusco </a:t>
            </a:r>
          </a:p>
        </p:txBody>
      </p:sp>
      <p:pic>
        <p:nvPicPr>
          <p:cNvPr id="48" name="Shape 48"/>
          <p:cNvPicPr preferRelativeResize="0"/>
          <p:nvPr/>
        </p:nvPicPr>
        <p:blipFill rotWithShape="1">
          <a:blip r:embed="rId5">
            <a:alphaModFix/>
          </a:blip>
          <a:srcRect b="0" l="0" r="0" t="0"/>
          <a:stretch/>
        </p:blipFill>
        <p:spPr>
          <a:xfrm>
            <a:off x="5105400" y="457200"/>
            <a:ext cx="3124199" cy="2111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52" name="Shape 52"/>
        <p:cNvGrpSpPr/>
        <p:nvPr/>
      </p:nvGrpSpPr>
      <p:grpSpPr>
        <a:xfrm>
          <a:off x="0" y="0"/>
          <a:ext cx="0" cy="0"/>
          <a:chOff x="0" y="0"/>
          <a:chExt cx="0" cy="0"/>
        </a:xfrm>
      </p:grpSpPr>
      <p:pic>
        <p:nvPicPr>
          <p:cNvPr id="53" name="Shape 53"/>
          <p:cNvPicPr preferRelativeResize="0"/>
          <p:nvPr/>
        </p:nvPicPr>
        <p:blipFill rotWithShape="1">
          <a:blip r:embed="rId3">
            <a:alphaModFix/>
          </a:blip>
          <a:srcRect b="0" l="0" r="0" t="0"/>
          <a:stretch/>
        </p:blipFill>
        <p:spPr>
          <a:xfrm>
            <a:off x="0" y="0"/>
            <a:ext cx="5849936" cy="6858000"/>
          </a:xfrm>
          <a:prstGeom prst="rect">
            <a:avLst/>
          </a:prstGeom>
          <a:noFill/>
          <a:ln>
            <a:noFill/>
          </a:ln>
        </p:spPr>
      </p:pic>
      <p:sp>
        <p:nvSpPr>
          <p:cNvPr id="54" name="Shape 54"/>
          <p:cNvSpPr txBox="1"/>
          <p:nvPr/>
        </p:nvSpPr>
        <p:spPr>
          <a:xfrm>
            <a:off x="6096000" y="1524000"/>
            <a:ext cx="2819400" cy="3921124"/>
          </a:xfrm>
          <a:prstGeom prst="rect">
            <a:avLst/>
          </a:prstGeom>
          <a:noFill/>
          <a:ln>
            <a:noFill/>
          </a:ln>
        </p:spPr>
        <p:txBody>
          <a:bodyPr anchorCtr="0" anchor="t" bIns="45700" lIns="91425" rIns="91425" tIns="45700">
            <a:noAutofit/>
          </a:bodyPr>
          <a:lstStyle/>
          <a:p>
            <a:pPr indent="0" lvl="0" marL="0" marR="0" rtl="0" algn="just">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La Casa-Hacienda San Cristóbal es de la  época colonial, el molino  tiene como fachada un mural central representando a San Cristóbal, al lado derecho se aprecia a San Martín de Porres y al extremo izquierdo a Santiago Matamoros. </a:t>
            </a:r>
            <a:r>
              <a:rPr b="1" i="1" lang="en-US" sz="1400" u="none" cap="none" strike="noStrike">
                <a:solidFill>
                  <a:schemeClr val="dk1"/>
                </a:solidFill>
                <a:latin typeface="Calibri"/>
                <a:ea typeface="Calibri"/>
                <a:cs typeface="Calibri"/>
                <a:sym typeface="Calibri"/>
              </a:rPr>
              <a:t>-------------------------------</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El interior está decorado por murales, entre ellos una alegoría de los 14 Emperadores Incas; el Árbol de la de la muerte y el Molino de la creación. </a:t>
            </a:r>
            <a:r>
              <a:rPr b="1" i="1" lang="en-US" sz="1400" u="none" cap="none" strike="noStrike">
                <a:solidFill>
                  <a:schemeClr val="dk1"/>
                </a:solidFill>
                <a:latin typeface="Calibri"/>
                <a:ea typeface="Calibri"/>
                <a:cs typeface="Calibri"/>
                <a:sym typeface="Calibri"/>
              </a:rPr>
              <a:t>-----------------------------------</a:t>
            </a:r>
            <a:br>
              <a:rPr b="1" i="1" lang="en-US" sz="1400" u="none" cap="none" strike="noStrike">
                <a:solidFill>
                  <a:schemeClr val="dk1"/>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Actualmente alberga a la familia Escalante.</a:t>
            </a:r>
            <a:r>
              <a:rPr b="1" i="1" lang="en-US" sz="1400" u="none" cap="none" strike="noStrike">
                <a:solidFill>
                  <a:schemeClr val="dk1"/>
                </a:solidFill>
                <a:latin typeface="Calibri"/>
                <a:ea typeface="Calibri"/>
                <a:cs typeface="Calibri"/>
                <a:sym typeface="Calibri"/>
              </a:rPr>
              <a:t>----------------------------------</a:t>
            </a:r>
          </a:p>
        </p:txBody>
      </p:sp>
      <p:sp>
        <p:nvSpPr>
          <p:cNvPr id="55" name="Shape 55"/>
          <p:cNvSpPr txBox="1"/>
          <p:nvPr/>
        </p:nvSpPr>
        <p:spPr>
          <a:xfrm>
            <a:off x="6096000" y="838200"/>
            <a:ext cx="2819400" cy="33654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 </a:t>
            </a:r>
            <a:r>
              <a:rPr b="1" i="1" lang="en-US" sz="1600" u="sng" cap="none" strike="noStrike">
                <a:solidFill>
                  <a:srgbClr val="DAD3AE"/>
                </a:solidFill>
                <a:latin typeface="Calibri"/>
                <a:ea typeface="Calibri"/>
                <a:cs typeface="Calibri"/>
                <a:sym typeface="Calibri"/>
              </a:rPr>
              <a:t>El Molino de Acomayo</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59" name="Shape 59"/>
        <p:cNvGrpSpPr/>
        <p:nvPr/>
      </p:nvGrpSpPr>
      <p:grpSpPr>
        <a:xfrm>
          <a:off x="0" y="0"/>
          <a:ext cx="0" cy="0"/>
          <a:chOff x="0" y="0"/>
          <a:chExt cx="0" cy="0"/>
        </a:xfrm>
      </p:grpSpPr>
      <p:sp>
        <p:nvSpPr>
          <p:cNvPr id="60" name="Shape 60"/>
          <p:cNvSpPr txBox="1"/>
          <p:nvPr/>
        </p:nvSpPr>
        <p:spPr>
          <a:xfrm>
            <a:off x="304800" y="5410200"/>
            <a:ext cx="8839199" cy="730250"/>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En el interior de los  llamados Molinos de Los Incas  se encuentra esta escena del Árbol de la Vida</a:t>
            </a:r>
            <a:br>
              <a:rPr b="1" i="1" lang="en-US" sz="1400" u="none" cap="none" strike="noStrike">
                <a:solidFill>
                  <a:srgbClr val="DAD3AE"/>
                </a:solidFill>
                <a:latin typeface="Calibri"/>
                <a:ea typeface="Calibri"/>
                <a:cs typeface="Calibri"/>
                <a:sym typeface="Calibri"/>
              </a:rPr>
            </a:b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Fuente:  Jeremías Gamboa - fotografía Ruperto Márquez </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64" name="Shape 64"/>
        <p:cNvGrpSpPr/>
        <p:nvPr/>
      </p:nvGrpSpPr>
      <p:grpSpPr>
        <a:xfrm>
          <a:off x="0" y="0"/>
          <a:ext cx="0" cy="0"/>
          <a:chOff x="0" y="0"/>
          <a:chExt cx="0" cy="0"/>
        </a:xfrm>
      </p:grpSpPr>
      <p:pic>
        <p:nvPicPr>
          <p:cNvPr id="65" name="Shape 65"/>
          <p:cNvPicPr preferRelativeResize="0"/>
          <p:nvPr/>
        </p:nvPicPr>
        <p:blipFill rotWithShape="1">
          <a:blip r:embed="rId3">
            <a:alphaModFix/>
          </a:blip>
          <a:srcRect b="0" l="0" r="0" t="0"/>
          <a:stretch/>
        </p:blipFill>
        <p:spPr>
          <a:xfrm>
            <a:off x="0" y="2057400"/>
            <a:ext cx="4876799" cy="4092574"/>
          </a:xfrm>
          <a:prstGeom prst="rect">
            <a:avLst/>
          </a:prstGeom>
          <a:noFill/>
          <a:ln>
            <a:noFill/>
          </a:ln>
        </p:spPr>
      </p:pic>
      <p:sp>
        <p:nvSpPr>
          <p:cNvPr id="66" name="Shape 66"/>
          <p:cNvSpPr txBox="1"/>
          <p:nvPr/>
        </p:nvSpPr>
        <p:spPr>
          <a:xfrm>
            <a:off x="0" y="304800"/>
            <a:ext cx="4800600" cy="1400174"/>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DAD3AE"/>
              </a:buClr>
              <a:buSzPct val="25000"/>
              <a:buFont typeface="Calibri"/>
              <a:buNone/>
            </a:pPr>
            <a:r>
              <a:rPr b="1" i="1" lang="en-US" sz="1600" u="sng" cap="none" strike="noStrike">
                <a:solidFill>
                  <a:srgbClr val="DAD3AE"/>
                </a:solidFill>
                <a:latin typeface="Calibri"/>
                <a:ea typeface="Calibri"/>
                <a:cs typeface="Calibri"/>
                <a:sym typeface="Calibri"/>
              </a:rPr>
              <a:t>El molino de la creación</a:t>
            </a:r>
            <a:r>
              <a:rPr b="1" i="1" lang="en-US" sz="1400" u="sng" cap="none" strike="noStrike">
                <a:solidFill>
                  <a:srgbClr val="DAD3AE"/>
                </a:solidFill>
                <a:latin typeface="Calibri"/>
                <a:ea typeface="Calibri"/>
                <a:cs typeface="Calibri"/>
                <a:sym typeface="Calibri"/>
              </a:rPr>
              <a:t> </a:t>
            </a:r>
            <a:br>
              <a:rPr b="1" i="1" lang="en-US" sz="1400" u="sng"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Se encuentra en la  casa  hacienda  San Cristóbal del Cusco.</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 Está inspirado en el grabado el Arca de Noé , del artista  Jan Theodor de Bry (1561-1623) insertado  en la Biblia Sacra Vulgate  Editionis (Editor: Jakob Fischer, 1609.</a:t>
            </a:r>
            <a:br>
              <a:rPr b="1" i="1" lang="en-US" sz="1400" u="none" cap="none" strike="noStrike">
                <a:solidFill>
                  <a:srgbClr val="DAD3AE"/>
                </a:solidFill>
                <a:latin typeface="Calibri"/>
                <a:ea typeface="Calibri"/>
                <a:cs typeface="Calibri"/>
                <a:sym typeface="Calibri"/>
              </a:rPr>
            </a:br>
            <a:r>
              <a:rPr b="1" i="1" lang="en-US" sz="1400" u="none" cap="none" strike="noStrike">
                <a:solidFill>
                  <a:srgbClr val="DAD3AE"/>
                </a:solidFill>
                <a:latin typeface="Calibri"/>
                <a:ea typeface="Calibri"/>
                <a:cs typeface="Calibri"/>
                <a:sym typeface="Calibri"/>
              </a:rPr>
              <a:t>Fuente: Colonial Art</a:t>
            </a:r>
          </a:p>
        </p:txBody>
      </p:sp>
      <p:pic>
        <p:nvPicPr>
          <p:cNvPr id="67" name="Shape 67"/>
          <p:cNvPicPr preferRelativeResize="0"/>
          <p:nvPr/>
        </p:nvPicPr>
        <p:blipFill rotWithShape="1">
          <a:blip r:embed="rId4">
            <a:alphaModFix/>
          </a:blip>
          <a:srcRect b="0" l="0" r="0" t="0"/>
          <a:stretch/>
        </p:blipFill>
        <p:spPr>
          <a:xfrm>
            <a:off x="4832350" y="381000"/>
            <a:ext cx="4311649" cy="6248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3">
            <a:alphaModFix/>
          </a:blip>
          <a:stretch>
            <a:fillRect b="0" l="0" r="0" t="0"/>
          </a:stretch>
        </a:blipFill>
      </p:bgPr>
    </p:bg>
    <p:spTree>
      <p:nvGrpSpPr>
        <p:cNvPr id="71" name="Shape 71"/>
        <p:cNvGrpSpPr/>
        <p:nvPr/>
      </p:nvGrpSpPr>
      <p:grpSpPr>
        <a:xfrm>
          <a:off x="0" y="0"/>
          <a:ext cx="0" cy="0"/>
          <a:chOff x="0" y="0"/>
          <a:chExt cx="0" cy="0"/>
        </a:xfrm>
      </p:grpSpPr>
      <p:sp>
        <p:nvSpPr>
          <p:cNvPr id="72" name="Shape 72"/>
          <p:cNvSpPr txBox="1"/>
          <p:nvPr/>
        </p:nvSpPr>
        <p:spPr>
          <a:xfrm>
            <a:off x="0" y="6019800"/>
            <a:ext cx="9144000" cy="517524"/>
          </a:xfrm>
          <a:prstGeom prst="rect">
            <a:avLst/>
          </a:prstGeom>
          <a:solidFill>
            <a:schemeClr val="dk1"/>
          </a:solid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Detalle del molino de los Incas, en la parte final derecha se lee: Atahuallpa muerto p el Conquistador Pi </a:t>
            </a:r>
            <a:br>
              <a:rPr b="1" i="1" lang="en-US" sz="1400" u="none" cap="none" strike="noStrike">
                <a:solidFill>
                  <a:srgbClr val="DAD3AE"/>
                </a:solidFill>
                <a:latin typeface="Calibri"/>
                <a:ea typeface="Calibri"/>
                <a:cs typeface="Calibri"/>
                <a:sym typeface="Calibri"/>
              </a:rPr>
            </a:b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76" name="Shape 76"/>
        <p:cNvGrpSpPr/>
        <p:nvPr/>
      </p:nvGrpSpPr>
      <p:grpSpPr>
        <a:xfrm>
          <a:off x="0" y="0"/>
          <a:ext cx="0" cy="0"/>
          <a:chOff x="0" y="0"/>
          <a:chExt cx="0" cy="0"/>
        </a:xfrm>
      </p:grpSpPr>
      <p:sp>
        <p:nvSpPr>
          <p:cNvPr id="77" name="Shape 77"/>
          <p:cNvSpPr txBox="1"/>
          <p:nvPr/>
        </p:nvSpPr>
        <p:spPr>
          <a:xfrm>
            <a:off x="0" y="5867400"/>
            <a:ext cx="9144000" cy="517524"/>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DAD3AE"/>
              </a:buClr>
              <a:buSzPct val="25000"/>
              <a:buFont typeface="Calibri"/>
              <a:buNone/>
            </a:pPr>
            <a:r>
              <a:rPr b="1" i="1" lang="en-US" sz="1400" u="none" cap="none" strike="noStrike">
                <a:solidFill>
                  <a:srgbClr val="DAD3AE"/>
                </a:solidFill>
                <a:latin typeface="Calibri"/>
                <a:ea typeface="Calibri"/>
                <a:cs typeface="Calibri"/>
                <a:sym typeface="Calibri"/>
              </a:rPr>
              <a:t>Detalle de la  genealogía de los Incas realizado en 1840 </a:t>
            </a:r>
            <a:br>
              <a:rPr b="1" i="1" lang="en-US" sz="1400" u="none" cap="none" strike="noStrike">
                <a:solidFill>
                  <a:srgbClr val="DAD3AE"/>
                </a:solidFill>
                <a:latin typeface="Calibri"/>
                <a:ea typeface="Calibri"/>
                <a:cs typeface="Calibri"/>
                <a:sym typeface="Calibri"/>
              </a:rPr>
            </a:br>
          </a:p>
        </p:txBody>
      </p:sp>
      <p:pic>
        <p:nvPicPr>
          <p:cNvPr id="78" name="Shape 78"/>
          <p:cNvPicPr preferRelativeResize="0"/>
          <p:nvPr/>
        </p:nvPicPr>
        <p:blipFill rotWithShape="1">
          <a:blip r:embed="rId3">
            <a:alphaModFix/>
          </a:blip>
          <a:srcRect b="0" l="0" r="0" t="0"/>
          <a:stretch/>
        </p:blipFill>
        <p:spPr>
          <a:xfrm>
            <a:off x="1219200" y="0"/>
            <a:ext cx="6781800" cy="5810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esentación en blanco">
  <a:themeElements>
    <a:clrScheme name="Presentación en blanco">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