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Shape 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 name="Shape 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4" name="Shape 2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2" name="Shape 2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7" name="Shape 3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3" name="Shape 3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8" name="Shape 3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 name="Shape 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4" name="Shape 3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7" name="Shape 3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5" name="Shape 3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1" name="Shape 3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1" name="Shape 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1" name="Shape 4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0" name="Shape 4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7" name="Shape 4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7" name="Shape 4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6" name="Shape 4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1" name="Shape 4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7" name="Shape 4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4" name="Shape 4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0" name="Shape 4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8" name="Shape 4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4" name="Shape 4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9" name="Shape 4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5" name="Shape 4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3" name="Shape 5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0" name="Shape 5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Shape 5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0" name="Shape 5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8" name="Shape 5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7" name="Shape 5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4" name="Shape 5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1" name="Shape 5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8" name="Shape 5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4" name="Shape 5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3" name="Shape 5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4" name="Shape 5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1" name="Shape 5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8" name="Shape 5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6" name="Shape 6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3" name="Shape 6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8" name="Shape 6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23" name="Shape 6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Shape 6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0" name="Shape 6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8" name="Shape 6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7" name="Shape 6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7" name="Shape 6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Shape 6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2" name="Shape 6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7" name="Shape 6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Shape 6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6" name="Shape 6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Shape 6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3" name="Shape 6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Shape 6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92" name="Shape 6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Shape 6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99" name="Shape 6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Shape 7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11" name="Shape 7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Shape 7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0" name="Shape 7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Shape 7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8" name="Shape 7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Shape 7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7" name="Shape 7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Shape 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Shape 1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26.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23.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jpg"/><Relationship Id="rId4" Type="http://schemas.openxmlformats.org/officeDocument/2006/relationships/image" Target="../media/image32.jpg"/><Relationship Id="rId5" Type="http://schemas.openxmlformats.org/officeDocument/2006/relationships/image" Target="../media/image42.jpg"/><Relationship Id="rId6"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0.jp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jpg"/><Relationship Id="rId4"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4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1.jpg"/><Relationship Id="rId4" Type="http://schemas.openxmlformats.org/officeDocument/2006/relationships/image" Target="../media/image52.jpg"/><Relationship Id="rId5" Type="http://schemas.openxmlformats.org/officeDocument/2006/relationships/image" Target="../media/image5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8.jpg"/><Relationship Id="rId4" Type="http://schemas.openxmlformats.org/officeDocument/2006/relationships/image" Target="../media/image57.jpg"/><Relationship Id="rId5" Type="http://schemas.openxmlformats.org/officeDocument/2006/relationships/image" Target="../media/image5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9.jpg"/><Relationship Id="rId4" Type="http://schemas.openxmlformats.org/officeDocument/2006/relationships/image" Target="../media/image63.jpg"/><Relationship Id="rId5" Type="http://schemas.openxmlformats.org/officeDocument/2006/relationships/image" Target="../media/image62.jpg"/><Relationship Id="rId6" Type="http://schemas.openxmlformats.org/officeDocument/2006/relationships/image" Target="../media/image5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0.jpg"/><Relationship Id="rId4" Type="http://schemas.openxmlformats.org/officeDocument/2006/relationships/image" Target="../media/image65.png"/><Relationship Id="rId5" Type="http://schemas.openxmlformats.org/officeDocument/2006/relationships/image" Target="../media/image6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4.jpg"/><Relationship Id="rId4" Type="http://schemas.openxmlformats.org/officeDocument/2006/relationships/image" Target="../media/image61.jpg"/><Relationship Id="rId5" Type="http://schemas.openxmlformats.org/officeDocument/2006/relationships/image" Target="../media/image6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3.jpg"/><Relationship Id="rId4" Type="http://schemas.openxmlformats.org/officeDocument/2006/relationships/image" Target="../media/image70.jpg"/><Relationship Id="rId5" Type="http://schemas.openxmlformats.org/officeDocument/2006/relationships/image" Target="../media/image6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8.jpg"/><Relationship Id="rId4" Type="http://schemas.openxmlformats.org/officeDocument/2006/relationships/image" Target="../media/image61.jpg"/><Relationship Id="rId5"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2.jpg"/><Relationship Id="rId4" Type="http://schemas.openxmlformats.org/officeDocument/2006/relationships/image" Target="../media/image7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4.jpg"/><Relationship Id="rId4" Type="http://schemas.openxmlformats.org/officeDocument/2006/relationships/image" Target="../media/image8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85.jpg"/><Relationship Id="rId4" Type="http://schemas.openxmlformats.org/officeDocument/2006/relationships/image" Target="../media/image7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1.jpg"/><Relationship Id="rId4" Type="http://schemas.openxmlformats.org/officeDocument/2006/relationships/image" Target="../media/image8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82.jpg"/><Relationship Id="rId4" Type="http://schemas.openxmlformats.org/officeDocument/2006/relationships/image" Target="../media/image8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8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87.jpg"/><Relationship Id="rId4" Type="http://schemas.openxmlformats.org/officeDocument/2006/relationships/image" Target="../media/image91.jpg"/><Relationship Id="rId5" Type="http://schemas.openxmlformats.org/officeDocument/2006/relationships/image" Target="../media/image8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89.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9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92.jpg"/><Relationship Id="rId4" Type="http://schemas.openxmlformats.org/officeDocument/2006/relationships/image" Target="../media/image94.jpg"/><Relationship Id="rId5" Type="http://schemas.openxmlformats.org/officeDocument/2006/relationships/image" Target="../media/image9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94.jpg"/><Relationship Id="rId4" Type="http://schemas.openxmlformats.org/officeDocument/2006/relationships/image" Target="../media/image9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9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9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9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97.jpg"/><Relationship Id="rId4" Type="http://schemas.openxmlformats.org/officeDocument/2006/relationships/image" Target="../media/image102.jpg"/><Relationship Id="rId5" Type="http://schemas.openxmlformats.org/officeDocument/2006/relationships/image" Target="../media/image105.jpg"/><Relationship Id="rId6" Type="http://schemas.openxmlformats.org/officeDocument/2006/relationships/image" Target="../media/image10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0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9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0.jpg"/><Relationship Id="rId4" Type="http://schemas.openxmlformats.org/officeDocument/2006/relationships/image" Target="../media/image10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0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06.jpg"/><Relationship Id="rId4" Type="http://schemas.openxmlformats.org/officeDocument/2006/relationships/image" Target="../media/image1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0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11.jpg"/><Relationship Id="rId4" Type="http://schemas.openxmlformats.org/officeDocument/2006/relationships/image" Target="../media/image11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25.jpg"/><Relationship Id="rId4" Type="http://schemas.openxmlformats.org/officeDocument/2006/relationships/image" Target="../media/image11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5.jpg"/><Relationship Id="rId4" Type="http://schemas.openxmlformats.org/officeDocument/2006/relationships/image" Target="../media/image1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18.jpg"/><Relationship Id="rId4" Type="http://schemas.openxmlformats.org/officeDocument/2006/relationships/image" Target="../media/image11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16.jpg"/><Relationship Id="rId4" Type="http://schemas.openxmlformats.org/officeDocument/2006/relationships/image" Target="../media/image11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19.jpg"/><Relationship Id="rId4" Type="http://schemas.openxmlformats.org/officeDocument/2006/relationships/image" Target="../media/image122.jpg"/><Relationship Id="rId5" Type="http://schemas.openxmlformats.org/officeDocument/2006/relationships/image" Target="../media/image12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23.jpg"/><Relationship Id="rId4" Type="http://schemas.openxmlformats.org/officeDocument/2006/relationships/image" Target="../media/image12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28.jpg"/><Relationship Id="rId4" Type="http://schemas.openxmlformats.org/officeDocument/2006/relationships/image" Target="../media/image1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4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36.jpg"/><Relationship Id="rId4" Type="http://schemas.openxmlformats.org/officeDocument/2006/relationships/image" Target="../media/image130.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3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35.jpg"/><Relationship Id="rId4" Type="http://schemas.openxmlformats.org/officeDocument/2006/relationships/image" Target="../media/image132.jpg"/><Relationship Id="rId5" Type="http://schemas.openxmlformats.org/officeDocument/2006/relationships/image" Target="../media/image131.jpg"/><Relationship Id="rId6" Type="http://schemas.openxmlformats.org/officeDocument/2006/relationships/image" Target="../media/image134.jpg"/><Relationship Id="rId7" Type="http://schemas.openxmlformats.org/officeDocument/2006/relationships/image" Target="../media/image133.jpg"/><Relationship Id="rId8" Type="http://schemas.openxmlformats.org/officeDocument/2006/relationships/image" Target="../media/image13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40.jpg"/><Relationship Id="rId4" Type="http://schemas.openxmlformats.org/officeDocument/2006/relationships/image" Target="../media/image14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39.jpg"/><Relationship Id="rId4" Type="http://schemas.openxmlformats.org/officeDocument/2006/relationships/image" Target="../media/image14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45.jpg"/><Relationship Id="rId4" Type="http://schemas.openxmlformats.org/officeDocument/2006/relationships/image" Target="../media/image142.jpg"/><Relationship Id="rId5" Type="http://schemas.openxmlformats.org/officeDocument/2006/relationships/image" Target="../media/image14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55.jpg"/><Relationship Id="rId4" Type="http://schemas.openxmlformats.org/officeDocument/2006/relationships/image" Target="../media/image14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5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5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1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49.jpg"/><Relationship Id="rId4" Type="http://schemas.openxmlformats.org/officeDocument/2006/relationships/image" Target="../media/image148.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52.jpg"/><Relationship Id="rId4" Type="http://schemas.openxmlformats.org/officeDocument/2006/relationships/image" Target="../media/image153.jpg"/><Relationship Id="rId5" Type="http://schemas.openxmlformats.org/officeDocument/2006/relationships/image" Target="../media/image151.jpg"/><Relationship Id="rId6" Type="http://schemas.openxmlformats.org/officeDocument/2006/relationships/image" Target="../media/image16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65.jpg"/><Relationship Id="rId4" Type="http://schemas.openxmlformats.org/officeDocument/2006/relationships/image" Target="../media/image161.jpg"/><Relationship Id="rId5" Type="http://schemas.openxmlformats.org/officeDocument/2006/relationships/image" Target="../media/image159.jpg"/><Relationship Id="rId6" Type="http://schemas.openxmlformats.org/officeDocument/2006/relationships/image" Target="../media/image157.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56.jpg"/><Relationship Id="rId4" Type="http://schemas.openxmlformats.org/officeDocument/2006/relationships/image" Target="../media/image162.jpg"/><Relationship Id="rId5" Type="http://schemas.openxmlformats.org/officeDocument/2006/relationships/image" Target="../media/image158.jpg"/><Relationship Id="rId6" Type="http://schemas.openxmlformats.org/officeDocument/2006/relationships/image" Target="../media/image17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6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7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63.jpg"/><Relationship Id="rId4" Type="http://schemas.openxmlformats.org/officeDocument/2006/relationships/image" Target="../media/image172.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67.jpg"/><Relationship Id="rId4" Type="http://schemas.openxmlformats.org/officeDocument/2006/relationships/image" Target="../media/image16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69.jpg"/><Relationship Id="rId4" Type="http://schemas.openxmlformats.org/officeDocument/2006/relationships/image" Target="../media/image158.jpg"/><Relationship Id="rId5" Type="http://schemas.openxmlformats.org/officeDocument/2006/relationships/image" Target="../media/image16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70.jpg"/><Relationship Id="rId4" Type="http://schemas.openxmlformats.org/officeDocument/2006/relationships/image" Target="../media/image17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76.jpg"/><Relationship Id="rId4" Type="http://schemas.openxmlformats.org/officeDocument/2006/relationships/image" Target="../media/image179.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75.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77.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7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 name="Shape 18"/>
        <p:cNvGrpSpPr/>
        <p:nvPr/>
      </p:nvGrpSpPr>
      <p:grpSpPr>
        <a:xfrm>
          <a:off x="0" y="0"/>
          <a:ext cx="0" cy="0"/>
          <a:chOff x="0" y="0"/>
          <a:chExt cx="0" cy="0"/>
        </a:xfrm>
      </p:grpSpPr>
      <p:sp>
        <p:nvSpPr>
          <p:cNvPr id="19" name="Shape 19"/>
          <p:cNvSpPr txBox="1"/>
          <p:nvPr/>
        </p:nvSpPr>
        <p:spPr>
          <a:xfrm>
            <a:off x="4211637" y="3500437"/>
            <a:ext cx="5181600" cy="14938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cap="none" strike="noStrike">
                <a:solidFill>
                  <a:srgbClr val="DAD3AE"/>
                </a:solidFill>
                <a:latin typeface="Calibri"/>
                <a:ea typeface="Calibri"/>
                <a:cs typeface="Calibri"/>
                <a:sym typeface="Calibri"/>
              </a:rPr>
              <a:t>Pabellón del  Perú -  Exposición </a:t>
            </a:r>
            <a:br>
              <a:rPr b="1" i="1" lang="en-US" sz="2800" u="none" cap="none" strike="noStrike">
                <a:solidFill>
                  <a:srgbClr val="DAD3AE"/>
                </a:solidFill>
                <a:latin typeface="Calibri"/>
                <a:ea typeface="Calibri"/>
                <a:cs typeface="Calibri"/>
                <a:sym typeface="Calibri"/>
              </a:rPr>
            </a:br>
            <a:r>
              <a:rPr b="1" i="1" lang="en-US" sz="3200" u="none" cap="none" strike="noStrike">
                <a:solidFill>
                  <a:srgbClr val="DAD3AE"/>
                </a:solidFill>
                <a:latin typeface="Calibri"/>
                <a:ea typeface="Calibri"/>
                <a:cs typeface="Calibri"/>
                <a:sym typeface="Calibri"/>
              </a:rPr>
              <a:t>Iberoamericana de Sevilla, </a:t>
            </a:r>
            <a:br>
              <a:rPr b="1" i="1" lang="en-US" sz="3200" u="none" cap="none" strike="noStrike">
                <a:solidFill>
                  <a:srgbClr val="DAD3AE"/>
                </a:solidFill>
                <a:latin typeface="Calibri"/>
                <a:ea typeface="Calibri"/>
                <a:cs typeface="Calibri"/>
                <a:sym typeface="Calibri"/>
              </a:rPr>
            </a:br>
            <a:r>
              <a:rPr b="1" i="1" lang="en-US" sz="3200" u="none" cap="none" strike="noStrike">
                <a:solidFill>
                  <a:srgbClr val="DAD3AE"/>
                </a:solidFill>
                <a:latin typeface="Calibri"/>
                <a:ea typeface="Calibri"/>
                <a:cs typeface="Calibri"/>
                <a:sym typeface="Calibri"/>
              </a:rPr>
              <a:t>1929-1930</a:t>
            </a:r>
          </a:p>
        </p:txBody>
      </p:sp>
      <p:sp>
        <p:nvSpPr>
          <p:cNvPr id="20" name="Shape 20"/>
          <p:cNvSpPr txBox="1"/>
          <p:nvPr/>
        </p:nvSpPr>
        <p:spPr>
          <a:xfrm>
            <a:off x="1219200" y="6019800"/>
            <a:ext cx="7239000" cy="639762"/>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2000" u="none" cap="none" strike="noStrike">
                <a:solidFill>
                  <a:srgbClr val="DAD3AE"/>
                </a:solidFill>
                <a:latin typeface="Calibri"/>
                <a:ea typeface="Calibri"/>
                <a:cs typeface="Calibri"/>
                <a:sym typeface="Calibri"/>
              </a:rPr>
              <a:t>                                                                                     </a:t>
            </a:r>
            <a:r>
              <a:rPr b="1" i="1" lang="en-US" sz="1800" u="none" cap="none" strike="noStrike">
                <a:solidFill>
                  <a:srgbClr val="DAD3AE"/>
                </a:solidFill>
                <a:latin typeface="Calibri"/>
                <a:ea typeface="Calibri"/>
                <a:cs typeface="Calibri"/>
                <a:sym typeface="Calibri"/>
              </a:rPr>
              <a:t>Presentación Nº 98</a:t>
            </a:r>
          </a:p>
          <a:p>
            <a:pPr indent="0" lvl="0" marL="0" marR="0" rtl="0" algn="ctr">
              <a:lnSpc>
                <a:spcPct val="85000"/>
              </a:lnSpc>
              <a:spcBef>
                <a:spcPts val="36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                     Gabriela Lavarello Vargas  de Velaochaga -Perú- octubre 2016</a:t>
            </a:r>
          </a:p>
        </p:txBody>
      </p:sp>
      <p:pic>
        <p:nvPicPr>
          <p:cNvPr id="21" name="Shape 21"/>
          <p:cNvPicPr preferRelativeResize="0"/>
          <p:nvPr/>
        </p:nvPicPr>
        <p:blipFill rotWithShape="1">
          <a:blip r:embed="rId3">
            <a:alphaModFix/>
          </a:blip>
          <a:srcRect b="0" l="0" r="0" t="0"/>
          <a:stretch/>
        </p:blipFill>
        <p:spPr>
          <a:xfrm>
            <a:off x="8305800" y="5562600"/>
            <a:ext cx="582612" cy="723900"/>
          </a:xfrm>
          <a:prstGeom prst="rect">
            <a:avLst/>
          </a:prstGeom>
          <a:noFill/>
          <a:ln>
            <a:noFill/>
          </a:ln>
        </p:spPr>
      </p:pic>
      <p:pic>
        <p:nvPicPr>
          <p:cNvPr id="22" name="Shape 22"/>
          <p:cNvPicPr preferRelativeResize="0"/>
          <p:nvPr/>
        </p:nvPicPr>
        <p:blipFill rotWithShape="1">
          <a:blip r:embed="rId4">
            <a:alphaModFix/>
          </a:blip>
          <a:srcRect b="0" l="0" r="0" t="0"/>
          <a:stretch/>
        </p:blipFill>
        <p:spPr>
          <a:xfrm>
            <a:off x="0" y="330200"/>
            <a:ext cx="4495800" cy="3344861"/>
          </a:xfrm>
          <a:prstGeom prst="rect">
            <a:avLst/>
          </a:prstGeom>
          <a:noFill/>
          <a:ln>
            <a:noFill/>
          </a:ln>
        </p:spPr>
      </p:pic>
      <p:pic>
        <p:nvPicPr>
          <p:cNvPr id="23" name="Shape 23"/>
          <p:cNvPicPr preferRelativeResize="0"/>
          <p:nvPr/>
        </p:nvPicPr>
        <p:blipFill rotWithShape="1">
          <a:blip r:embed="rId5">
            <a:alphaModFix/>
          </a:blip>
          <a:srcRect b="0" l="0" r="0" t="0"/>
          <a:stretch/>
        </p:blipFill>
        <p:spPr>
          <a:xfrm>
            <a:off x="0" y="0"/>
            <a:ext cx="4500561" cy="5562600"/>
          </a:xfrm>
          <a:prstGeom prst="rect">
            <a:avLst/>
          </a:prstGeom>
          <a:noFill/>
          <a:ln>
            <a:noFill/>
          </a:ln>
        </p:spPr>
      </p:pic>
      <p:pic>
        <p:nvPicPr>
          <p:cNvPr id="24" name="Shape 24"/>
          <p:cNvPicPr preferRelativeResize="0"/>
          <p:nvPr/>
        </p:nvPicPr>
        <p:blipFill rotWithShape="1">
          <a:blip r:embed="rId6">
            <a:alphaModFix/>
          </a:blip>
          <a:srcRect b="0" l="0" r="0" t="0"/>
          <a:stretch/>
        </p:blipFill>
        <p:spPr>
          <a:xfrm>
            <a:off x="9448800" y="3200400"/>
            <a:ext cx="304799" cy="3047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300"/>
                                        <p:tgtEl>
                                          <p:spTgt spid="19"/>
                                        </p:tgtEl>
                                        <p:attrNameLst>
                                          <p:attrName>ppt_w</p:attrName>
                                        </p:attrNameLst>
                                      </p:cBhvr>
                                      <p:tavLst>
                                        <p:tav fmla="" tm="0">
                                          <p:val>
                                            <p:strVal val="0"/>
                                          </p:val>
                                        </p:tav>
                                        <p:tav fmla="" tm="100000">
                                          <p:val>
                                            <p:strVal val="#ppt_w"/>
                                          </p:val>
                                        </p:tav>
                                      </p:tavLst>
                                    </p:anim>
                                    <p:anim calcmode="lin" valueType="num">
                                      <p:cBhvr additive="base">
                                        <p:cTn dur="300"/>
                                        <p:tgtEl>
                                          <p:spTgt spid="19"/>
                                        </p:tgtEl>
                                        <p:attrNameLst>
                                          <p:attrName>ppt_h</p:attrName>
                                        </p:attrNameLst>
                                      </p:cBhvr>
                                      <p:tavLst>
                                        <p:tav fmla="" tm="0">
                                          <p:val>
                                            <p:strVal val="0"/>
                                          </p:val>
                                        </p:tav>
                                        <p:tav fmla="" tm="100000">
                                          <p:val>
                                            <p:strVal val="#ppt_h"/>
                                          </p:val>
                                        </p:tav>
                                      </p:tavLst>
                                    </p:anim>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500"/>
                                        <p:tgtEl>
                                          <p:spTgt spid="20"/>
                                        </p:tgtEl>
                                      </p:cBhvr>
                                    </p:animEffect>
                                  </p:childTnLst>
                                </p:cTn>
                              </p:par>
                            </p:childTnLst>
                          </p:cTn>
                        </p:par>
                        <p:par>
                          <p:cTn fill="hold">
                            <p:stCondLst>
                              <p:cond delay="1300"/>
                            </p:stCondLst>
                            <p:childTnLst>
                              <p:par>
                                <p:cTn fill="hold" nodeType="afterEffect" presetClass="entr" presetID="1" presetSubtype="0">
                                  <p:stCondLst>
                                    <p:cond delay="0"/>
                                  </p:stCondLst>
                                  <p:childTnLst>
                                    <p:set>
                                      <p:cBhvr>
                                        <p:cTn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13" name="Shape 113"/>
        <p:cNvGrpSpPr/>
        <p:nvPr/>
      </p:nvGrpSpPr>
      <p:grpSpPr>
        <a:xfrm>
          <a:off x="0" y="0"/>
          <a:ext cx="0" cy="0"/>
          <a:chOff x="0" y="0"/>
          <a:chExt cx="0" cy="0"/>
        </a:xfrm>
      </p:grpSpPr>
      <p:sp>
        <p:nvSpPr>
          <p:cNvPr id="114" name="Shape 114"/>
          <p:cNvSpPr txBox="1"/>
          <p:nvPr/>
        </p:nvSpPr>
        <p:spPr>
          <a:xfrm>
            <a:off x="2209800" y="0"/>
            <a:ext cx="5410200"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Ambas cartas son de octubre de 1928 , en ellas están algunos nombres de los pintores que expusieron en Sevilla</a:t>
            </a:r>
            <a:r>
              <a:rPr b="1" i="1" lang="en-US" sz="1600" u="none" cap="none" strike="noStrike">
                <a:solidFill>
                  <a:srgbClr val="DAD3AE"/>
                </a:solidFill>
                <a:latin typeface="Calibri"/>
                <a:ea typeface="Calibri"/>
                <a:cs typeface="Calibri"/>
                <a:sym typeface="Calibri"/>
              </a:rPr>
              <a:t> </a:t>
            </a:r>
          </a:p>
        </p:txBody>
      </p:sp>
      <p:sp>
        <p:nvSpPr>
          <p:cNvPr id="115" name="Shape 115"/>
          <p:cNvSpPr txBox="1"/>
          <p:nvPr/>
        </p:nvSpPr>
        <p:spPr>
          <a:xfrm>
            <a:off x="0" y="6032500"/>
            <a:ext cx="4343400" cy="730250"/>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No hay información de cuantas obras  fueron por pintor.</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De los artistas de la Escuela de Bellas Artes de Lima,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existe una  relación independiente mas adelante.</a:t>
            </a:r>
            <a:r>
              <a:rPr b="1" i="1" lang="en-US" sz="1600" u="none" cap="none" strike="noStrike">
                <a:solidFill>
                  <a:srgbClr val="DAD3AE"/>
                </a:solidFill>
                <a:latin typeface="Calibri"/>
                <a:ea typeface="Calibri"/>
                <a:cs typeface="Calibri"/>
                <a:sym typeface="Calibri"/>
              </a:rPr>
              <a:t>     </a:t>
            </a:r>
          </a:p>
        </p:txBody>
      </p:sp>
      <p:pic>
        <p:nvPicPr>
          <p:cNvPr id="116" name="Shape 116"/>
          <p:cNvPicPr preferRelativeResize="0"/>
          <p:nvPr/>
        </p:nvPicPr>
        <p:blipFill rotWithShape="1">
          <a:blip r:embed="rId4">
            <a:alphaModFix/>
          </a:blip>
          <a:srcRect b="0" l="0" r="0" t="0"/>
          <a:stretch/>
        </p:blipFill>
        <p:spPr>
          <a:xfrm>
            <a:off x="0" y="3200400"/>
            <a:ext cx="4419599" cy="1533524"/>
          </a:xfrm>
          <a:prstGeom prst="rect">
            <a:avLst/>
          </a:prstGeom>
          <a:noFill/>
          <a:ln>
            <a:noFill/>
          </a:ln>
        </p:spPr>
      </p:pic>
      <p:pic>
        <p:nvPicPr>
          <p:cNvPr id="117" name="Shape 117"/>
          <p:cNvPicPr preferRelativeResize="0"/>
          <p:nvPr/>
        </p:nvPicPr>
        <p:blipFill rotWithShape="1">
          <a:blip r:embed="rId5">
            <a:alphaModFix/>
          </a:blip>
          <a:srcRect b="0" l="0" r="0" t="0"/>
          <a:stretch/>
        </p:blipFill>
        <p:spPr>
          <a:xfrm>
            <a:off x="4343400" y="2743200"/>
            <a:ext cx="480060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1" name="Shape 121"/>
        <p:cNvGrpSpPr/>
        <p:nvPr/>
      </p:nvGrpSpPr>
      <p:grpSpPr>
        <a:xfrm>
          <a:off x="0" y="0"/>
          <a:ext cx="0" cy="0"/>
          <a:chOff x="0" y="0"/>
          <a:chExt cx="0" cy="0"/>
        </a:xfrm>
      </p:grpSpPr>
      <p:sp>
        <p:nvSpPr>
          <p:cNvPr id="122" name="Shape 122"/>
          <p:cNvSpPr txBox="1"/>
          <p:nvPr/>
        </p:nvSpPr>
        <p:spPr>
          <a:xfrm>
            <a:off x="4724400" y="1905000"/>
            <a:ext cx="4419599" cy="1358899"/>
          </a:xfrm>
          <a:prstGeom prst="rect">
            <a:avLst/>
          </a:prstGeom>
          <a:solidFill>
            <a:schemeClr val="dk1"/>
          </a:solidFill>
          <a:ln>
            <a:noFill/>
          </a:ln>
        </p:spPr>
        <p:txBody>
          <a:bodyPr anchorCtr="0" anchor="t" bIns="45700" lIns="91425" rIns="91425" tIns="45700">
            <a:noAutofit/>
          </a:bodyPr>
          <a:lstStyle/>
          <a:p>
            <a:pPr indent="0" lvl="0" marL="0" marR="0" rtl="0" algn="just">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Este documento indica que se llamó a Baca-Flor para pintar un retrato de Leguia. En otros escritos se lee que Baca-Flor lo haría al año siguiente.</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No se sabe quien pintó el retrato del Presidente Leguía que se lucia junto con el Rey Alfonso XIII, exhibidos en la llamada Sala Pizarro.</a:t>
            </a:r>
            <a:r>
              <a:rPr b="1" i="1" lang="en-US" sz="1400" u="none" cap="none" strike="noStrike">
                <a:solidFill>
                  <a:schemeClr val="dk1"/>
                </a:solidFill>
                <a:latin typeface="Calibri"/>
                <a:ea typeface="Calibri"/>
                <a:cs typeface="Calibri"/>
                <a:sym typeface="Calibri"/>
              </a:rPr>
              <a:t>-----------------------------------------------</a:t>
            </a:r>
          </a:p>
        </p:txBody>
      </p:sp>
      <p:pic>
        <p:nvPicPr>
          <p:cNvPr id="123" name="Shape 123"/>
          <p:cNvPicPr preferRelativeResize="0"/>
          <p:nvPr/>
        </p:nvPicPr>
        <p:blipFill rotWithShape="1">
          <a:blip r:embed="rId4">
            <a:alphaModFix/>
          </a:blip>
          <a:srcRect b="0" l="0" r="0" t="0"/>
          <a:stretch/>
        </p:blipFill>
        <p:spPr>
          <a:xfrm>
            <a:off x="0" y="3124200"/>
            <a:ext cx="4648199" cy="1436686"/>
          </a:xfrm>
          <a:prstGeom prst="rect">
            <a:avLst/>
          </a:prstGeom>
          <a:noFill/>
          <a:ln>
            <a:noFill/>
          </a:ln>
        </p:spPr>
      </p:pic>
      <p:sp>
        <p:nvSpPr>
          <p:cNvPr id="124" name="Shape 124"/>
          <p:cNvSpPr txBox="1"/>
          <p:nvPr/>
        </p:nvSpPr>
        <p:spPr>
          <a:xfrm>
            <a:off x="0" y="6553200"/>
            <a:ext cx="3200399"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Cortesía del señor  Iván Pinto Román</a:t>
            </a:r>
          </a:p>
        </p:txBody>
      </p:sp>
      <p:pic>
        <p:nvPicPr>
          <p:cNvPr id="125" name="Shape 125"/>
          <p:cNvPicPr preferRelativeResize="0"/>
          <p:nvPr/>
        </p:nvPicPr>
        <p:blipFill rotWithShape="1">
          <a:blip r:embed="rId5">
            <a:alphaModFix/>
          </a:blip>
          <a:srcRect b="0" l="0" r="0" t="0"/>
          <a:stretch/>
        </p:blipFill>
        <p:spPr>
          <a:xfrm>
            <a:off x="5410200" y="3886200"/>
            <a:ext cx="3340100"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ppt_w</p:attrName>
                                        </p:attrNameLst>
                                      </p:cBhvr>
                                      <p:tavLst>
                                        <p:tav fmla="" tm="0">
                                          <p:val>
                                            <p:strVal val="0"/>
                                          </p:val>
                                        </p:tav>
                                        <p:tav fmla="" tm="100000">
                                          <p:val>
                                            <p:strVal val="#ppt_w"/>
                                          </p:val>
                                        </p:tav>
                                      </p:tavLst>
                                    </p:anim>
                                    <p:anim calcmode="lin" valueType="num">
                                      <p:cBhvr additive="base">
                                        <p:cTn dur="500"/>
                                        <p:tgtEl>
                                          <p:spTgt spid="12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0" l="0" r="0" t="0"/>
          <a:stretch/>
        </p:blipFill>
        <p:spPr>
          <a:xfrm>
            <a:off x="1066800" y="685800"/>
            <a:ext cx="7239000" cy="4445000"/>
          </a:xfrm>
          <a:prstGeom prst="rect">
            <a:avLst/>
          </a:prstGeom>
          <a:noFill/>
          <a:ln>
            <a:noFill/>
          </a:ln>
        </p:spPr>
      </p:pic>
      <p:sp>
        <p:nvSpPr>
          <p:cNvPr id="131" name="Shape 131"/>
          <p:cNvSpPr txBox="1"/>
          <p:nvPr/>
        </p:nvSpPr>
        <p:spPr>
          <a:xfrm>
            <a:off x="2133600" y="5181600"/>
            <a:ext cx="5181600" cy="30479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Vista de la colocación de uno de los seis balcones del Pabellón Perú.</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5"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b="0" l="0" r="0" t="0"/>
          <a:stretch/>
        </p:blipFill>
        <p:spPr>
          <a:xfrm>
            <a:off x="5829300" y="1219200"/>
            <a:ext cx="3314700" cy="5297486"/>
          </a:xfrm>
          <a:prstGeom prst="rect">
            <a:avLst/>
          </a:prstGeom>
          <a:noFill/>
          <a:ln>
            <a:noFill/>
          </a:ln>
        </p:spPr>
      </p:pic>
      <p:pic>
        <p:nvPicPr>
          <p:cNvPr id="137" name="Shape 137"/>
          <p:cNvPicPr preferRelativeResize="0"/>
          <p:nvPr/>
        </p:nvPicPr>
        <p:blipFill rotWithShape="1">
          <a:blip r:embed="rId4">
            <a:alphaModFix/>
          </a:blip>
          <a:srcRect b="0" l="0" r="0" t="0"/>
          <a:stretch/>
        </p:blipFill>
        <p:spPr>
          <a:xfrm>
            <a:off x="228600" y="3276600"/>
            <a:ext cx="5410200" cy="3078162"/>
          </a:xfrm>
          <a:prstGeom prst="rect">
            <a:avLst/>
          </a:prstGeom>
          <a:noFill/>
          <a:ln>
            <a:noFill/>
          </a:ln>
        </p:spPr>
      </p:pic>
      <p:sp>
        <p:nvSpPr>
          <p:cNvPr id="138" name="Shape 138"/>
          <p:cNvSpPr txBox="1"/>
          <p:nvPr/>
        </p:nvSpPr>
        <p:spPr>
          <a:xfrm>
            <a:off x="304800" y="228600"/>
            <a:ext cx="5105399" cy="24320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otro mensaje del Presidente Augusto B. Leguia, ante el Congreso Nacional, se lee acerca de la exposición de Sevilla.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1927</a:t>
            </a:r>
            <a:r>
              <a:rPr b="1" i="1" lang="en-US" sz="1400" u="none" cap="none" strike="noStrike">
                <a:solidFill>
                  <a:srgbClr val="DAD3AE"/>
                </a:solidFill>
                <a:latin typeface="Calibri"/>
                <a:ea typeface="Calibri"/>
                <a:cs typeface="Calibri"/>
                <a:sym typeface="Calibri"/>
              </a:rPr>
              <a:t> “…La comisión que organiza la concurrencia del Perú a la Exposición de Sevilla realiza sus trabajos con toda actividad. La construcción del pabellón peruano quedará dentro de poco definitivamente asegurada…mi Gobierno desea que nuestra representación en esa magnífica feria internacional tenga el mayor relieve…Los artículos y artefactos de la exposición del oriente peruano serán conservados para su envío a la Exposición de Sevilla…”</a:t>
            </a:r>
            <a:r>
              <a:rPr b="1" i="1" lang="en-US" sz="1400" u="none" cap="none" strike="noStrike">
                <a:solidFill>
                  <a:schemeClr val="dk1"/>
                </a:solidFill>
                <a:latin typeface="Calibri"/>
                <a:ea typeface="Calibri"/>
                <a:cs typeface="Calibri"/>
                <a:sym typeface="Calibri"/>
              </a:rPr>
              <a:t>-----------------------------</a:t>
            </a:r>
          </a:p>
        </p:txBody>
      </p:sp>
      <p:sp>
        <p:nvSpPr>
          <p:cNvPr id="139" name="Shape 139"/>
          <p:cNvSpPr txBox="1"/>
          <p:nvPr/>
        </p:nvSpPr>
        <p:spPr>
          <a:xfrm>
            <a:off x="5867400" y="381000"/>
            <a:ext cx="3276600" cy="73025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estas fotografías se ve una escultura que corona la puerta de ingreso. No se vuelve a ver en ninguna imagen más. </a:t>
            </a:r>
          </a:p>
        </p:txBody>
      </p:sp>
      <p:cxnSp>
        <p:nvCxnSpPr>
          <p:cNvPr id="140" name="Shape 140"/>
          <p:cNvCxnSpPr/>
          <p:nvPr/>
        </p:nvCxnSpPr>
        <p:spPr>
          <a:xfrm flipH="1">
            <a:off x="7467600" y="685800"/>
            <a:ext cx="1676399" cy="1066799"/>
          </a:xfrm>
          <a:prstGeom prst="straightConnector1">
            <a:avLst/>
          </a:prstGeom>
          <a:noFill/>
          <a:ln cap="flat" cmpd="sng" w="28575">
            <a:solidFill>
              <a:srgbClr val="FF9900"/>
            </a:solidFill>
            <a:prstDash val="solid"/>
            <a:miter/>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0" l="0" r="0" t="0"/>
          <a:stretch/>
        </p:blipFill>
        <p:spPr>
          <a:xfrm>
            <a:off x="685800" y="457200"/>
            <a:ext cx="4206874" cy="5562600"/>
          </a:xfrm>
          <a:prstGeom prst="rect">
            <a:avLst/>
          </a:prstGeom>
          <a:noFill/>
          <a:ln>
            <a:noFill/>
          </a:ln>
        </p:spPr>
      </p:pic>
      <p:sp>
        <p:nvSpPr>
          <p:cNvPr id="146" name="Shape 146"/>
          <p:cNvSpPr txBox="1"/>
          <p:nvPr/>
        </p:nvSpPr>
        <p:spPr>
          <a:xfrm>
            <a:off x="5486400" y="2971800"/>
            <a:ext cx="3276600" cy="9429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Es fácil deducir que los seis balcones del Pabellón del Perú, también fueron tra-bajados por esta compañía y enviados a España para su montaje.</a:t>
            </a:r>
            <a:r>
              <a:rPr b="1" i="1" lang="en-US" sz="1400" u="none" cap="none" strike="noStrike">
                <a:solidFill>
                  <a:schemeClr val="dk1"/>
                </a:solidFill>
                <a:latin typeface="Calibri"/>
                <a:ea typeface="Calibri"/>
                <a:cs typeface="Calibri"/>
                <a:sym typeface="Calibri"/>
              </a:rPr>
              <a:t>.----------------------</a:t>
            </a:r>
          </a:p>
        </p:txBody>
      </p:sp>
      <p:pic>
        <p:nvPicPr>
          <p:cNvPr id="147" name="Shape 147"/>
          <p:cNvPicPr preferRelativeResize="0"/>
          <p:nvPr/>
        </p:nvPicPr>
        <p:blipFill rotWithShape="1">
          <a:blip r:embed="rId4">
            <a:alphaModFix/>
          </a:blip>
          <a:srcRect b="0" l="0" r="0" t="0"/>
          <a:stretch/>
        </p:blipFill>
        <p:spPr>
          <a:xfrm>
            <a:off x="5486400" y="2286000"/>
            <a:ext cx="3276600" cy="665161"/>
          </a:xfrm>
          <a:prstGeom prst="rect">
            <a:avLst/>
          </a:prstGeom>
          <a:noFill/>
          <a:ln>
            <a:noFill/>
          </a:ln>
        </p:spPr>
      </p:pic>
      <p:sp>
        <p:nvSpPr>
          <p:cNvPr id="148" name="Shape 148"/>
          <p:cNvSpPr txBox="1"/>
          <p:nvPr/>
        </p:nvSpPr>
        <p:spPr>
          <a:xfrm>
            <a:off x="5410200" y="838200"/>
            <a:ext cx="3352799" cy="13684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Fragmento del oficio de devolución de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algunas piezas del pabellón al término de la exposición en 1930.  </a:t>
            </a:r>
            <a:r>
              <a:rPr b="1" i="1" lang="en-US" sz="1400" u="none" cap="none" strike="noStrike">
                <a:solidFill>
                  <a:schemeClr val="dk1"/>
                </a:solidFill>
                <a:latin typeface="Calibri"/>
                <a:ea typeface="Calibri"/>
                <a:cs typeface="Calibri"/>
                <a:sym typeface="Calibri"/>
              </a:rPr>
              <a:t>--------------------------- </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Se menciona a Sanguinetti y Dasso con las lámparas destinadas al pabellón, todas ellas con motivos indígenas. </a:t>
            </a:r>
            <a:r>
              <a:rPr b="1" i="1" lang="en-US" sz="1400" u="none" cap="none" strike="noStrike">
                <a:solidFill>
                  <a:schemeClr val="dk1"/>
                </a:solidFill>
                <a:latin typeface="Calibri"/>
                <a:ea typeface="Calibri"/>
                <a:cs typeface="Calibri"/>
                <a:sym typeface="Calibri"/>
              </a:rPr>
              <a:t>-------------------</a:t>
            </a:r>
          </a:p>
        </p:txBody>
      </p:sp>
      <p:sp>
        <p:nvSpPr>
          <p:cNvPr id="149" name="Shape 149"/>
          <p:cNvSpPr txBox="1"/>
          <p:nvPr/>
        </p:nvSpPr>
        <p:spPr>
          <a:xfrm>
            <a:off x="5257800" y="4876800"/>
            <a:ext cx="3581399" cy="987425"/>
          </a:xfrm>
          <a:prstGeom prst="rect">
            <a:avLst/>
          </a:prstGeom>
          <a:noFill/>
          <a:ln cap="flat" cmpd="sng" w="44450">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fotografía, de publicidad,  pertenece a uno de los balcones del Palacio Arzobispal de Lima el cual fue inaugurado oficialmente el 8 de diciembre de 1924.</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3" name="Shape 153"/>
        <p:cNvGrpSpPr/>
        <p:nvPr/>
      </p:nvGrpSpPr>
      <p:grpSpPr>
        <a:xfrm>
          <a:off x="0" y="0"/>
          <a:ext cx="0" cy="0"/>
          <a:chOff x="0" y="0"/>
          <a:chExt cx="0" cy="0"/>
        </a:xfrm>
      </p:grpSpPr>
      <p:sp>
        <p:nvSpPr>
          <p:cNvPr id="154" name="Shape 154"/>
          <p:cNvSpPr txBox="1"/>
          <p:nvPr/>
        </p:nvSpPr>
        <p:spPr>
          <a:xfrm>
            <a:off x="2743200" y="381000"/>
            <a:ext cx="6400799" cy="6238874"/>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Comisión permanente de la Iberoamericana le dio al Perú, en concesión, una parcela para construir el Pabellón del Perú.  El 12 de enero de 1928 se acordó ceder, en Censo, con la única condición que una vez concluida la exposición de la Iberoamericana se comprometía que el edificio sería destinado a fines culturales, exposiciones comerciales y labores del Consulado Honorario del Perú en Sevilla.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Se limitaba el plazo de ocupación por el gobierno peruano de dicho terreno por 75 años, en el apartado 17 se establecía que dicho terreno no podía ser objeto de arriendo ni de Cesión.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gobierno peruano le adeudaba a la sociedad constructora de José y Eduardo Anduiza de Bilbao, la suma de dos millones doscientas mil de pesetas; con el propósito de saldar esta deuda impaga, 20 años después, en 1949, se suscribió un Protocolo en cuyo único artículo, se acordó lo siguiente: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Fechado el 16 de julio de 1949 durante el gobierno de facto del General  Manuel A. Odria, el Ministro de RR.EE del Perú y el Embajador de España en Lima, suscribieron un protocolo acerca de la Cesión al Gobierno de España del Pabellón del Perú de la Exposición Iberoamericana de Sevilla de 1929.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El Gobierno del Perú hace Cesión al Gobierno de España, de la totalidad de sus derechos sobre el Pabellón del Perú en la Exposición Iberoamericana de Sevilla, y el gobierno de España, asume, por su parte, la obligación de cancelar en su totalidad el crédito existente por la construcción del referido pabellón, a favor de la Sociedad constructora José y Eduardo Anduiza de Bilbao y queda subrogado, así mismo, en cuanto otros derechos u obligaciones puedan afectar al Gobierno del Perú en relación con los citados: censo y edificio …”.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 principios de la década de 1960 el Perú cedió parte del Pabellón al Comité de la Feria de Muestras Iberoamericanas. A cambio de la deuda del Estado peruano se redujo la cesión original. Por tanto la concesión del pabellón pactada a favor del Perú en 1929 terminará en octubre del 2004, fecha en la que el edificio revertiría en su totalidad al Ayuntamiento de Sevilla. </a:t>
            </a:r>
          </a:p>
        </p:txBody>
      </p:sp>
      <p:sp>
        <p:nvSpPr>
          <p:cNvPr id="155" name="Shape 155"/>
          <p:cNvSpPr txBox="1"/>
          <p:nvPr/>
        </p:nvSpPr>
        <p:spPr>
          <a:xfrm>
            <a:off x="3581400" y="0"/>
            <a:ext cx="4343400" cy="293687"/>
          </a:xfrm>
          <a:prstGeom prst="rect">
            <a:avLst/>
          </a:prstGeom>
          <a:noFill/>
          <a:ln>
            <a:noFill/>
          </a:ln>
        </p:spPr>
        <p:txBody>
          <a:bodyPr anchorCtr="0" anchor="t" bIns="45700" lIns="91425" rIns="91425" tIns="45700">
            <a:noAutofit/>
          </a:bodyPr>
          <a:lstStyle/>
          <a:p>
            <a:pPr indent="0" lvl="0" marL="0" marR="0" rtl="0" algn="ctr">
              <a:lnSpc>
                <a:spcPct val="95000"/>
              </a:lnSpc>
              <a:spcBef>
                <a:spcPts val="0"/>
              </a:spcBef>
              <a:spcAft>
                <a:spcPts val="0"/>
              </a:spcAft>
              <a:buClr>
                <a:srgbClr val="DAD3AE"/>
              </a:buClr>
              <a:buSzPct val="25000"/>
              <a:buFont typeface="Calibri"/>
              <a:buNone/>
            </a:pPr>
            <a:r>
              <a:rPr b="1" i="1" lang="en-US" sz="1400" u="sng" cap="none" strike="noStrike">
                <a:solidFill>
                  <a:srgbClr val="DAD3AE"/>
                </a:solidFill>
                <a:latin typeface="Calibri"/>
                <a:ea typeface="Calibri"/>
                <a:cs typeface="Calibri"/>
                <a:sym typeface="Calibri"/>
              </a:rPr>
              <a:t>Historia de la Cesión</a:t>
            </a:r>
          </a:p>
        </p:txBody>
      </p:sp>
      <p:pic>
        <p:nvPicPr>
          <p:cNvPr id="156" name="Shape 156"/>
          <p:cNvPicPr preferRelativeResize="0"/>
          <p:nvPr/>
        </p:nvPicPr>
        <p:blipFill rotWithShape="1">
          <a:blip r:embed="rId3">
            <a:alphaModFix/>
          </a:blip>
          <a:srcRect b="0" l="0" r="0" t="0"/>
          <a:stretch/>
        </p:blipFill>
        <p:spPr>
          <a:xfrm>
            <a:off x="0" y="304800"/>
            <a:ext cx="2590800" cy="632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ppt_w</p:attrName>
                                        </p:attrNameLst>
                                      </p:cBhvr>
                                      <p:tavLst>
                                        <p:tav fmla="" tm="0">
                                          <p:val>
                                            <p:strVal val="0"/>
                                          </p:val>
                                        </p:tav>
                                        <p:tav fmla="" tm="100000">
                                          <p:val>
                                            <p:strVal val="#ppt_w"/>
                                          </p:val>
                                        </p:tav>
                                      </p:tavLst>
                                    </p:anim>
                                    <p:anim calcmode="lin" valueType="num">
                                      <p:cBhvr additive="base">
                                        <p:cTn dur="500"/>
                                        <p:tgtEl>
                                          <p:spTgt spid="15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ppt_w</p:attrName>
                                        </p:attrNameLst>
                                      </p:cBhvr>
                                      <p:tavLst>
                                        <p:tav fmla="" tm="0">
                                          <p:val>
                                            <p:strVal val="0"/>
                                          </p:val>
                                        </p:tav>
                                        <p:tav fmla="" tm="100000">
                                          <p:val>
                                            <p:strVal val="#ppt_w"/>
                                          </p:val>
                                        </p:tav>
                                      </p:tavLst>
                                    </p:anim>
                                    <p:anim calcmode="lin" valueType="num">
                                      <p:cBhvr additive="base">
                                        <p:cTn dur="500"/>
                                        <p:tgtEl>
                                          <p:spTgt spid="1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0" name="Shape 160"/>
        <p:cNvGrpSpPr/>
        <p:nvPr/>
      </p:nvGrpSpPr>
      <p:grpSpPr>
        <a:xfrm>
          <a:off x="0" y="0"/>
          <a:ext cx="0" cy="0"/>
          <a:chOff x="0" y="0"/>
          <a:chExt cx="0" cy="0"/>
        </a:xfrm>
      </p:grpSpPr>
      <p:sp>
        <p:nvSpPr>
          <p:cNvPr id="161" name="Shape 161"/>
          <p:cNvSpPr txBox="1"/>
          <p:nvPr/>
        </p:nvSpPr>
        <p:spPr>
          <a:xfrm>
            <a:off x="0" y="2590800"/>
            <a:ext cx="9144000" cy="36798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La Iberoamericana  se inauguró el  9 de mayo  y  el Pabellón del Perú el 19 de octubre de 1929</a:t>
            </a:r>
            <a:br>
              <a:rPr b="1" i="1" lang="en-US" sz="1600" u="sng"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el hermoso pabellón peruano, el ministro de dicho país, Sr.Leguía, ofreció un banquete a Sus Majestades. Los Reyes fueron recibidos en la puerta del pabellón por el citado ministro, y la delegación peruana en pleno, así como por las autoridades de Sevilla, que asistieron al acto. Daba escolta de honor la Guardia Civil peruana, en traje de gala.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Al servirse el champagne, el Sr. Leguía ofreció el banquete a los Reyes, pronunciando un elocuente discurso...”.</a:t>
            </a:r>
            <a:br>
              <a:rPr b="1" i="1" lang="en-US" sz="1400" u="none" cap="none" strike="noStrike">
                <a:solidFill>
                  <a:srgbClr val="DAD3AE"/>
                </a:solidFill>
                <a:latin typeface="Calibri"/>
                <a:ea typeface="Calibri"/>
                <a:cs typeface="Calibri"/>
                <a:sym typeface="Calibri"/>
              </a:rPr>
            </a:br>
            <a:br>
              <a:rPr b="1" i="1" lang="en-US" sz="10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Fuente:  Diario  de Sevilla -Hemeroteca ABC 30, octubre de 1929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recepción  fue  brindada  por el Ministro Plenipotenciario del Perú, don  Eduardo Samuel Leguia Salcedo. Según crónicas, fue apoteósica, sesenta y ocho comensales disfrutaron de sabrosos  potajes. Teodoro Valcárcel Caballero (1902-1942) interpretó sus composiciones, como música de fondo, las mismas  que eran un éxito en Europa.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dicho agasajo  estuvieron los comisarios y sus esposas. Al  volver, el médico Francisco Graña Reyes  fue portador de algunas imágenes que se publicaron en la revista Mundial  Nº 500  del 18 de enero de 1930. </a:t>
            </a:r>
          </a:p>
        </p:txBody>
      </p:sp>
      <p:pic>
        <p:nvPicPr>
          <p:cNvPr id="162" name="Shape 162"/>
          <p:cNvPicPr preferRelativeResize="0"/>
          <p:nvPr/>
        </p:nvPicPr>
        <p:blipFill rotWithShape="1">
          <a:blip r:embed="rId3">
            <a:alphaModFix/>
          </a:blip>
          <a:srcRect b="0" l="0" r="0" t="0"/>
          <a:stretch/>
        </p:blipFill>
        <p:spPr>
          <a:xfrm>
            <a:off x="0" y="0"/>
            <a:ext cx="9144000" cy="2438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ppt_w</p:attrName>
                                        </p:attrNameLst>
                                      </p:cBhvr>
                                      <p:tavLst>
                                        <p:tav fmla="" tm="0">
                                          <p:val>
                                            <p:strVal val="0"/>
                                          </p:val>
                                        </p:tav>
                                        <p:tav fmla="" tm="100000">
                                          <p:val>
                                            <p:strVal val="#ppt_w"/>
                                          </p:val>
                                        </p:tav>
                                      </p:tavLst>
                                    </p:anim>
                                    <p:anim calcmode="lin" valueType="num">
                                      <p:cBhvr additive="base">
                                        <p:cTn dur="500"/>
                                        <p:tgtEl>
                                          <p:spTgt spid="1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0" l="0" r="0" t="0"/>
          <a:stretch/>
        </p:blipFill>
        <p:spPr>
          <a:xfrm>
            <a:off x="0" y="0"/>
            <a:ext cx="4953000" cy="6858000"/>
          </a:xfrm>
          <a:prstGeom prst="rect">
            <a:avLst/>
          </a:prstGeom>
          <a:noFill/>
          <a:ln>
            <a:noFill/>
          </a:ln>
        </p:spPr>
      </p:pic>
      <p:sp>
        <p:nvSpPr>
          <p:cNvPr id="168" name="Shape 168"/>
          <p:cNvSpPr txBox="1"/>
          <p:nvPr/>
        </p:nvSpPr>
        <p:spPr>
          <a:xfrm>
            <a:off x="0" y="6137275"/>
            <a:ext cx="4953000" cy="720724"/>
          </a:xfrm>
          <a:prstGeom prst="rect">
            <a:avLst/>
          </a:prstGeom>
          <a:solidFill>
            <a:schemeClr val="dk1"/>
          </a:solid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Las dos imágenes de abajo son: </a:t>
            </a:r>
          </a:p>
          <a:p>
            <a:pPr indent="0" lvl="0" marL="0" marR="0" rtl="0" algn="ctr">
              <a:lnSpc>
                <a:spcPct val="85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entrada al sótano y uno de los seis balcones de estilo</a:t>
            </a:r>
          </a:p>
          <a:p>
            <a:pPr indent="0" lvl="0" marL="0" marR="0" rtl="0" algn="ctr">
              <a:lnSpc>
                <a:spcPct val="85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neo-peruano visto desde adentro.    </a:t>
            </a:r>
          </a:p>
        </p:txBody>
      </p:sp>
      <p:pic>
        <p:nvPicPr>
          <p:cNvPr id="169" name="Shape 169"/>
          <p:cNvPicPr preferRelativeResize="0"/>
          <p:nvPr/>
        </p:nvPicPr>
        <p:blipFill rotWithShape="1">
          <a:blip r:embed="rId4">
            <a:alphaModFix/>
          </a:blip>
          <a:srcRect b="0" l="0" r="0" t="0"/>
          <a:stretch/>
        </p:blipFill>
        <p:spPr>
          <a:xfrm>
            <a:off x="4833937" y="0"/>
            <a:ext cx="4310062" cy="6858000"/>
          </a:xfrm>
          <a:prstGeom prst="rect">
            <a:avLst/>
          </a:prstGeom>
          <a:noFill/>
          <a:ln>
            <a:noFill/>
          </a:ln>
        </p:spPr>
      </p:pic>
      <p:pic>
        <p:nvPicPr>
          <p:cNvPr id="170" name="Shape 170"/>
          <p:cNvPicPr preferRelativeResize="0"/>
          <p:nvPr/>
        </p:nvPicPr>
        <p:blipFill rotWithShape="1">
          <a:blip r:embed="rId5">
            <a:alphaModFix/>
          </a:blip>
          <a:srcRect b="0" l="0" r="0" t="0"/>
          <a:stretch/>
        </p:blipFill>
        <p:spPr>
          <a:xfrm>
            <a:off x="5638800" y="4724400"/>
            <a:ext cx="2286000" cy="2133599"/>
          </a:xfrm>
          <a:prstGeom prst="rect">
            <a:avLst/>
          </a:prstGeom>
          <a:noFill/>
          <a:ln>
            <a:noFill/>
          </a:ln>
        </p:spPr>
      </p:pic>
      <p:sp>
        <p:nvSpPr>
          <p:cNvPr id="171" name="Shape 171"/>
          <p:cNvSpPr txBox="1"/>
          <p:nvPr/>
        </p:nvSpPr>
        <p:spPr>
          <a:xfrm>
            <a:off x="5334000" y="4267200"/>
            <a:ext cx="2666999"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Mosaico de M. Domingo Pantigoso Pinto (1901-1991)</a:t>
            </a:r>
          </a:p>
        </p:txBody>
      </p:sp>
      <p:sp>
        <p:nvSpPr>
          <p:cNvPr id="172" name="Shape 172"/>
          <p:cNvSpPr txBox="1"/>
          <p:nvPr/>
        </p:nvSpPr>
        <p:spPr>
          <a:xfrm>
            <a:off x="2819400" y="0"/>
            <a:ext cx="3200399"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Roberto Villegas Robles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0"/>
                                        <p:tgtEl>
                                          <p:spTgt spid="170"/>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6"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b="0" l="0" r="0" t="0"/>
          <a:stretch/>
        </p:blipFill>
        <p:spPr>
          <a:xfrm>
            <a:off x="0" y="0"/>
            <a:ext cx="4959350" cy="6858000"/>
          </a:xfrm>
          <a:prstGeom prst="rect">
            <a:avLst/>
          </a:prstGeom>
          <a:noFill/>
          <a:ln>
            <a:noFill/>
          </a:ln>
        </p:spPr>
      </p:pic>
      <p:pic>
        <p:nvPicPr>
          <p:cNvPr id="178" name="Shape 178"/>
          <p:cNvPicPr preferRelativeResize="0"/>
          <p:nvPr/>
        </p:nvPicPr>
        <p:blipFill rotWithShape="1">
          <a:blip r:embed="rId4">
            <a:alphaModFix/>
          </a:blip>
          <a:srcRect b="0" l="0" r="0" t="0"/>
          <a:stretch/>
        </p:blipFill>
        <p:spPr>
          <a:xfrm>
            <a:off x="0" y="5748337"/>
            <a:ext cx="9144000" cy="1109661"/>
          </a:xfrm>
          <a:prstGeom prst="rect">
            <a:avLst/>
          </a:prstGeom>
          <a:noFill/>
          <a:ln>
            <a:noFill/>
          </a:ln>
        </p:spPr>
      </p:pic>
      <p:sp>
        <p:nvSpPr>
          <p:cNvPr id="179" name="Shape 179"/>
          <p:cNvSpPr txBox="1"/>
          <p:nvPr/>
        </p:nvSpPr>
        <p:spPr>
          <a:xfrm>
            <a:off x="-228600" y="0"/>
            <a:ext cx="3200399"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Roberto Villegas Robles  </a:t>
            </a:r>
          </a:p>
        </p:txBody>
      </p:sp>
      <p:pic>
        <p:nvPicPr>
          <p:cNvPr id="180" name="Shape 180"/>
          <p:cNvPicPr preferRelativeResize="0"/>
          <p:nvPr/>
        </p:nvPicPr>
        <p:blipFill rotWithShape="1">
          <a:blip r:embed="rId5">
            <a:alphaModFix/>
          </a:blip>
          <a:srcRect b="0" l="0" r="0" t="0"/>
          <a:stretch/>
        </p:blipFill>
        <p:spPr>
          <a:xfrm>
            <a:off x="6096000" y="0"/>
            <a:ext cx="2328861" cy="3200399"/>
          </a:xfrm>
          <a:prstGeom prst="rect">
            <a:avLst/>
          </a:prstGeom>
          <a:noFill/>
          <a:ln>
            <a:noFill/>
          </a:ln>
        </p:spPr>
      </p:pic>
      <p:sp>
        <p:nvSpPr>
          <p:cNvPr id="181" name="Shape 181"/>
          <p:cNvSpPr txBox="1"/>
          <p:nvPr/>
        </p:nvSpPr>
        <p:spPr>
          <a:xfrm>
            <a:off x="4876800" y="5334000"/>
            <a:ext cx="4267199" cy="454024"/>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regreso de Sevilla, el Comisario Dr. Fernando Graña Reyes  trajo consigo estas vistas del Pabellón del Perú </a:t>
            </a:r>
          </a:p>
        </p:txBody>
      </p:sp>
      <p:pic>
        <p:nvPicPr>
          <p:cNvPr id="182" name="Shape 182"/>
          <p:cNvPicPr preferRelativeResize="0"/>
          <p:nvPr/>
        </p:nvPicPr>
        <p:blipFill rotWithShape="1">
          <a:blip r:embed="rId6">
            <a:alphaModFix/>
          </a:blip>
          <a:srcRect b="0" l="0" r="0" t="0"/>
          <a:stretch/>
        </p:blipFill>
        <p:spPr>
          <a:xfrm>
            <a:off x="5943600" y="3276600"/>
            <a:ext cx="2590800" cy="1006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ppt_w</p:attrName>
                                        </p:attrNameLst>
                                      </p:cBhvr>
                                      <p:tavLst>
                                        <p:tav fmla="" tm="0">
                                          <p:val>
                                            <p:strVal val="0"/>
                                          </p:val>
                                        </p:tav>
                                        <p:tav fmla="" tm="100000">
                                          <p:val>
                                            <p:strVal val="#ppt_w"/>
                                          </p:val>
                                        </p:tav>
                                      </p:tavLst>
                                    </p:anim>
                                    <p:anim calcmode="lin" valueType="num">
                                      <p:cBhvr additive="base">
                                        <p:cTn dur="500"/>
                                        <p:tgtEl>
                                          <p:spTgt spid="1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6"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b="0" l="0" r="0" t="0"/>
          <a:stretch/>
        </p:blipFill>
        <p:spPr>
          <a:xfrm>
            <a:off x="0" y="0"/>
            <a:ext cx="4800600" cy="3794124"/>
          </a:xfrm>
          <a:prstGeom prst="rect">
            <a:avLst/>
          </a:prstGeom>
          <a:noFill/>
          <a:ln>
            <a:noFill/>
          </a:ln>
        </p:spPr>
      </p:pic>
      <p:pic>
        <p:nvPicPr>
          <p:cNvPr id="188" name="Shape 188"/>
          <p:cNvPicPr preferRelativeResize="0"/>
          <p:nvPr/>
        </p:nvPicPr>
        <p:blipFill rotWithShape="1">
          <a:blip r:embed="rId4">
            <a:alphaModFix/>
          </a:blip>
          <a:srcRect b="0" l="0" r="0" t="0"/>
          <a:stretch/>
        </p:blipFill>
        <p:spPr>
          <a:xfrm>
            <a:off x="4572000" y="2286000"/>
            <a:ext cx="4572000" cy="4572000"/>
          </a:xfrm>
          <a:prstGeom prst="rect">
            <a:avLst/>
          </a:prstGeom>
          <a:noFill/>
          <a:ln>
            <a:noFill/>
          </a:ln>
        </p:spPr>
      </p:pic>
      <p:sp>
        <p:nvSpPr>
          <p:cNvPr id="189" name="Shape 189"/>
          <p:cNvSpPr txBox="1"/>
          <p:nvPr/>
        </p:nvSpPr>
        <p:spPr>
          <a:xfrm>
            <a:off x="304800" y="4724400"/>
            <a:ext cx="4267199" cy="720724"/>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Balcón de celosías visto por dentro</a:t>
            </a:r>
          </a:p>
          <a:p>
            <a:pPr indent="0" lvl="0" marL="0" marR="0" rtl="0" algn="ctr">
              <a:lnSpc>
                <a:spcPct val="85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ctr">
              <a:lnSpc>
                <a:spcPct val="85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 dos hojas con diferentes diseños indígenas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ppt_w</p:attrName>
                                        </p:attrNameLst>
                                      </p:cBhvr>
                                      <p:tavLst>
                                        <p:tav fmla="" tm="0">
                                          <p:val>
                                            <p:strVal val="0"/>
                                          </p:val>
                                        </p:tav>
                                        <p:tav fmla="" tm="100000">
                                          <p:val>
                                            <p:strVal val="#ppt_w"/>
                                          </p:val>
                                        </p:tav>
                                      </p:tavLst>
                                    </p:anim>
                                    <p:anim calcmode="lin" valueType="num">
                                      <p:cBhvr additive="base">
                                        <p:cTn dur="500"/>
                                        <p:tgtEl>
                                          <p:spTgt spid="1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 name="Shape 28"/>
        <p:cNvGrpSpPr/>
        <p:nvPr/>
      </p:nvGrpSpPr>
      <p:grpSpPr>
        <a:xfrm>
          <a:off x="0" y="0"/>
          <a:ext cx="0" cy="0"/>
          <a:chOff x="0" y="0"/>
          <a:chExt cx="0" cy="0"/>
        </a:xfrm>
      </p:grpSpPr>
      <p:sp>
        <p:nvSpPr>
          <p:cNvPr id="29" name="Shape 29"/>
          <p:cNvSpPr txBox="1"/>
          <p:nvPr/>
        </p:nvSpPr>
        <p:spPr>
          <a:xfrm>
            <a:off x="5486400" y="228600"/>
            <a:ext cx="3962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Exposición Iberoamericana de Sevilla</a:t>
            </a:r>
          </a:p>
        </p:txBody>
      </p:sp>
      <p:sp>
        <p:nvSpPr>
          <p:cNvPr id="30" name="Shape 30"/>
          <p:cNvSpPr txBox="1"/>
          <p:nvPr/>
        </p:nvSpPr>
        <p:spPr>
          <a:xfrm>
            <a:off x="3657600" y="228600"/>
            <a:ext cx="19811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Evento </a:t>
            </a:r>
          </a:p>
        </p:txBody>
      </p:sp>
      <p:sp>
        <p:nvSpPr>
          <p:cNvPr id="31" name="Shape 31"/>
          <p:cNvSpPr txBox="1"/>
          <p:nvPr/>
        </p:nvSpPr>
        <p:spPr>
          <a:xfrm>
            <a:off x="3886200" y="685800"/>
            <a:ext cx="1752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Localización</a:t>
            </a:r>
            <a:r>
              <a:rPr b="1" i="1" lang="en-US" sz="1800" u="none" cap="none" strike="noStrike">
                <a:solidFill>
                  <a:srgbClr val="DAD3AE"/>
                </a:solidFill>
                <a:latin typeface="Calibri"/>
                <a:ea typeface="Calibri"/>
                <a:cs typeface="Calibri"/>
                <a:sym typeface="Calibri"/>
              </a:rPr>
              <a:t> </a:t>
            </a:r>
          </a:p>
        </p:txBody>
      </p:sp>
      <p:sp>
        <p:nvSpPr>
          <p:cNvPr id="32" name="Shape 32"/>
          <p:cNvSpPr txBox="1"/>
          <p:nvPr/>
        </p:nvSpPr>
        <p:spPr>
          <a:xfrm>
            <a:off x="5715000" y="685800"/>
            <a:ext cx="3276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Parque María Luisa Sevilla, España</a:t>
            </a:r>
            <a:r>
              <a:rPr b="1" i="1" lang="en-US" sz="1800" u="none" cap="none" strike="noStrike">
                <a:solidFill>
                  <a:srgbClr val="DAD3AE"/>
                </a:solidFill>
                <a:latin typeface="Calibri"/>
                <a:ea typeface="Calibri"/>
                <a:cs typeface="Calibri"/>
                <a:sym typeface="Calibri"/>
              </a:rPr>
              <a:t>  </a:t>
            </a:r>
          </a:p>
        </p:txBody>
      </p:sp>
      <p:sp>
        <p:nvSpPr>
          <p:cNvPr id="33" name="Shape 33"/>
          <p:cNvSpPr txBox="1"/>
          <p:nvPr/>
        </p:nvSpPr>
        <p:spPr>
          <a:xfrm>
            <a:off x="2819400" y="1600200"/>
            <a:ext cx="28194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Arquitecto Pabellón del Perú</a:t>
            </a:r>
            <a:r>
              <a:rPr b="1" i="1" lang="en-US" sz="1800" u="none" cap="none" strike="noStrike">
                <a:solidFill>
                  <a:srgbClr val="DAD3AE"/>
                </a:solidFill>
                <a:latin typeface="Calibri"/>
                <a:ea typeface="Calibri"/>
                <a:cs typeface="Calibri"/>
                <a:sym typeface="Calibri"/>
              </a:rPr>
              <a:t>  </a:t>
            </a:r>
          </a:p>
        </p:txBody>
      </p:sp>
      <p:sp>
        <p:nvSpPr>
          <p:cNvPr id="34" name="Shape 34"/>
          <p:cNvSpPr txBox="1"/>
          <p:nvPr/>
        </p:nvSpPr>
        <p:spPr>
          <a:xfrm>
            <a:off x="3200400" y="2057400"/>
            <a:ext cx="2438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Inicio de la construcción</a:t>
            </a:r>
            <a:r>
              <a:rPr b="1" i="1" lang="en-US" sz="1800" u="none" cap="none" strike="noStrike">
                <a:solidFill>
                  <a:srgbClr val="DAD3AE"/>
                </a:solidFill>
                <a:latin typeface="Calibri"/>
                <a:ea typeface="Calibri"/>
                <a:cs typeface="Calibri"/>
                <a:sym typeface="Calibri"/>
              </a:rPr>
              <a:t>  </a:t>
            </a:r>
          </a:p>
        </p:txBody>
      </p:sp>
      <p:sp>
        <p:nvSpPr>
          <p:cNvPr id="35" name="Shape 35"/>
          <p:cNvSpPr txBox="1"/>
          <p:nvPr/>
        </p:nvSpPr>
        <p:spPr>
          <a:xfrm>
            <a:off x="5562600" y="2057400"/>
            <a:ext cx="11430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1927 </a:t>
            </a:r>
          </a:p>
        </p:txBody>
      </p:sp>
      <p:sp>
        <p:nvSpPr>
          <p:cNvPr id="36" name="Shape 36"/>
          <p:cNvSpPr txBox="1"/>
          <p:nvPr/>
        </p:nvSpPr>
        <p:spPr>
          <a:xfrm>
            <a:off x="2209800" y="3276600"/>
            <a:ext cx="3657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Inauguración de la Iberoamericana</a:t>
            </a:r>
            <a:r>
              <a:rPr b="1" i="1" lang="en-US" sz="1800" u="none" cap="none" strike="noStrike">
                <a:solidFill>
                  <a:srgbClr val="DAD3AE"/>
                </a:solidFill>
                <a:latin typeface="Calibri"/>
                <a:ea typeface="Calibri"/>
                <a:cs typeface="Calibri"/>
                <a:sym typeface="Calibri"/>
              </a:rPr>
              <a:t> </a:t>
            </a:r>
          </a:p>
        </p:txBody>
      </p:sp>
      <p:sp>
        <p:nvSpPr>
          <p:cNvPr id="37" name="Shape 37"/>
          <p:cNvSpPr txBox="1"/>
          <p:nvPr/>
        </p:nvSpPr>
        <p:spPr>
          <a:xfrm>
            <a:off x="5715000" y="4724400"/>
            <a:ext cx="3581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1.700 m² techados  y 3.568 m² de jardín</a:t>
            </a:r>
          </a:p>
        </p:txBody>
      </p:sp>
      <p:sp>
        <p:nvSpPr>
          <p:cNvPr id="38" name="Shape 38"/>
          <p:cNvSpPr txBox="1"/>
          <p:nvPr/>
        </p:nvSpPr>
        <p:spPr>
          <a:xfrm>
            <a:off x="3733800" y="2514600"/>
            <a:ext cx="1828800" cy="58102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Constructores</a:t>
            </a:r>
            <a:r>
              <a:rPr b="1" i="1" lang="en-US" sz="1800" u="none" cap="none" strike="noStrike">
                <a:solidFill>
                  <a:srgbClr val="DAD3AE"/>
                </a:solidFill>
                <a:latin typeface="Calibri"/>
                <a:ea typeface="Calibri"/>
                <a:cs typeface="Calibri"/>
                <a:sym typeface="Calibri"/>
              </a:rPr>
              <a:t> </a:t>
            </a:r>
            <a:r>
              <a:rPr b="1" i="1" lang="en-US" sz="1600" u="none" cap="none" strike="noStrike">
                <a:solidFill>
                  <a:srgbClr val="DAD3AE"/>
                </a:solidFill>
                <a:latin typeface="Calibri"/>
                <a:ea typeface="Calibri"/>
                <a:cs typeface="Calibri"/>
                <a:sym typeface="Calibri"/>
              </a:rPr>
              <a:t>del casco</a:t>
            </a:r>
            <a:r>
              <a:rPr b="1" i="1" lang="en-US" sz="1800" u="none" cap="none" strike="noStrike">
                <a:solidFill>
                  <a:srgbClr val="DAD3AE"/>
                </a:solidFill>
                <a:latin typeface="Calibri"/>
                <a:ea typeface="Calibri"/>
                <a:cs typeface="Calibri"/>
                <a:sym typeface="Calibri"/>
              </a:rPr>
              <a:t> </a:t>
            </a:r>
          </a:p>
        </p:txBody>
      </p:sp>
      <p:sp>
        <p:nvSpPr>
          <p:cNvPr id="39" name="Shape 39"/>
          <p:cNvSpPr txBox="1"/>
          <p:nvPr/>
        </p:nvSpPr>
        <p:spPr>
          <a:xfrm>
            <a:off x="5791200" y="3276600"/>
            <a:ext cx="17526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9 mayo de 1929 </a:t>
            </a:r>
          </a:p>
        </p:txBody>
      </p:sp>
      <p:sp>
        <p:nvSpPr>
          <p:cNvPr id="40" name="Shape 40"/>
          <p:cNvSpPr txBox="1"/>
          <p:nvPr/>
        </p:nvSpPr>
        <p:spPr>
          <a:xfrm>
            <a:off x="2819400" y="3810000"/>
            <a:ext cx="29717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Inauguración, Pabellón Perú</a:t>
            </a:r>
          </a:p>
        </p:txBody>
      </p:sp>
      <p:sp>
        <p:nvSpPr>
          <p:cNvPr id="41" name="Shape 41"/>
          <p:cNvSpPr txBox="1"/>
          <p:nvPr/>
        </p:nvSpPr>
        <p:spPr>
          <a:xfrm>
            <a:off x="5791200" y="2514600"/>
            <a:ext cx="35052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Sdad.Constr. José y Eduardo Anduiza de Bilbao, España</a:t>
            </a:r>
          </a:p>
        </p:txBody>
      </p:sp>
      <p:sp>
        <p:nvSpPr>
          <p:cNvPr id="42" name="Shape 42"/>
          <p:cNvSpPr txBox="1"/>
          <p:nvPr/>
        </p:nvSpPr>
        <p:spPr>
          <a:xfrm>
            <a:off x="3048000" y="4267200"/>
            <a:ext cx="25908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Cierre de la Iberoamericana</a:t>
            </a:r>
            <a:r>
              <a:rPr b="1" i="1" lang="en-US" sz="1800" u="none" cap="none" strike="noStrike">
                <a:solidFill>
                  <a:srgbClr val="DAD3AE"/>
                </a:solidFill>
                <a:latin typeface="Calibri"/>
                <a:ea typeface="Calibri"/>
                <a:cs typeface="Calibri"/>
                <a:sym typeface="Calibri"/>
              </a:rPr>
              <a:t> </a:t>
            </a:r>
          </a:p>
        </p:txBody>
      </p:sp>
      <p:sp>
        <p:nvSpPr>
          <p:cNvPr id="43" name="Shape 43"/>
          <p:cNvSpPr txBox="1"/>
          <p:nvPr/>
        </p:nvSpPr>
        <p:spPr>
          <a:xfrm>
            <a:off x="5105400" y="4191000"/>
            <a:ext cx="2971799"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21  junio  1930</a:t>
            </a:r>
          </a:p>
        </p:txBody>
      </p:sp>
      <p:sp>
        <p:nvSpPr>
          <p:cNvPr id="44" name="Shape 44"/>
          <p:cNvSpPr txBox="1"/>
          <p:nvPr/>
        </p:nvSpPr>
        <p:spPr>
          <a:xfrm>
            <a:off x="5181600" y="3733800"/>
            <a:ext cx="2971799"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19 octubre 1929</a:t>
            </a:r>
          </a:p>
        </p:txBody>
      </p:sp>
      <p:pic>
        <p:nvPicPr>
          <p:cNvPr id="45" name="Shape 45"/>
          <p:cNvPicPr preferRelativeResize="0"/>
          <p:nvPr/>
        </p:nvPicPr>
        <p:blipFill rotWithShape="1">
          <a:blip r:embed="rId3">
            <a:alphaModFix/>
          </a:blip>
          <a:srcRect b="0" l="0" r="0" t="0"/>
          <a:stretch/>
        </p:blipFill>
        <p:spPr>
          <a:xfrm>
            <a:off x="5638800" y="-23811"/>
            <a:ext cx="180975" cy="6881812"/>
          </a:xfrm>
          <a:prstGeom prst="rect">
            <a:avLst/>
          </a:prstGeom>
          <a:noFill/>
          <a:ln>
            <a:noFill/>
          </a:ln>
        </p:spPr>
      </p:pic>
      <p:sp>
        <p:nvSpPr>
          <p:cNvPr id="46" name="Shape 46"/>
          <p:cNvSpPr txBox="1"/>
          <p:nvPr/>
        </p:nvSpPr>
        <p:spPr>
          <a:xfrm>
            <a:off x="3581400" y="1143000"/>
            <a:ext cx="20574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Parcela cedida</a:t>
            </a:r>
          </a:p>
        </p:txBody>
      </p:sp>
      <p:sp>
        <p:nvSpPr>
          <p:cNvPr id="47" name="Shape 47"/>
          <p:cNvSpPr txBox="1"/>
          <p:nvPr/>
        </p:nvSpPr>
        <p:spPr>
          <a:xfrm>
            <a:off x="3505200" y="4724400"/>
            <a:ext cx="22860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Área construida</a:t>
            </a:r>
            <a:r>
              <a:rPr b="1" i="1" lang="en-US" sz="1800" u="none" cap="none" strike="noStrike">
                <a:solidFill>
                  <a:srgbClr val="DAD3AE"/>
                </a:solidFill>
                <a:latin typeface="Calibri"/>
                <a:ea typeface="Calibri"/>
                <a:cs typeface="Calibri"/>
                <a:sym typeface="Calibri"/>
              </a:rPr>
              <a:t> </a:t>
            </a:r>
          </a:p>
        </p:txBody>
      </p:sp>
      <p:sp>
        <p:nvSpPr>
          <p:cNvPr id="48" name="Shape 48"/>
          <p:cNvSpPr txBox="1"/>
          <p:nvPr/>
        </p:nvSpPr>
        <p:spPr>
          <a:xfrm>
            <a:off x="3048000" y="5181600"/>
            <a:ext cx="29717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Elementos expuestos</a:t>
            </a:r>
          </a:p>
        </p:txBody>
      </p:sp>
      <p:sp>
        <p:nvSpPr>
          <p:cNvPr id="49" name="Shape 49"/>
          <p:cNvSpPr txBox="1"/>
          <p:nvPr/>
        </p:nvSpPr>
        <p:spPr>
          <a:xfrm>
            <a:off x="5638800" y="1143000"/>
            <a:ext cx="14478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5,368  m</a:t>
            </a:r>
            <a:r>
              <a:rPr b="1" baseline="30000" i="1" lang="en-US" sz="1400" u="none" cap="none" strike="noStrike">
                <a:solidFill>
                  <a:srgbClr val="DAD3AE"/>
                </a:solidFill>
                <a:latin typeface="Arial"/>
                <a:ea typeface="Arial"/>
                <a:cs typeface="Arial"/>
                <a:sym typeface="Arial"/>
              </a:rPr>
              <a:t>2   </a:t>
            </a:r>
          </a:p>
        </p:txBody>
      </p:sp>
      <p:sp>
        <p:nvSpPr>
          <p:cNvPr id="50" name="Shape 50"/>
          <p:cNvSpPr txBox="1"/>
          <p:nvPr/>
        </p:nvSpPr>
        <p:spPr>
          <a:xfrm>
            <a:off x="5715000" y="1600200"/>
            <a:ext cx="28194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Manuel  C. Piqueras Cotolí</a:t>
            </a:r>
            <a:r>
              <a:rPr b="1" i="1" lang="en-US" sz="1600" u="none" cap="none" strike="noStrike">
                <a:solidFill>
                  <a:srgbClr val="DAD3AE"/>
                </a:solidFill>
                <a:latin typeface="Calibri"/>
                <a:ea typeface="Calibri"/>
                <a:cs typeface="Calibri"/>
                <a:sym typeface="Calibri"/>
              </a:rPr>
              <a:t> </a:t>
            </a:r>
          </a:p>
        </p:txBody>
      </p:sp>
      <p:sp>
        <p:nvSpPr>
          <p:cNvPr id="51" name="Shape 51"/>
          <p:cNvSpPr txBox="1"/>
          <p:nvPr/>
        </p:nvSpPr>
        <p:spPr>
          <a:xfrm>
            <a:off x="1981200" y="6172200"/>
            <a:ext cx="3809999"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Catalogación catastral  del 2006 Ayuntamiento de Sevilla </a:t>
            </a:r>
          </a:p>
        </p:txBody>
      </p:sp>
      <p:sp>
        <p:nvSpPr>
          <p:cNvPr id="52" name="Shape 52"/>
          <p:cNvSpPr txBox="1"/>
          <p:nvPr/>
        </p:nvSpPr>
        <p:spPr>
          <a:xfrm>
            <a:off x="6096000" y="6172200"/>
            <a:ext cx="3048000"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CC.S26.06   Pabellón de Perú Exposición iberoamericana 1929</a:t>
            </a:r>
          </a:p>
        </p:txBody>
      </p:sp>
      <p:sp>
        <p:nvSpPr>
          <p:cNvPr id="53" name="Shape 53"/>
          <p:cNvSpPr txBox="1"/>
          <p:nvPr/>
        </p:nvSpPr>
        <p:spPr>
          <a:xfrm>
            <a:off x="5638800" y="5181600"/>
            <a:ext cx="19811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Riquezas del Perú </a:t>
            </a:r>
          </a:p>
        </p:txBody>
      </p:sp>
      <p:pic>
        <p:nvPicPr>
          <p:cNvPr id="54" name="Shape 54"/>
          <p:cNvPicPr preferRelativeResize="0"/>
          <p:nvPr/>
        </p:nvPicPr>
        <p:blipFill rotWithShape="1">
          <a:blip r:embed="rId4">
            <a:alphaModFix/>
          </a:blip>
          <a:srcRect b="0" l="0" r="0" t="0"/>
          <a:stretch/>
        </p:blipFill>
        <p:spPr>
          <a:xfrm>
            <a:off x="0" y="4267200"/>
            <a:ext cx="2063750" cy="2695574"/>
          </a:xfrm>
          <a:prstGeom prst="rect">
            <a:avLst/>
          </a:prstGeom>
          <a:noFill/>
          <a:ln>
            <a:noFill/>
          </a:ln>
        </p:spPr>
      </p:pic>
      <p:pic>
        <p:nvPicPr>
          <p:cNvPr id="55" name="Shape 55"/>
          <p:cNvPicPr preferRelativeResize="0"/>
          <p:nvPr/>
        </p:nvPicPr>
        <p:blipFill rotWithShape="1">
          <a:blip r:embed="rId5">
            <a:alphaModFix/>
          </a:blip>
          <a:srcRect b="0" l="0" r="0" t="0"/>
          <a:stretch/>
        </p:blipFill>
        <p:spPr>
          <a:xfrm>
            <a:off x="0" y="0"/>
            <a:ext cx="2500311" cy="4419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ppt_w</p:attrName>
                                        </p:attrNameLst>
                                      </p:cBhvr>
                                      <p:tavLst>
                                        <p:tav fmla="" tm="0">
                                          <p:val>
                                            <p:strVal val="0"/>
                                          </p:val>
                                        </p:tav>
                                        <p:tav fmla="" tm="100000">
                                          <p:val>
                                            <p:strVal val="#ppt_w"/>
                                          </p:val>
                                        </p:tav>
                                      </p:tavLst>
                                    </p:anim>
                                    <p:anim calcmode="lin" valueType="num">
                                      <p:cBhvr additive="base">
                                        <p:cTn dur="500"/>
                                        <p:tgtEl>
                                          <p:spTgt spid="3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ppt_w</p:attrName>
                                        </p:attrNameLst>
                                      </p:cBhvr>
                                      <p:tavLst>
                                        <p:tav fmla="" tm="0">
                                          <p:val>
                                            <p:strVal val="0"/>
                                          </p:val>
                                        </p:tav>
                                        <p:tav fmla="" tm="100000">
                                          <p:val>
                                            <p:strVal val="#ppt_w"/>
                                          </p:val>
                                        </p:tav>
                                      </p:tavLst>
                                    </p:anim>
                                    <p:anim calcmode="lin" valueType="num">
                                      <p:cBhvr additive="base">
                                        <p:cTn dur="500"/>
                                        <p:tgtEl>
                                          <p:spTgt spid="2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ppt_w</p:attrName>
                                        </p:attrNameLst>
                                      </p:cBhvr>
                                      <p:tavLst>
                                        <p:tav fmla="" tm="0">
                                          <p:val>
                                            <p:strVal val="0"/>
                                          </p:val>
                                        </p:tav>
                                        <p:tav fmla="" tm="100000">
                                          <p:val>
                                            <p:strVal val="#ppt_w"/>
                                          </p:val>
                                        </p:tav>
                                      </p:tavLst>
                                    </p:anim>
                                    <p:anim calcmode="lin" valueType="num">
                                      <p:cBhvr additive="base">
                                        <p:cTn dur="500"/>
                                        <p:tgtEl>
                                          <p:spTgt spid="3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ppt_w</p:attrName>
                                        </p:attrNameLst>
                                      </p:cBhvr>
                                      <p:tavLst>
                                        <p:tav fmla="" tm="0">
                                          <p:val>
                                            <p:strVal val="0"/>
                                          </p:val>
                                        </p:tav>
                                        <p:tav fmla="" tm="100000">
                                          <p:val>
                                            <p:strVal val="#ppt_w"/>
                                          </p:val>
                                        </p:tav>
                                      </p:tavLst>
                                    </p:anim>
                                    <p:anim calcmode="lin" valueType="num">
                                      <p:cBhvr additive="base">
                                        <p:cTn dur="500"/>
                                        <p:tgtEl>
                                          <p:spTgt spid="3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ppt_w</p:attrName>
                                        </p:attrNameLst>
                                      </p:cBhvr>
                                      <p:tavLst>
                                        <p:tav fmla="" tm="0">
                                          <p:val>
                                            <p:strVal val="0"/>
                                          </p:val>
                                        </p:tav>
                                        <p:tav fmla="" tm="100000">
                                          <p:val>
                                            <p:strVal val="#ppt_w"/>
                                          </p:val>
                                        </p:tav>
                                      </p:tavLst>
                                    </p:anim>
                                    <p:anim calcmode="lin" valueType="num">
                                      <p:cBhvr additive="base">
                                        <p:cTn dur="500"/>
                                        <p:tgtEl>
                                          <p:spTgt spid="46"/>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p:tgtEl>
                                          <p:spTgt spid="49"/>
                                        </p:tgtEl>
                                        <p:attrNameLst>
                                          <p:attrName>ppt_w</p:attrName>
                                        </p:attrNameLst>
                                      </p:cBhvr>
                                      <p:tavLst>
                                        <p:tav fmla="" tm="0">
                                          <p:val>
                                            <p:strVal val="0"/>
                                          </p:val>
                                        </p:tav>
                                        <p:tav fmla="" tm="100000">
                                          <p:val>
                                            <p:strVal val="#ppt_w"/>
                                          </p:val>
                                        </p:tav>
                                      </p:tavLst>
                                    </p:anim>
                                    <p:anim calcmode="lin" valueType="num">
                                      <p:cBhvr additive="base">
                                        <p:cTn dur="500"/>
                                        <p:tgtEl>
                                          <p:spTgt spid="4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ppt_w</p:attrName>
                                        </p:attrNameLst>
                                      </p:cBhvr>
                                      <p:tavLst>
                                        <p:tav fmla="" tm="0">
                                          <p:val>
                                            <p:strVal val="0"/>
                                          </p:val>
                                        </p:tav>
                                        <p:tav fmla="" tm="100000">
                                          <p:val>
                                            <p:strVal val="#ppt_w"/>
                                          </p:val>
                                        </p:tav>
                                      </p:tavLst>
                                    </p:anim>
                                    <p:anim calcmode="lin" valueType="num">
                                      <p:cBhvr additive="base">
                                        <p:cTn dur="500"/>
                                        <p:tgtEl>
                                          <p:spTgt spid="33"/>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p:tgtEl>
                                          <p:spTgt spid="50"/>
                                        </p:tgtEl>
                                        <p:attrNameLst>
                                          <p:attrName>ppt_w</p:attrName>
                                        </p:attrNameLst>
                                      </p:cBhvr>
                                      <p:tavLst>
                                        <p:tav fmla="" tm="0">
                                          <p:val>
                                            <p:strVal val="0"/>
                                          </p:val>
                                        </p:tav>
                                        <p:tav fmla="" tm="100000">
                                          <p:val>
                                            <p:strVal val="#ppt_w"/>
                                          </p:val>
                                        </p:tav>
                                      </p:tavLst>
                                    </p:anim>
                                    <p:anim calcmode="lin" valueType="num">
                                      <p:cBhvr additive="base">
                                        <p:cTn dur="500"/>
                                        <p:tgtEl>
                                          <p:spTgt spid="50"/>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ppt_w</p:attrName>
                                        </p:attrNameLst>
                                      </p:cBhvr>
                                      <p:tavLst>
                                        <p:tav fmla="" tm="0">
                                          <p:val>
                                            <p:strVal val="0"/>
                                          </p:val>
                                        </p:tav>
                                        <p:tav fmla="" tm="100000">
                                          <p:val>
                                            <p:strVal val="#ppt_w"/>
                                          </p:val>
                                        </p:tav>
                                      </p:tavLst>
                                    </p:anim>
                                    <p:anim calcmode="lin" valueType="num">
                                      <p:cBhvr additive="base">
                                        <p:cTn dur="500"/>
                                        <p:tgtEl>
                                          <p:spTgt spid="34"/>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ppt_w</p:attrName>
                                        </p:attrNameLst>
                                      </p:cBhvr>
                                      <p:tavLst>
                                        <p:tav fmla="" tm="0">
                                          <p:val>
                                            <p:strVal val="0"/>
                                          </p:val>
                                        </p:tav>
                                        <p:tav fmla="" tm="100000">
                                          <p:val>
                                            <p:strVal val="#ppt_w"/>
                                          </p:val>
                                        </p:tav>
                                      </p:tavLst>
                                    </p:anim>
                                    <p:anim calcmode="lin" valueType="num">
                                      <p:cBhvr additive="base">
                                        <p:cTn dur="500"/>
                                        <p:tgtEl>
                                          <p:spTgt spid="35"/>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ppt_w</p:attrName>
                                        </p:attrNameLst>
                                      </p:cBhvr>
                                      <p:tavLst>
                                        <p:tav fmla="" tm="0">
                                          <p:val>
                                            <p:strVal val="0"/>
                                          </p:val>
                                        </p:tav>
                                        <p:tav fmla="" tm="100000">
                                          <p:val>
                                            <p:strVal val="#ppt_w"/>
                                          </p:val>
                                        </p:tav>
                                      </p:tavLst>
                                    </p:anim>
                                    <p:anim calcmode="lin" valueType="num">
                                      <p:cBhvr additive="base">
                                        <p:cTn dur="500"/>
                                        <p:tgtEl>
                                          <p:spTgt spid="38"/>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ppt_w</p:attrName>
                                        </p:attrNameLst>
                                      </p:cBhvr>
                                      <p:tavLst>
                                        <p:tav fmla="" tm="0">
                                          <p:val>
                                            <p:strVal val="0"/>
                                          </p:val>
                                        </p:tav>
                                        <p:tav fmla="" tm="100000">
                                          <p:val>
                                            <p:strVal val="#ppt_w"/>
                                          </p:val>
                                        </p:tav>
                                      </p:tavLst>
                                    </p:anim>
                                    <p:anim calcmode="lin" valueType="num">
                                      <p:cBhvr additive="base">
                                        <p:cTn dur="500"/>
                                        <p:tgtEl>
                                          <p:spTgt spid="41"/>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ppt_w</p:attrName>
                                        </p:attrNameLst>
                                      </p:cBhvr>
                                      <p:tavLst>
                                        <p:tav fmla="" tm="0">
                                          <p:val>
                                            <p:strVal val="0"/>
                                          </p:val>
                                        </p:tav>
                                        <p:tav fmla="" tm="100000">
                                          <p:val>
                                            <p:strVal val="#ppt_w"/>
                                          </p:val>
                                        </p:tav>
                                      </p:tavLst>
                                    </p:anim>
                                    <p:anim calcmode="lin" valueType="num">
                                      <p:cBhvr additive="base">
                                        <p:cTn dur="500"/>
                                        <p:tgtEl>
                                          <p:spTgt spid="36"/>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p:tgtEl>
                                          <p:spTgt spid="39"/>
                                        </p:tgtEl>
                                        <p:attrNameLst>
                                          <p:attrName>ppt_w</p:attrName>
                                        </p:attrNameLst>
                                      </p:cBhvr>
                                      <p:tavLst>
                                        <p:tav fmla="" tm="0">
                                          <p:val>
                                            <p:strVal val="0"/>
                                          </p:val>
                                        </p:tav>
                                        <p:tav fmla="" tm="100000">
                                          <p:val>
                                            <p:strVal val="#ppt_w"/>
                                          </p:val>
                                        </p:tav>
                                      </p:tavLst>
                                    </p:anim>
                                    <p:anim calcmode="lin" valueType="num">
                                      <p:cBhvr additive="base">
                                        <p:cTn dur="500"/>
                                        <p:tgtEl>
                                          <p:spTgt spid="39"/>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p:tgtEl>
                                          <p:spTgt spid="40"/>
                                        </p:tgtEl>
                                        <p:attrNameLst>
                                          <p:attrName>ppt_w</p:attrName>
                                        </p:attrNameLst>
                                      </p:cBhvr>
                                      <p:tavLst>
                                        <p:tav fmla="" tm="0">
                                          <p:val>
                                            <p:strVal val="0"/>
                                          </p:val>
                                        </p:tav>
                                        <p:tav fmla="" tm="100000">
                                          <p:val>
                                            <p:strVal val="#ppt_w"/>
                                          </p:val>
                                        </p:tav>
                                      </p:tavLst>
                                    </p:anim>
                                    <p:anim calcmode="lin" valueType="num">
                                      <p:cBhvr additive="base">
                                        <p:cTn dur="500"/>
                                        <p:tgtEl>
                                          <p:spTgt spid="40"/>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ppt_w</p:attrName>
                                        </p:attrNameLst>
                                      </p:cBhvr>
                                      <p:tavLst>
                                        <p:tav fmla="" tm="0">
                                          <p:val>
                                            <p:strVal val="0"/>
                                          </p:val>
                                        </p:tav>
                                        <p:tav fmla="" tm="100000">
                                          <p:val>
                                            <p:strVal val="#ppt_w"/>
                                          </p:val>
                                        </p:tav>
                                      </p:tavLst>
                                    </p:anim>
                                    <p:anim calcmode="lin" valueType="num">
                                      <p:cBhvr additive="base">
                                        <p:cTn dur="500"/>
                                        <p:tgtEl>
                                          <p:spTgt spid="44"/>
                                        </p:tgtEl>
                                        <p:attrNameLst>
                                          <p:attrName>ppt_h</p:attrName>
                                        </p:attrNameLst>
                                      </p:cBhvr>
                                      <p:tavLst>
                                        <p:tav fmla="" tm="0">
                                          <p:val>
                                            <p:strVal val="0"/>
                                          </p:val>
                                        </p:tav>
                                        <p:tav fmla="" tm="100000">
                                          <p:val>
                                            <p:strVal val="#ppt_h"/>
                                          </p:val>
                                        </p:tav>
                                      </p:tavLst>
                                    </p:anim>
                                  </p:childTnLst>
                                </p:cTn>
                              </p:par>
                            </p:childTnLst>
                          </p:cTn>
                        </p:par>
                        <p:par>
                          <p:cTn fill="hold">
                            <p:stCondLst>
                              <p:cond delay="8500"/>
                            </p:stCondLst>
                            <p:childTnLst>
                              <p:par>
                                <p:cTn fill="hold" nodeType="afterEffect" presetClass="entr" presetID="23" presetSubtype="16">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p:tgtEl>
                                          <p:spTgt spid="42"/>
                                        </p:tgtEl>
                                        <p:attrNameLst>
                                          <p:attrName>ppt_w</p:attrName>
                                        </p:attrNameLst>
                                      </p:cBhvr>
                                      <p:tavLst>
                                        <p:tav fmla="" tm="0">
                                          <p:val>
                                            <p:strVal val="0"/>
                                          </p:val>
                                        </p:tav>
                                        <p:tav fmla="" tm="100000">
                                          <p:val>
                                            <p:strVal val="#ppt_w"/>
                                          </p:val>
                                        </p:tav>
                                      </p:tavLst>
                                    </p:anim>
                                    <p:anim calcmode="lin" valueType="num">
                                      <p:cBhvr additive="base">
                                        <p:cTn dur="500"/>
                                        <p:tgtEl>
                                          <p:spTgt spid="42"/>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p:tgtEl>
                                          <p:spTgt spid="43"/>
                                        </p:tgtEl>
                                        <p:attrNameLst>
                                          <p:attrName>ppt_w</p:attrName>
                                        </p:attrNameLst>
                                      </p:cBhvr>
                                      <p:tavLst>
                                        <p:tav fmla="" tm="0">
                                          <p:val>
                                            <p:strVal val="0"/>
                                          </p:val>
                                        </p:tav>
                                        <p:tav fmla="" tm="100000">
                                          <p:val>
                                            <p:strVal val="#ppt_w"/>
                                          </p:val>
                                        </p:tav>
                                      </p:tavLst>
                                    </p:anim>
                                    <p:anim calcmode="lin" valueType="num">
                                      <p:cBhvr additive="base">
                                        <p:cTn dur="500"/>
                                        <p:tgtEl>
                                          <p:spTgt spid="43"/>
                                        </p:tgtEl>
                                        <p:attrNameLst>
                                          <p:attrName>ppt_h</p:attrName>
                                        </p:attrNameLst>
                                      </p:cBhvr>
                                      <p:tavLst>
                                        <p:tav fmla="" tm="0">
                                          <p:val>
                                            <p:strVal val="0"/>
                                          </p:val>
                                        </p:tav>
                                        <p:tav fmla="" tm="100000">
                                          <p:val>
                                            <p:strVal val="#ppt_h"/>
                                          </p:val>
                                        </p:tav>
                                      </p:tavLst>
                                    </p:anim>
                                  </p:childTnLst>
                                </p:cTn>
                              </p:par>
                            </p:childTnLst>
                          </p:cTn>
                        </p:par>
                        <p:par>
                          <p:cTn fill="hold">
                            <p:stCondLst>
                              <p:cond delay="9500"/>
                            </p:stCondLst>
                            <p:childTnLst>
                              <p:par>
                                <p:cTn fill="hold" nodeType="after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ppt_w</p:attrName>
                                        </p:attrNameLst>
                                      </p:cBhvr>
                                      <p:tavLst>
                                        <p:tav fmla="" tm="0">
                                          <p:val>
                                            <p:strVal val="0"/>
                                          </p:val>
                                        </p:tav>
                                        <p:tav fmla="" tm="100000">
                                          <p:val>
                                            <p:strVal val="#ppt_w"/>
                                          </p:val>
                                        </p:tav>
                                      </p:tavLst>
                                    </p:anim>
                                    <p:anim calcmode="lin" valueType="num">
                                      <p:cBhvr additive="base">
                                        <p:cTn dur="500"/>
                                        <p:tgtEl>
                                          <p:spTgt spid="47"/>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ppt_w</p:attrName>
                                        </p:attrNameLst>
                                      </p:cBhvr>
                                      <p:tavLst>
                                        <p:tav fmla="" tm="0">
                                          <p:val>
                                            <p:strVal val="0"/>
                                          </p:val>
                                        </p:tav>
                                        <p:tav fmla="" tm="100000">
                                          <p:val>
                                            <p:strVal val="#ppt_w"/>
                                          </p:val>
                                        </p:tav>
                                      </p:tavLst>
                                    </p:anim>
                                    <p:anim calcmode="lin" valueType="num">
                                      <p:cBhvr additive="base">
                                        <p:cTn dur="500"/>
                                        <p:tgtEl>
                                          <p:spTgt spid="37"/>
                                        </p:tgtEl>
                                        <p:attrNameLst>
                                          <p:attrName>ppt_h</p:attrName>
                                        </p:attrNameLst>
                                      </p:cBhvr>
                                      <p:tavLst>
                                        <p:tav fmla="" tm="0">
                                          <p:val>
                                            <p:strVal val="0"/>
                                          </p:val>
                                        </p:tav>
                                        <p:tav fmla="" tm="100000">
                                          <p:val>
                                            <p:strVal val="#ppt_h"/>
                                          </p:val>
                                        </p:tav>
                                      </p:tavLst>
                                    </p:anim>
                                  </p:childTnLst>
                                </p:cTn>
                              </p:par>
                            </p:childTnLst>
                          </p:cTn>
                        </p:par>
                        <p:par>
                          <p:cTn fill="hold">
                            <p:stCondLst>
                              <p:cond delay="10500"/>
                            </p:stCondLst>
                            <p:childTnLst>
                              <p:par>
                                <p:cTn fill="hold" nodeType="after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p:tgtEl>
                                          <p:spTgt spid="48"/>
                                        </p:tgtEl>
                                        <p:attrNameLst>
                                          <p:attrName>ppt_w</p:attrName>
                                        </p:attrNameLst>
                                      </p:cBhvr>
                                      <p:tavLst>
                                        <p:tav fmla="" tm="0">
                                          <p:val>
                                            <p:strVal val="0"/>
                                          </p:val>
                                        </p:tav>
                                        <p:tav fmla="" tm="100000">
                                          <p:val>
                                            <p:strVal val="#ppt_w"/>
                                          </p:val>
                                        </p:tav>
                                      </p:tavLst>
                                    </p:anim>
                                    <p:anim calcmode="lin" valueType="num">
                                      <p:cBhvr additive="base">
                                        <p:cTn dur="500"/>
                                        <p:tgtEl>
                                          <p:spTgt spid="48"/>
                                        </p:tgtEl>
                                        <p:attrNameLst>
                                          <p:attrName>ppt_h</p:attrName>
                                        </p:attrNameLst>
                                      </p:cBhvr>
                                      <p:tavLst>
                                        <p:tav fmla="" tm="0">
                                          <p:val>
                                            <p:strVal val="0"/>
                                          </p:val>
                                        </p:tav>
                                        <p:tav fmla="" tm="100000">
                                          <p:val>
                                            <p:strVal val="#ppt_h"/>
                                          </p:val>
                                        </p:tav>
                                      </p:tavLst>
                                    </p:anim>
                                  </p:childTnLst>
                                </p:cTn>
                              </p:par>
                            </p:childTnLst>
                          </p:cTn>
                        </p:par>
                        <p:par>
                          <p:cTn fill="hold">
                            <p:stCondLst>
                              <p:cond delay="11000"/>
                            </p:stCondLst>
                            <p:childTnLst>
                              <p:par>
                                <p:cTn fill="hold" nodeType="after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p:tgtEl>
                                          <p:spTgt spid="53"/>
                                        </p:tgtEl>
                                        <p:attrNameLst>
                                          <p:attrName>ppt_w</p:attrName>
                                        </p:attrNameLst>
                                      </p:cBhvr>
                                      <p:tavLst>
                                        <p:tav fmla="" tm="0">
                                          <p:val>
                                            <p:strVal val="0"/>
                                          </p:val>
                                        </p:tav>
                                        <p:tav fmla="" tm="100000">
                                          <p:val>
                                            <p:strVal val="#ppt_w"/>
                                          </p:val>
                                        </p:tav>
                                      </p:tavLst>
                                    </p:anim>
                                    <p:anim calcmode="lin" valueType="num">
                                      <p:cBhvr additive="base">
                                        <p:cTn dur="500"/>
                                        <p:tgtEl>
                                          <p:spTgt spid="53"/>
                                        </p:tgtEl>
                                        <p:attrNameLst>
                                          <p:attrName>ppt_h</p:attrName>
                                        </p:attrNameLst>
                                      </p:cBhvr>
                                      <p:tavLst>
                                        <p:tav fmla="" tm="0">
                                          <p:val>
                                            <p:strVal val="0"/>
                                          </p:val>
                                        </p:tav>
                                        <p:tav fmla="" tm="100000">
                                          <p:val>
                                            <p:strVal val="#ppt_h"/>
                                          </p:val>
                                        </p:tav>
                                      </p:tavLst>
                                    </p:anim>
                                  </p:childTnLst>
                                </p:cTn>
                              </p:par>
                            </p:childTnLst>
                          </p:cTn>
                        </p:par>
                        <p:par>
                          <p:cTn fill="hold">
                            <p:stCondLst>
                              <p:cond delay="11500"/>
                            </p:stCondLst>
                            <p:childTnLst>
                              <p:par>
                                <p:cTn fill="hold" nodeType="after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p:tgtEl>
                                          <p:spTgt spid="51"/>
                                        </p:tgtEl>
                                        <p:attrNameLst>
                                          <p:attrName>ppt_w</p:attrName>
                                        </p:attrNameLst>
                                      </p:cBhvr>
                                      <p:tavLst>
                                        <p:tav fmla="" tm="0">
                                          <p:val>
                                            <p:strVal val="0"/>
                                          </p:val>
                                        </p:tav>
                                        <p:tav fmla="" tm="100000">
                                          <p:val>
                                            <p:strVal val="#ppt_w"/>
                                          </p:val>
                                        </p:tav>
                                      </p:tavLst>
                                    </p:anim>
                                    <p:anim calcmode="lin" valueType="num">
                                      <p:cBhvr additive="base">
                                        <p:cTn dur="500"/>
                                        <p:tgtEl>
                                          <p:spTgt spid="51"/>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p:tgtEl>
                                          <p:spTgt spid="52"/>
                                        </p:tgtEl>
                                        <p:attrNameLst>
                                          <p:attrName>ppt_w</p:attrName>
                                        </p:attrNameLst>
                                      </p:cBhvr>
                                      <p:tavLst>
                                        <p:tav fmla="" tm="0">
                                          <p:val>
                                            <p:strVal val="0"/>
                                          </p:val>
                                        </p:tav>
                                        <p:tav fmla="" tm="100000">
                                          <p:val>
                                            <p:strVal val="#ppt_w"/>
                                          </p:val>
                                        </p:tav>
                                      </p:tavLst>
                                    </p:anim>
                                    <p:anim calcmode="lin" valueType="num">
                                      <p:cBhvr additive="base">
                                        <p:cTn dur="500"/>
                                        <p:tgtEl>
                                          <p:spTgt spid="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3" name="Shape 193"/>
        <p:cNvGrpSpPr/>
        <p:nvPr/>
      </p:nvGrpSpPr>
      <p:grpSpPr>
        <a:xfrm>
          <a:off x="0" y="0"/>
          <a:ext cx="0" cy="0"/>
          <a:chOff x="0" y="0"/>
          <a:chExt cx="0" cy="0"/>
        </a:xfrm>
      </p:grpSpPr>
      <p:sp>
        <p:nvSpPr>
          <p:cNvPr id="194" name="Shape 194"/>
          <p:cNvSpPr txBox="1"/>
          <p:nvPr/>
        </p:nvSpPr>
        <p:spPr>
          <a:xfrm>
            <a:off x="0" y="0"/>
            <a:ext cx="9144000" cy="3059111"/>
          </a:xfrm>
          <a:prstGeom prst="rect">
            <a:avLst/>
          </a:prstGeom>
          <a:solidFill>
            <a:schemeClr val="dk1"/>
          </a:solid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sng" cap="none" strike="noStrike">
                <a:solidFill>
                  <a:srgbClr val="DAD3AE"/>
                </a:solidFill>
                <a:latin typeface="Calibri"/>
                <a:ea typeface="Calibri"/>
                <a:cs typeface="Calibri"/>
                <a:sym typeface="Calibri"/>
              </a:rPr>
              <a:t>En 1929,</a:t>
            </a:r>
            <a:r>
              <a:rPr b="1" i="1" lang="en-US" sz="1400" u="none" cap="none" strike="noStrike">
                <a:solidFill>
                  <a:srgbClr val="DAD3AE"/>
                </a:solidFill>
                <a:latin typeface="Calibri"/>
                <a:ea typeface="Calibri"/>
                <a:cs typeface="Calibri"/>
                <a:sym typeface="Calibri"/>
              </a:rPr>
              <a:t> Augusto B. Leguia participó al Congreso:“…Se inauguró en Sevilla el pabellón que el Gobierno ha construido en la Exposición Iberoamericana…En él se exhiben valiosos ejemplares de los productos naturales de nuestra costa, sierra y montaña y de las industrias nacionales agrícola, minera y fabril…En nuestro deseo de concurrir en buena forma a la Iberoamericana de Sevilla, y a fin de que el pabellón…sea fiel exponente de nuestras riquezas…El mayor empeño se ha puesto en el Salón Minero…Esta exposición está considerada como una de las más importantes de principios del siglo XX.</a:t>
            </a:r>
            <a:br>
              <a:rPr b="1" i="1" lang="en-US" sz="1400" u="none" cap="none" strike="noStrike">
                <a:solidFill>
                  <a:srgbClr val="DAD3AE"/>
                </a:solidFill>
                <a:latin typeface="Calibri"/>
                <a:ea typeface="Calibri"/>
                <a:cs typeface="Calibri"/>
                <a:sym typeface="Calibri"/>
              </a:rPr>
            </a:br>
            <a:br>
              <a:rPr b="1" i="1" lang="en-US" sz="10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En 1930</a:t>
            </a:r>
            <a:r>
              <a:rPr b="1" i="1" lang="en-US" sz="1400" u="none" cap="none" strike="noStrike">
                <a:solidFill>
                  <a:srgbClr val="DAD3AE"/>
                </a:solidFill>
                <a:latin typeface="Calibri"/>
                <a:ea typeface="Calibri"/>
                <a:cs typeface="Calibri"/>
                <a:sym typeface="Calibri"/>
              </a:rPr>
              <a:t>, Leguia comunicó al Congreso: “…con ocasión del certamen de Sevilla se enviaron a dicha exposición 1,380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objetos y reliquias de las diferentes culturas del país…”.</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0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r>
              <a:rPr b="1" i="1" lang="en-US" sz="1400" u="none" cap="none" strike="noStrike">
                <a:solidFill>
                  <a:schemeClr val="dk1"/>
                </a:solidFill>
                <a:latin typeface="Calibri"/>
                <a:ea typeface="Calibri"/>
                <a:cs typeface="Calibri"/>
                <a:sym typeface="Calibri"/>
              </a:rPr>
              <a:t> .        </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encargado fue Julio César Tello Rojas (1880-1947) médico, científico  y antropólogo peruano, quien es considerado el padre de la arqueología del Perú.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Éste seleccionó cuidadosamente los objetos arqueológicos e informó al Ministro de RR. EE. don Pedro José Rada y Gamio (1873-1938) la procedencia, el número y los gastos realizados. Comunicó que había  entregado a la Comisión peruana  de la Exposición una serie de colecciones hasta un total de mil trescientos ochenta objetos [1,380]  destacó la entrega de seis grandes fardos funerarios conteniendo momias Paracas, que aún no habían sido estudiadas. </a:t>
            </a:r>
            <a:r>
              <a:rPr b="1" i="1" lang="en-US" sz="1400" u="none" cap="none" strike="noStrike">
                <a:solidFill>
                  <a:schemeClr val="dk1"/>
                </a:solidFill>
                <a:latin typeface="Calibri"/>
                <a:ea typeface="Calibri"/>
                <a:cs typeface="Calibri"/>
                <a:sym typeface="Calibri"/>
              </a:rPr>
              <a:t>-------------------------------------</a:t>
            </a:r>
          </a:p>
        </p:txBody>
      </p:sp>
      <p:pic>
        <p:nvPicPr>
          <p:cNvPr id="195" name="Shape 195"/>
          <p:cNvPicPr preferRelativeResize="0"/>
          <p:nvPr/>
        </p:nvPicPr>
        <p:blipFill rotWithShape="1">
          <a:blip r:embed="rId3">
            <a:alphaModFix/>
          </a:blip>
          <a:srcRect b="0" l="0" r="0" t="0"/>
          <a:stretch/>
        </p:blipFill>
        <p:spPr>
          <a:xfrm>
            <a:off x="4419600" y="3263900"/>
            <a:ext cx="4368799" cy="3594099"/>
          </a:xfrm>
          <a:prstGeom prst="rect">
            <a:avLst/>
          </a:prstGeom>
          <a:noFill/>
          <a:ln>
            <a:noFill/>
          </a:ln>
        </p:spPr>
      </p:pic>
      <p:pic>
        <p:nvPicPr>
          <p:cNvPr id="196" name="Shape 196"/>
          <p:cNvPicPr preferRelativeResize="0"/>
          <p:nvPr/>
        </p:nvPicPr>
        <p:blipFill rotWithShape="1">
          <a:blip r:embed="rId4">
            <a:alphaModFix/>
          </a:blip>
          <a:srcRect b="0" l="0" r="0" t="0"/>
          <a:stretch/>
        </p:blipFill>
        <p:spPr>
          <a:xfrm>
            <a:off x="304800" y="3124200"/>
            <a:ext cx="2390775" cy="3733800"/>
          </a:xfrm>
          <a:prstGeom prst="rect">
            <a:avLst/>
          </a:prstGeom>
          <a:noFill/>
          <a:ln>
            <a:noFill/>
          </a:ln>
        </p:spPr>
      </p:pic>
      <p:sp>
        <p:nvSpPr>
          <p:cNvPr id="197" name="Shape 197"/>
          <p:cNvSpPr txBox="1"/>
          <p:nvPr/>
        </p:nvSpPr>
        <p:spPr>
          <a:xfrm>
            <a:off x="2209800" y="6584950"/>
            <a:ext cx="3352799" cy="273049"/>
          </a:xfrm>
          <a:prstGeom prst="rect">
            <a:avLst/>
          </a:prstGeom>
          <a:solidFill>
            <a:srgbClr val="C0C0C0"/>
          </a:solidFill>
          <a:ln>
            <a:noFill/>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1" i="1" lang="en-US" sz="1400" u="none" cap="none" strike="noStrike">
                <a:solidFill>
                  <a:schemeClr val="dk1"/>
                </a:solidFill>
                <a:latin typeface="Calibri"/>
                <a:ea typeface="Calibri"/>
                <a:cs typeface="Calibri"/>
                <a:sym typeface="Calibri"/>
              </a:rPr>
              <a:t>Fotografías: Casa de la Ciencia en Sevilla</a:t>
            </a:r>
            <a:r>
              <a:rPr b="1" i="1" lang="en-US" sz="1400" u="none" cap="none" strike="noStrike">
                <a:solidFill>
                  <a:srgbClr val="DAD3AE"/>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ppt_w</p:attrName>
                                        </p:attrNameLst>
                                      </p:cBhvr>
                                      <p:tavLst>
                                        <p:tav fmla="" tm="0">
                                          <p:val>
                                            <p:strVal val="0"/>
                                          </p:val>
                                        </p:tav>
                                        <p:tav fmla="" tm="100000">
                                          <p:val>
                                            <p:strVal val="#ppt_w"/>
                                          </p:val>
                                        </p:tav>
                                      </p:tavLst>
                                    </p:anim>
                                    <p:anim calcmode="lin" valueType="num">
                                      <p:cBhvr additive="base">
                                        <p:cTn dur="500"/>
                                        <p:tgtEl>
                                          <p:spTgt spid="1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b="0" l="0" r="0" t="0"/>
          <a:stretch/>
        </p:blipFill>
        <p:spPr>
          <a:xfrm>
            <a:off x="5272087" y="2971800"/>
            <a:ext cx="3871912" cy="3886200"/>
          </a:xfrm>
          <a:prstGeom prst="rect">
            <a:avLst/>
          </a:prstGeom>
          <a:noFill/>
          <a:ln>
            <a:noFill/>
          </a:ln>
        </p:spPr>
      </p:pic>
      <p:pic>
        <p:nvPicPr>
          <p:cNvPr id="203" name="Shape 203"/>
          <p:cNvPicPr preferRelativeResize="0"/>
          <p:nvPr/>
        </p:nvPicPr>
        <p:blipFill rotWithShape="1">
          <a:blip r:embed="rId4">
            <a:alphaModFix/>
          </a:blip>
          <a:srcRect b="0" l="0" r="0" t="0"/>
          <a:stretch/>
        </p:blipFill>
        <p:spPr>
          <a:xfrm>
            <a:off x="381000" y="4246562"/>
            <a:ext cx="3733800" cy="2611436"/>
          </a:xfrm>
          <a:prstGeom prst="rect">
            <a:avLst/>
          </a:prstGeom>
          <a:noFill/>
          <a:ln>
            <a:noFill/>
          </a:ln>
        </p:spPr>
      </p:pic>
      <p:sp>
        <p:nvSpPr>
          <p:cNvPr id="204" name="Shape 204"/>
          <p:cNvSpPr txBox="1"/>
          <p:nvPr/>
        </p:nvSpPr>
        <p:spPr>
          <a:xfrm>
            <a:off x="0" y="-76200"/>
            <a:ext cx="5257799" cy="3952875"/>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t>
            </a:r>
            <a:r>
              <a:rPr b="1" i="1" lang="en-US" sz="1600" u="sng" cap="none" strike="noStrike">
                <a:solidFill>
                  <a:srgbClr val="DAD3AE"/>
                </a:solidFill>
                <a:latin typeface="Calibri"/>
                <a:ea typeface="Calibri"/>
                <a:cs typeface="Calibri"/>
                <a:sym typeface="Calibri"/>
              </a:rPr>
              <a:t>as tres plantas  del pabellón acogieron las siguientes salas:</a:t>
            </a:r>
            <a:br>
              <a:rPr b="1" i="1" lang="en-US" sz="1400" u="none" cap="none" strike="noStrike">
                <a:solidFill>
                  <a:srgbClr val="DAD3AE"/>
                </a:solidFill>
                <a:latin typeface="Calibri"/>
                <a:ea typeface="Calibri"/>
                <a:cs typeface="Calibri"/>
                <a:sym typeface="Calibri"/>
              </a:rPr>
            </a:br>
            <a:br>
              <a:rPr b="0"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 de Arqueología</a:t>
            </a:r>
            <a:r>
              <a:rPr b="1" i="1" lang="en-US" sz="1400" u="none" cap="none" strike="noStrike">
                <a:solidFill>
                  <a:srgbClr val="DAD3AE"/>
                </a:solidFill>
                <a:latin typeface="Calibri"/>
                <a:ea typeface="Calibri"/>
                <a:cs typeface="Calibri"/>
                <a:sym typeface="Calibri"/>
              </a:rPr>
              <a:t>.- colección de cerámica prehispánica de las culturas: Paracas,  Nazca, Mochica,  Chimú y Chancay.  Momias y  maquetas de sepultura indígena, vestidos, utensilios y comestibles depositados en las tumbas.</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Salas de Pintura y Escultura.-</a:t>
            </a:r>
            <a:r>
              <a:rPr b="1" i="1" lang="en-US" sz="1400" u="none" cap="none" strike="noStrike">
                <a:solidFill>
                  <a:srgbClr val="DAD3AE"/>
                </a:solidFill>
                <a:latin typeface="Calibri"/>
                <a:ea typeface="Calibri"/>
                <a:cs typeface="Calibri"/>
                <a:sym typeface="Calibri"/>
              </a:rPr>
              <a:t> con obra de diferentes pintores y escultores  peruanos. </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Biblioteca</a:t>
            </a:r>
            <a:r>
              <a:rPr b="1" i="1" lang="en-US" sz="1400" u="none" cap="none" strike="noStrike">
                <a:solidFill>
                  <a:srgbClr val="DAD3AE"/>
                </a:solidFill>
                <a:latin typeface="Calibri"/>
                <a:ea typeface="Calibri"/>
                <a:cs typeface="Calibri"/>
                <a:sym typeface="Calibri"/>
              </a:rPr>
              <a:t>.- conjunto de libros preparados para la ocasión. </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 de joyas y objetos artísticos</a:t>
            </a:r>
            <a:r>
              <a:rPr b="1" i="1" lang="en-US" sz="1400" u="none" cap="none" strike="noStrike">
                <a:solidFill>
                  <a:srgbClr val="DAD3AE"/>
                </a:solidFill>
                <a:latin typeface="Calibri"/>
                <a:ea typeface="Calibri"/>
                <a:cs typeface="Calibri"/>
                <a:sym typeface="Calibri"/>
              </a:rPr>
              <a:t>.- adornos, enseres, marcos para fotos y trabajos de filigrana en oro y plata.</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Salas de Agricultura.-</a:t>
            </a:r>
            <a:r>
              <a:rPr b="1" i="1" lang="en-US" sz="1400" u="none" cap="none" strike="noStrike">
                <a:solidFill>
                  <a:srgbClr val="DAD3AE"/>
                </a:solidFill>
                <a:latin typeface="Calibri"/>
                <a:ea typeface="Calibri"/>
                <a:cs typeface="Calibri"/>
                <a:sym typeface="Calibri"/>
              </a:rPr>
              <a:t> muestras de los principales productos oriundos  del país, entre ellos: variedades de papa, maíz, algodón, maní, coca, cacao, ollucos, oca, productos de la selva peruana y frutas como el pacae, chirimoya y lúcuma.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r>
              <a:rPr b="1" i="1" lang="en-US" sz="1400" u="sng" cap="none" strike="noStrike">
                <a:solidFill>
                  <a:srgbClr val="DAD3AE"/>
                </a:solidFill>
                <a:latin typeface="Calibri"/>
                <a:ea typeface="Calibri"/>
                <a:cs typeface="Calibri"/>
                <a:sym typeface="Calibri"/>
              </a:rPr>
              <a:t>Sala de Abonos.</a:t>
            </a:r>
            <a:r>
              <a:rPr b="1" i="1" lang="en-US" sz="1400" u="none" cap="none" strike="noStrike">
                <a:solidFill>
                  <a:srgbClr val="DAD3AE"/>
                </a:solidFill>
                <a:latin typeface="Calibri"/>
                <a:ea typeface="Calibri"/>
                <a:cs typeface="Calibri"/>
                <a:sym typeface="Calibri"/>
              </a:rPr>
              <a:t> Muestras de fertilizantes: como el guano de las islas y salitre. Una maqueta con las islas guaneras y aves marinas disecadas. </a:t>
            </a:r>
          </a:p>
        </p:txBody>
      </p:sp>
      <p:sp>
        <p:nvSpPr>
          <p:cNvPr id="205" name="Shape 205"/>
          <p:cNvSpPr txBox="1"/>
          <p:nvPr/>
        </p:nvSpPr>
        <p:spPr>
          <a:xfrm>
            <a:off x="5257800" y="38100"/>
            <a:ext cx="3962399" cy="2857499"/>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Salas de Auquénidos</a:t>
            </a:r>
            <a:r>
              <a:rPr b="1" i="1" lang="en-US" sz="1400" u="none" cap="none" strike="noStrike">
                <a:solidFill>
                  <a:srgbClr val="DAD3AE"/>
                </a:solidFill>
                <a:latin typeface="Calibri"/>
                <a:ea typeface="Calibri"/>
                <a:cs typeface="Calibri"/>
                <a:sym typeface="Calibri"/>
              </a:rPr>
              <a:t> .- animales  autóctonos disecados productores de lana fina: vicuñas, llamas, alpacas y guanacos.</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Salas de Industrias.-</a:t>
            </a:r>
            <a:r>
              <a:rPr b="1" i="1" lang="en-US" sz="1400" u="none" cap="none" strike="noStrike">
                <a:solidFill>
                  <a:srgbClr val="DAD3AE"/>
                </a:solidFill>
                <a:latin typeface="Calibri"/>
                <a:ea typeface="Calibri"/>
                <a:cs typeface="Calibri"/>
                <a:sym typeface="Calibri"/>
              </a:rPr>
              <a:t>  muestrarios completos de tejidos de lana, algodón, fibras textiles y manufac-turados. Se incluían diversos tipos de madera. </a:t>
            </a: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Sala de Minería.-</a:t>
            </a:r>
            <a:r>
              <a:rPr b="1" i="1" lang="en-US" sz="1400" u="none" cap="none" strike="noStrike">
                <a:solidFill>
                  <a:srgbClr val="DAD3AE"/>
                </a:solidFill>
                <a:latin typeface="Calibri"/>
                <a:ea typeface="Calibri"/>
                <a:cs typeface="Calibri"/>
                <a:sym typeface="Calibri"/>
              </a:rPr>
              <a:t> Con minerales del país:  oro, bismuto, cobre, plomo, zinc, vanadio, plata,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azogue, tungsteno, molibdeno, carbón, azufre, entre otros.</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Se incluyeron maquetas de instalaciones mineras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y petroleras, así como mapas y estadísticas.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9" name="Shape 209"/>
        <p:cNvGrpSpPr/>
        <p:nvPr/>
      </p:nvGrpSpPr>
      <p:grpSpPr>
        <a:xfrm>
          <a:off x="0" y="0"/>
          <a:ext cx="0" cy="0"/>
          <a:chOff x="0" y="0"/>
          <a:chExt cx="0" cy="0"/>
        </a:xfrm>
      </p:grpSpPr>
      <p:sp>
        <p:nvSpPr>
          <p:cNvPr id="210" name="Shape 210"/>
          <p:cNvSpPr txBox="1"/>
          <p:nvPr/>
        </p:nvSpPr>
        <p:spPr>
          <a:xfrm>
            <a:off x="0" y="3733800"/>
            <a:ext cx="2971799" cy="273049"/>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1" i="1" lang="en-US" sz="1400" u="none" cap="none" strike="noStrike">
                <a:solidFill>
                  <a:schemeClr val="dk1"/>
                </a:solidFill>
                <a:latin typeface="Calibri"/>
                <a:ea typeface="Calibri"/>
                <a:cs typeface="Calibri"/>
                <a:sym typeface="Calibri"/>
              </a:rPr>
              <a:t>Fuente: Casa de la Ciencia en Sevilla</a:t>
            </a:r>
            <a:r>
              <a:rPr b="1" i="1" lang="en-US" sz="1400" u="none" cap="none" strike="noStrike">
                <a:solidFill>
                  <a:srgbClr val="DAD3AE"/>
                </a:solidFill>
                <a:latin typeface="Calibri"/>
                <a:ea typeface="Calibri"/>
                <a:cs typeface="Calibri"/>
                <a:sym typeface="Calibri"/>
              </a:rPr>
              <a:t>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4" name="Shape 214"/>
        <p:cNvGrpSpPr/>
        <p:nvPr/>
      </p:nvGrpSpPr>
      <p:grpSpPr>
        <a:xfrm>
          <a:off x="0" y="0"/>
          <a:ext cx="0" cy="0"/>
          <a:chOff x="0" y="0"/>
          <a:chExt cx="0" cy="0"/>
        </a:xfrm>
      </p:grpSpPr>
      <p:pic>
        <p:nvPicPr>
          <p:cNvPr id="215" name="Shape 215"/>
          <p:cNvPicPr preferRelativeResize="0"/>
          <p:nvPr/>
        </p:nvPicPr>
        <p:blipFill rotWithShape="1">
          <a:blip r:embed="rId4">
            <a:alphaModFix/>
          </a:blip>
          <a:srcRect b="0" l="0" r="0" t="0"/>
          <a:stretch/>
        </p:blipFill>
        <p:spPr>
          <a:xfrm>
            <a:off x="0" y="0"/>
            <a:ext cx="9144000" cy="7002461"/>
          </a:xfrm>
          <a:prstGeom prst="rect">
            <a:avLst/>
          </a:prstGeom>
          <a:noFill/>
          <a:ln>
            <a:noFill/>
          </a:ln>
        </p:spPr>
      </p:pic>
      <p:sp>
        <p:nvSpPr>
          <p:cNvPr id="216" name="Shape 216"/>
          <p:cNvSpPr txBox="1"/>
          <p:nvPr/>
        </p:nvSpPr>
        <p:spPr>
          <a:xfrm>
            <a:off x="0" y="1143000"/>
            <a:ext cx="2438399" cy="3047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Friso de José Sabogal Dieguez  </a:t>
            </a:r>
            <a:r>
              <a:rPr b="1" i="1" lang="en-US" sz="1600" u="none" cap="none" strike="noStrike">
                <a:solidFill>
                  <a:srgbClr val="DAD3AE"/>
                </a:solidFill>
                <a:latin typeface="Calibri"/>
                <a:ea typeface="Calibri"/>
                <a:cs typeface="Calibri"/>
                <a:sym typeface="Calibri"/>
              </a:rPr>
              <a:t> </a:t>
            </a:r>
          </a:p>
        </p:txBody>
      </p:sp>
      <p:sp>
        <p:nvSpPr>
          <p:cNvPr id="217" name="Shape 217"/>
          <p:cNvSpPr txBox="1"/>
          <p:nvPr/>
        </p:nvSpPr>
        <p:spPr>
          <a:xfrm>
            <a:off x="5181600" y="6172200"/>
            <a:ext cx="3962399" cy="974725"/>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Salón  de Minería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Indígenas sentados, obra en talla de madera de</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Ismael Pozo Velit   (alegoría)</a:t>
            </a:r>
            <a:br>
              <a:rPr b="1" i="1" lang="en-US" sz="1400" u="none" cap="none" strike="noStrike">
                <a:solidFill>
                  <a:srgbClr val="DAD3AE"/>
                </a:solidFill>
                <a:latin typeface="Calibri"/>
                <a:ea typeface="Calibri"/>
                <a:cs typeface="Calibri"/>
                <a:sym typeface="Calibri"/>
              </a:rPr>
            </a:b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0" t="0"/>
          <a:stretch/>
        </p:blipFill>
        <p:spPr>
          <a:xfrm>
            <a:off x="228600" y="5222875"/>
            <a:ext cx="5181600" cy="1635125"/>
          </a:xfrm>
          <a:prstGeom prst="rect">
            <a:avLst/>
          </a:prstGeom>
          <a:noFill/>
          <a:ln>
            <a:noFill/>
          </a:ln>
        </p:spPr>
      </p:pic>
      <p:sp>
        <p:nvSpPr>
          <p:cNvPr id="223" name="Shape 223"/>
          <p:cNvSpPr txBox="1"/>
          <p:nvPr/>
        </p:nvSpPr>
        <p:spPr>
          <a:xfrm>
            <a:off x="5562600" y="304800"/>
            <a:ext cx="3581399"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Frisos de José Sabogal Dieguez (1888-1956)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las salas de Minería.  </a:t>
            </a:r>
            <a:r>
              <a:rPr b="1" i="1" lang="en-US" sz="1600" u="none" cap="none" strike="noStrike">
                <a:solidFill>
                  <a:srgbClr val="DAD3AE"/>
                </a:solidFill>
                <a:latin typeface="Calibri"/>
                <a:ea typeface="Calibri"/>
                <a:cs typeface="Calibri"/>
                <a:sym typeface="Calibri"/>
              </a:rPr>
              <a:t> </a:t>
            </a:r>
          </a:p>
        </p:txBody>
      </p:sp>
      <p:pic>
        <p:nvPicPr>
          <p:cNvPr id="224" name="Shape 224"/>
          <p:cNvPicPr preferRelativeResize="0"/>
          <p:nvPr/>
        </p:nvPicPr>
        <p:blipFill rotWithShape="1">
          <a:blip r:embed="rId4">
            <a:alphaModFix/>
          </a:blip>
          <a:srcRect b="0" l="0" r="0" t="0"/>
          <a:stretch/>
        </p:blipFill>
        <p:spPr>
          <a:xfrm>
            <a:off x="3429000" y="1600200"/>
            <a:ext cx="5714999" cy="3657600"/>
          </a:xfrm>
          <a:prstGeom prst="rect">
            <a:avLst/>
          </a:prstGeom>
          <a:noFill/>
          <a:ln>
            <a:noFill/>
          </a:ln>
        </p:spPr>
      </p:pic>
      <p:pic>
        <p:nvPicPr>
          <p:cNvPr id="225" name="Shape 225"/>
          <p:cNvPicPr preferRelativeResize="0"/>
          <p:nvPr/>
        </p:nvPicPr>
        <p:blipFill rotWithShape="1">
          <a:blip r:embed="rId5">
            <a:alphaModFix/>
          </a:blip>
          <a:srcRect b="0" l="0" r="0" t="0"/>
          <a:stretch/>
        </p:blipFill>
        <p:spPr>
          <a:xfrm>
            <a:off x="0" y="0"/>
            <a:ext cx="5181600" cy="1627186"/>
          </a:xfrm>
          <a:prstGeom prst="rect">
            <a:avLst/>
          </a:prstGeom>
          <a:noFill/>
          <a:ln>
            <a:noFill/>
          </a:ln>
        </p:spPr>
      </p:pic>
      <p:sp>
        <p:nvSpPr>
          <p:cNvPr id="226" name="Shape 226"/>
          <p:cNvSpPr txBox="1"/>
          <p:nvPr/>
        </p:nvSpPr>
        <p:spPr>
          <a:xfrm>
            <a:off x="0" y="2133600"/>
            <a:ext cx="3352799" cy="243204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salones de minería estuvieron a cargo del ingeniero Alberto Jochamowitz Moses (1881-1974) como miembro de la comisión organizadora del Pabellón del Perú en la Exposición de Sevilla de 1929.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 Jochamowitz también fue el diseñador y ejecutor, junto con el arquitecto Claudio Sahut, del Parque de la Reserva de Lima, el más grande de América en esa época, inaugurado el 19 de febrero de 1929. </a:t>
            </a:r>
            <a:r>
              <a:rPr b="1" i="1" lang="en-US" sz="1400" u="none" cap="none" strike="noStrike">
                <a:solidFill>
                  <a:schemeClr val="dk1"/>
                </a:solidFill>
                <a:latin typeface="Calibri"/>
                <a:ea typeface="Calibri"/>
                <a:cs typeface="Calibri"/>
                <a:sym typeface="Calibri"/>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ppt_w</p:attrName>
                                        </p:attrNameLst>
                                      </p:cBhvr>
                                      <p:tavLst>
                                        <p:tav fmla="" tm="0">
                                          <p:val>
                                            <p:strVal val="0"/>
                                          </p:val>
                                        </p:tav>
                                        <p:tav fmla="" tm="100000">
                                          <p:val>
                                            <p:strVal val="#ppt_w"/>
                                          </p:val>
                                        </p:tav>
                                      </p:tavLst>
                                    </p:anim>
                                    <p:anim calcmode="lin" valueType="num">
                                      <p:cBhvr additive="base">
                                        <p:cTn dur="500"/>
                                        <p:tgtEl>
                                          <p:spTgt spid="22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ppt_w</p:attrName>
                                        </p:attrNameLst>
                                      </p:cBhvr>
                                      <p:tavLst>
                                        <p:tav fmla="" tm="0">
                                          <p:val>
                                            <p:strVal val="0"/>
                                          </p:val>
                                        </p:tav>
                                        <p:tav fmla="" tm="100000">
                                          <p:val>
                                            <p:strVal val="#ppt_w"/>
                                          </p:val>
                                        </p:tav>
                                      </p:tavLst>
                                    </p:anim>
                                    <p:anim calcmode="lin" valueType="num">
                                      <p:cBhvr additive="base">
                                        <p:cTn dur="500"/>
                                        <p:tgtEl>
                                          <p:spTgt spid="2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30" name="Shape 230"/>
        <p:cNvGrpSpPr/>
        <p:nvPr/>
      </p:nvGrpSpPr>
      <p:grpSpPr>
        <a:xfrm>
          <a:off x="0" y="0"/>
          <a:ext cx="0" cy="0"/>
          <a:chOff x="0" y="0"/>
          <a:chExt cx="0" cy="0"/>
        </a:xfrm>
      </p:grpSpPr>
      <p:sp>
        <p:nvSpPr>
          <p:cNvPr id="231" name="Shape 231"/>
          <p:cNvSpPr txBox="1"/>
          <p:nvPr/>
        </p:nvSpPr>
        <p:spPr>
          <a:xfrm>
            <a:off x="0" y="533400"/>
            <a:ext cx="9144000" cy="8254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Fragmento del informe al Ministro de RR.EE  detallando el Pabellón del Peú en la Iberoamericana  de Sevilla, clausurado el  19 oct. 1930.El día 25 de agosto de 1930, el presidente Augusto B. Leguia, fue derrocado por el Comandante Luis M. Sáncez Cerro .</a:t>
            </a:r>
            <a:r>
              <a:rPr b="1" i="1" lang="en-US" sz="1200" u="none" cap="none" strike="noStrike">
                <a:solidFill>
                  <a:srgbClr val="DAD3AE"/>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ppt_w</p:attrName>
                                        </p:attrNameLst>
                                      </p:cBhvr>
                                      <p:tavLst>
                                        <p:tav fmla="" tm="0">
                                          <p:val>
                                            <p:strVal val="0"/>
                                          </p:val>
                                        </p:tav>
                                        <p:tav fmla="" tm="100000">
                                          <p:val>
                                            <p:strVal val="#ppt_w"/>
                                          </p:val>
                                        </p:tav>
                                      </p:tavLst>
                                    </p:anim>
                                    <p:anim calcmode="lin" valueType="num">
                                      <p:cBhvr additive="base">
                                        <p:cTn dur="500"/>
                                        <p:tgtEl>
                                          <p:spTgt spid="2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35" name="Shape 235"/>
        <p:cNvGrpSpPr/>
        <p:nvPr/>
      </p:nvGrpSpPr>
      <p:grpSpPr>
        <a:xfrm>
          <a:off x="0" y="0"/>
          <a:ext cx="0" cy="0"/>
          <a:chOff x="0" y="0"/>
          <a:chExt cx="0" cy="0"/>
        </a:xfrm>
      </p:grpSpPr>
      <p:sp>
        <p:nvSpPr>
          <p:cNvPr id="236" name="Shape 236"/>
          <p:cNvSpPr txBox="1"/>
          <p:nvPr/>
        </p:nvSpPr>
        <p:spPr>
          <a:xfrm>
            <a:off x="0" y="2362200"/>
            <a:ext cx="9144000" cy="42481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En los documentos oficiales se leen los nombres de los diferentes pintores y del escultor que expusieron en la Iberoamericana de 1929.</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Ignacio Merino Muñoz, Francisco Laso de los Ríos, Carlos Jiménez Saco, Daniel Hernández Morillo,  Ricardo Florés Quintanilla,  Héctor Spiers Landelle,  Wenceslao Hinostroza Quintana, Camilo Blas, Isabel Morales Macedo, Laura Zegarra, esculturas de Raúl Pró Arteaga.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Paneles de pintura  de :  José Sabogal Dieguez  y M. Domingo Pantigoso Pinto.</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No se tiene información de la cantidad  de obras  que presentó cada artista y si éstos fueron los únicos.</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Tampoco  se mencionan los nombres del escultor y tallador que trabajaron en la realización de esculturas, medios relieves y ornamentos del pabellón, estos artistas fueron: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Ismael Pozo Velit  (1905-1959)</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 Isidoro de la Cruz-Melo Huamaní. (1899-1952)</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Obtuvieron medallas: M. Piqueras Cotolí, D. Hernández, W. Hinostroza y probablemente otros más.  </a:t>
            </a:r>
          </a:p>
        </p:txBody>
      </p:sp>
      <p:pic>
        <p:nvPicPr>
          <p:cNvPr id="237" name="Shape 237"/>
          <p:cNvPicPr preferRelativeResize="0"/>
          <p:nvPr/>
        </p:nvPicPr>
        <p:blipFill rotWithShape="1">
          <a:blip r:embed="rId4">
            <a:alphaModFix/>
          </a:blip>
          <a:srcRect b="0" l="0" r="0" t="0"/>
          <a:stretch/>
        </p:blipFill>
        <p:spPr>
          <a:xfrm>
            <a:off x="0" y="0"/>
            <a:ext cx="1685925" cy="2209799"/>
          </a:xfrm>
          <a:prstGeom prst="rect">
            <a:avLst/>
          </a:prstGeom>
          <a:noFill/>
          <a:ln>
            <a:noFill/>
          </a:ln>
        </p:spPr>
      </p:pic>
      <p:pic>
        <p:nvPicPr>
          <p:cNvPr id="238" name="Shape 238"/>
          <p:cNvPicPr preferRelativeResize="0"/>
          <p:nvPr/>
        </p:nvPicPr>
        <p:blipFill rotWithShape="1">
          <a:blip r:embed="rId4">
            <a:alphaModFix/>
          </a:blip>
          <a:srcRect b="0" l="0" r="0" t="0"/>
          <a:stretch/>
        </p:blipFill>
        <p:spPr>
          <a:xfrm>
            <a:off x="7458075" y="0"/>
            <a:ext cx="1685925" cy="2209799"/>
          </a:xfrm>
          <a:prstGeom prst="rect">
            <a:avLst/>
          </a:prstGeom>
          <a:noFill/>
          <a:ln>
            <a:noFill/>
          </a:ln>
        </p:spPr>
      </p:pic>
      <p:pic>
        <p:nvPicPr>
          <p:cNvPr id="239" name="Shape 239"/>
          <p:cNvPicPr preferRelativeResize="0"/>
          <p:nvPr/>
        </p:nvPicPr>
        <p:blipFill rotWithShape="1">
          <a:blip r:embed="rId5">
            <a:alphaModFix/>
          </a:blip>
          <a:srcRect b="0" l="0" r="0" t="0"/>
          <a:stretch/>
        </p:blipFill>
        <p:spPr>
          <a:xfrm>
            <a:off x="3276600" y="0"/>
            <a:ext cx="2476500" cy="2368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0" y="0"/>
            <a:ext cx="5867400" cy="6858000"/>
          </a:xfrm>
          <a:prstGeom prst="rect">
            <a:avLst/>
          </a:prstGeom>
          <a:noFill/>
          <a:ln>
            <a:noFill/>
          </a:ln>
        </p:spPr>
      </p:pic>
      <p:pic>
        <p:nvPicPr>
          <p:cNvPr id="245" name="Shape 245"/>
          <p:cNvPicPr preferRelativeResize="0"/>
          <p:nvPr/>
        </p:nvPicPr>
        <p:blipFill rotWithShape="1">
          <a:blip r:embed="rId4">
            <a:alphaModFix/>
          </a:blip>
          <a:srcRect b="0" l="0" r="0" t="0"/>
          <a:stretch/>
        </p:blipFill>
        <p:spPr>
          <a:xfrm>
            <a:off x="5638800" y="0"/>
            <a:ext cx="3505200" cy="2355849"/>
          </a:xfrm>
          <a:prstGeom prst="rect">
            <a:avLst/>
          </a:prstGeom>
          <a:noFill/>
          <a:ln>
            <a:noFill/>
          </a:ln>
        </p:spPr>
      </p:pic>
      <p:sp>
        <p:nvSpPr>
          <p:cNvPr id="246" name="Shape 246"/>
          <p:cNvSpPr txBox="1"/>
          <p:nvPr/>
        </p:nvSpPr>
        <p:spPr>
          <a:xfrm>
            <a:off x="5562600" y="2362200"/>
            <a:ext cx="3962399" cy="100647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Todavía están en Sevilla </a:t>
            </a:r>
            <a:br>
              <a:rPr b="1" i="1" lang="en-US" sz="1600" u="none" cap="none" strike="noStrike">
                <a:solidFill>
                  <a:srgbClr val="DAD3AE"/>
                </a:solidFill>
                <a:latin typeface="Calibri"/>
                <a:ea typeface="Calibri"/>
                <a:cs typeface="Calibri"/>
                <a:sym typeface="Calibri"/>
              </a:rPr>
            </a:br>
          </a:p>
        </p:txBody>
      </p:sp>
      <p:pic>
        <p:nvPicPr>
          <p:cNvPr id="247" name="Shape 247"/>
          <p:cNvPicPr preferRelativeResize="0"/>
          <p:nvPr/>
        </p:nvPicPr>
        <p:blipFill rotWithShape="1">
          <a:blip r:embed="rId5">
            <a:alphaModFix/>
          </a:blip>
          <a:srcRect b="0" l="0" r="0" t="0"/>
          <a:stretch/>
        </p:blipFill>
        <p:spPr>
          <a:xfrm>
            <a:off x="4391025" y="2809875"/>
            <a:ext cx="4752974" cy="4048125"/>
          </a:xfrm>
          <a:prstGeom prst="rect">
            <a:avLst/>
          </a:prstGeom>
          <a:noFill/>
          <a:ln>
            <a:noFill/>
          </a:ln>
        </p:spPr>
      </p:pic>
      <p:sp>
        <p:nvSpPr>
          <p:cNvPr id="248" name="Shape 248"/>
          <p:cNvSpPr txBox="1"/>
          <p:nvPr/>
        </p:nvSpPr>
        <p:spPr>
          <a:xfrm>
            <a:off x="1905000" y="0"/>
            <a:ext cx="3809999" cy="45720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Documento oficial, solicitando la devolución según  lista.</a:t>
            </a:r>
            <a:br>
              <a:rPr b="1" i="1" lang="en-US" sz="1200" u="none" cap="none" strike="noStrike">
                <a:solidFill>
                  <a:srgbClr val="DAD3AE"/>
                </a:solidFill>
                <a:latin typeface="Calibri"/>
                <a:ea typeface="Calibri"/>
                <a:cs typeface="Calibri"/>
                <a:sym typeface="Calibri"/>
              </a:rPr>
            </a:br>
            <a:r>
              <a:rPr b="1" i="1" lang="en-US" sz="1200" u="none" cap="none" strike="noStrike">
                <a:solidFill>
                  <a:srgbClr val="DAD3AE"/>
                </a:solidFill>
                <a:latin typeface="Calibri"/>
                <a:ea typeface="Calibri"/>
                <a:cs typeface="Calibri"/>
                <a:sym typeface="Calibri"/>
              </a:rPr>
              <a:t>Cortesía del señor  Iván Pinto Román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ppt_w</p:attrName>
                                        </p:attrNameLst>
                                      </p:cBhvr>
                                      <p:tavLst>
                                        <p:tav fmla="" tm="0">
                                          <p:val>
                                            <p:strVal val="0"/>
                                          </p:val>
                                        </p:tav>
                                        <p:tav fmla="" tm="100000">
                                          <p:val>
                                            <p:strVal val="#ppt_w"/>
                                          </p:val>
                                        </p:tav>
                                      </p:tavLst>
                                    </p:anim>
                                    <p:anim calcmode="lin" valueType="num">
                                      <p:cBhvr additive="base">
                                        <p:cTn dur="500"/>
                                        <p:tgtEl>
                                          <p:spTgt spid="24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ppt_w</p:attrName>
                                        </p:attrNameLst>
                                      </p:cBhvr>
                                      <p:tavLst>
                                        <p:tav fmla="" tm="0">
                                          <p:val>
                                            <p:strVal val="0"/>
                                          </p:val>
                                        </p:tav>
                                        <p:tav fmla="" tm="100000">
                                          <p:val>
                                            <p:strVal val="#ppt_w"/>
                                          </p:val>
                                        </p:tav>
                                      </p:tavLst>
                                    </p:anim>
                                    <p:anim calcmode="lin" valueType="num">
                                      <p:cBhvr additive="base">
                                        <p:cTn dur="500"/>
                                        <p:tgtEl>
                                          <p:spTgt spid="2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52" name="Shape 252"/>
        <p:cNvGrpSpPr/>
        <p:nvPr/>
      </p:nvGrpSpPr>
      <p:grpSpPr>
        <a:xfrm>
          <a:off x="0" y="0"/>
          <a:ext cx="0" cy="0"/>
          <a:chOff x="0" y="0"/>
          <a:chExt cx="0" cy="0"/>
        </a:xfrm>
      </p:grpSpPr>
      <p:pic>
        <p:nvPicPr>
          <p:cNvPr id="253" name="Shape 253"/>
          <p:cNvPicPr preferRelativeResize="0"/>
          <p:nvPr/>
        </p:nvPicPr>
        <p:blipFill rotWithShape="1">
          <a:blip r:embed="rId4">
            <a:alphaModFix/>
          </a:blip>
          <a:srcRect b="0" l="0" r="0" t="0"/>
          <a:stretch/>
        </p:blipFill>
        <p:spPr>
          <a:xfrm>
            <a:off x="0" y="0"/>
            <a:ext cx="6078537" cy="6858000"/>
          </a:xfrm>
          <a:prstGeom prst="rect">
            <a:avLst/>
          </a:prstGeom>
          <a:noFill/>
          <a:ln>
            <a:noFill/>
          </a:ln>
        </p:spPr>
      </p:pic>
      <p:sp>
        <p:nvSpPr>
          <p:cNvPr id="254" name="Shape 254"/>
          <p:cNvSpPr txBox="1"/>
          <p:nvPr/>
        </p:nvSpPr>
        <p:spPr>
          <a:xfrm>
            <a:off x="0" y="6127750"/>
            <a:ext cx="5943599"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Francisco Pizarro a caballo, factura de 1928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Daniel Hernández Morillo (1856-1932).   Colección del Municipio de Lima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Fotografía: Carlos Fuentes Guillén. Medidas 2.20 x 1.94, Blanca Alva </a:t>
            </a:r>
          </a:p>
        </p:txBody>
      </p:sp>
      <p:pic>
        <p:nvPicPr>
          <p:cNvPr id="255" name="Shape 255"/>
          <p:cNvPicPr preferRelativeResize="0"/>
          <p:nvPr/>
        </p:nvPicPr>
        <p:blipFill rotWithShape="1">
          <a:blip r:embed="rId5">
            <a:alphaModFix/>
          </a:blip>
          <a:srcRect b="0" l="0" r="0" t="0"/>
          <a:stretch/>
        </p:blipFill>
        <p:spPr>
          <a:xfrm>
            <a:off x="6019800" y="0"/>
            <a:ext cx="3124199" cy="6858000"/>
          </a:xfrm>
          <a:prstGeom prst="rect">
            <a:avLst/>
          </a:prstGeom>
          <a:noFill/>
          <a:ln>
            <a:noFill/>
          </a:ln>
        </p:spPr>
      </p:pic>
      <p:sp>
        <p:nvSpPr>
          <p:cNvPr id="256" name="Shape 256"/>
          <p:cNvSpPr txBox="1"/>
          <p:nvPr/>
        </p:nvSpPr>
        <p:spPr>
          <a:xfrm>
            <a:off x="5791200" y="304800"/>
            <a:ext cx="35813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Artistas peruanos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expositores en 1929</a:t>
            </a:r>
            <a:r>
              <a:rPr b="1" i="1" lang="en-US" sz="1400" u="none" cap="none" strike="noStrike">
                <a:solidFill>
                  <a:srgbClr val="DAD3AE"/>
                </a:solidFill>
                <a:latin typeface="Calibri"/>
                <a:ea typeface="Calibri"/>
                <a:cs typeface="Calibri"/>
                <a:sym typeface="Calibri"/>
              </a:rPr>
              <a:t> </a:t>
            </a:r>
          </a:p>
        </p:txBody>
      </p:sp>
      <p:sp>
        <p:nvSpPr>
          <p:cNvPr id="257" name="Shape 257"/>
          <p:cNvSpPr txBox="1"/>
          <p:nvPr/>
        </p:nvSpPr>
        <p:spPr>
          <a:xfrm>
            <a:off x="6019800" y="1066800"/>
            <a:ext cx="3124199" cy="200660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Existe un cuadro similar del maestro Hernández en Palacio de Gobierno, con ligeras variantes y en otro formato, 2.58 x 2.19 , está fechado en 1927.</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Éste está recientemente restaurado,  lo más notorio es el terminal del  fular o  pañuelo de seda largo, de uso por los hidalgos del  siglo  XVI.</a:t>
            </a:r>
          </a:p>
        </p:txBody>
      </p:sp>
      <p:pic>
        <p:nvPicPr>
          <p:cNvPr id="258" name="Shape 258"/>
          <p:cNvPicPr preferRelativeResize="0"/>
          <p:nvPr/>
        </p:nvPicPr>
        <p:blipFill rotWithShape="1">
          <a:blip r:embed="rId6">
            <a:alphaModFix/>
          </a:blip>
          <a:srcRect b="0" l="0" r="0" t="0"/>
          <a:stretch/>
        </p:blipFill>
        <p:spPr>
          <a:xfrm>
            <a:off x="6248400" y="3733800"/>
            <a:ext cx="2895600" cy="2819400"/>
          </a:xfrm>
          <a:prstGeom prst="rect">
            <a:avLst/>
          </a:prstGeom>
          <a:noFill/>
          <a:ln>
            <a:noFill/>
          </a:ln>
        </p:spPr>
      </p:pic>
      <p:cxnSp>
        <p:nvCxnSpPr>
          <p:cNvPr id="259" name="Shape 259"/>
          <p:cNvCxnSpPr/>
          <p:nvPr/>
        </p:nvCxnSpPr>
        <p:spPr>
          <a:xfrm flipH="1">
            <a:off x="8381999" y="4267200"/>
            <a:ext cx="762000" cy="685799"/>
          </a:xfrm>
          <a:prstGeom prst="straightConnector1">
            <a:avLst/>
          </a:prstGeom>
          <a:noFill/>
          <a:ln cap="flat" cmpd="sng" w="28575">
            <a:solidFill>
              <a:srgbClr val="FF9900"/>
            </a:solidFill>
            <a:prstDash val="solid"/>
            <a:miter/>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ppt_w</p:attrName>
                                        </p:attrNameLst>
                                      </p:cBhvr>
                                      <p:tavLst>
                                        <p:tav fmla="" tm="0">
                                          <p:val>
                                            <p:strVal val="0"/>
                                          </p:val>
                                        </p:tav>
                                        <p:tav fmla="" tm="100000">
                                          <p:val>
                                            <p:strVal val="#ppt_w"/>
                                          </p:val>
                                        </p:tav>
                                      </p:tavLst>
                                    </p:anim>
                                    <p:anim calcmode="lin" valueType="num">
                                      <p:cBhvr additive="base">
                                        <p:cTn dur="500"/>
                                        <p:tgtEl>
                                          <p:spTgt spid="25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300"/>
                                        <p:tgtEl>
                                          <p:spTgt spid="257"/>
                                        </p:tgtEl>
                                        <p:attrNameLst>
                                          <p:attrName>ppt_w</p:attrName>
                                        </p:attrNameLst>
                                      </p:cBhvr>
                                      <p:tavLst>
                                        <p:tav fmla="" tm="0">
                                          <p:val>
                                            <p:strVal val="0"/>
                                          </p:val>
                                        </p:tav>
                                        <p:tav fmla="" tm="100000">
                                          <p:val>
                                            <p:strVal val="#ppt_w"/>
                                          </p:val>
                                        </p:tav>
                                      </p:tavLst>
                                    </p:anim>
                                    <p:anim calcmode="lin" valueType="num">
                                      <p:cBhvr additive="base">
                                        <p:cTn dur="300"/>
                                        <p:tgtEl>
                                          <p:spTgt spid="257"/>
                                        </p:tgtEl>
                                        <p:attrNameLst>
                                          <p:attrName>ppt_h</p:attrName>
                                        </p:attrNameLst>
                                      </p:cBhvr>
                                      <p:tavLst>
                                        <p:tav fmla="" tm="0">
                                          <p:val>
                                            <p:strVal val="0"/>
                                          </p:val>
                                        </p:tav>
                                        <p:tav fmla="" tm="100000">
                                          <p:val>
                                            <p:strVal val="#ppt_h"/>
                                          </p:val>
                                        </p:tav>
                                      </p:tavLst>
                                    </p:anim>
                                  </p:childTnLst>
                                </p:cTn>
                              </p:par>
                            </p:childTnLst>
                          </p:cTn>
                        </p:par>
                        <p:par>
                          <p:cTn fill="hold">
                            <p:stCondLst>
                              <p:cond delay="2300"/>
                            </p:stCondLst>
                            <p:childTnLst>
                              <p:par>
                                <p:cTn fill="hold" nodeType="after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par>
                          <p:cTn fill="hold">
                            <p:stCondLst>
                              <p:cond delay="2301"/>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4">
            <a:alphaModFix/>
          </a:blip>
          <a:srcRect b="0" l="0" r="0" t="0"/>
          <a:stretch/>
        </p:blipFill>
        <p:spPr>
          <a:xfrm>
            <a:off x="8229600" y="304800"/>
            <a:ext cx="223837" cy="5791200"/>
          </a:xfrm>
          <a:prstGeom prst="rect">
            <a:avLst/>
          </a:prstGeom>
          <a:noFill/>
          <a:ln>
            <a:noFill/>
          </a:ln>
        </p:spPr>
      </p:pic>
      <p:pic>
        <p:nvPicPr>
          <p:cNvPr id="265" name="Shape 265"/>
          <p:cNvPicPr preferRelativeResize="0"/>
          <p:nvPr/>
        </p:nvPicPr>
        <p:blipFill rotWithShape="1">
          <a:blip r:embed="rId4">
            <a:alphaModFix/>
          </a:blip>
          <a:srcRect b="0" l="0" r="0" t="0"/>
          <a:stretch/>
        </p:blipFill>
        <p:spPr>
          <a:xfrm>
            <a:off x="750887" y="457200"/>
            <a:ext cx="223837" cy="5791200"/>
          </a:xfrm>
          <a:prstGeom prst="rect">
            <a:avLst/>
          </a:prstGeom>
          <a:noFill/>
          <a:ln>
            <a:noFill/>
          </a:ln>
        </p:spPr>
      </p:pic>
      <p:pic>
        <p:nvPicPr>
          <p:cNvPr id="266" name="Shape 266"/>
          <p:cNvPicPr preferRelativeResize="0"/>
          <p:nvPr/>
        </p:nvPicPr>
        <p:blipFill rotWithShape="1">
          <a:blip r:embed="rId5">
            <a:alphaModFix/>
          </a:blip>
          <a:srcRect b="0" l="0" r="0" t="0"/>
          <a:stretch/>
        </p:blipFill>
        <p:spPr>
          <a:xfrm>
            <a:off x="609600" y="228600"/>
            <a:ext cx="7808911" cy="227012"/>
          </a:xfrm>
          <a:prstGeom prst="rect">
            <a:avLst/>
          </a:prstGeom>
          <a:noFill/>
          <a:ln>
            <a:noFill/>
          </a:ln>
        </p:spPr>
      </p:pic>
      <p:pic>
        <p:nvPicPr>
          <p:cNvPr id="267" name="Shape 267"/>
          <p:cNvPicPr preferRelativeResize="0"/>
          <p:nvPr/>
        </p:nvPicPr>
        <p:blipFill rotWithShape="1">
          <a:blip r:embed="rId5">
            <a:alphaModFix/>
          </a:blip>
          <a:srcRect b="0" l="0" r="0" t="0"/>
          <a:stretch/>
        </p:blipFill>
        <p:spPr>
          <a:xfrm>
            <a:off x="685800" y="6173787"/>
            <a:ext cx="7808911" cy="227012"/>
          </a:xfrm>
          <a:prstGeom prst="rect">
            <a:avLst/>
          </a:prstGeom>
          <a:noFill/>
          <a:ln>
            <a:noFill/>
          </a:ln>
        </p:spPr>
      </p:pic>
      <p:sp>
        <p:nvSpPr>
          <p:cNvPr id="268" name="Shape 268"/>
          <p:cNvSpPr txBox="1"/>
          <p:nvPr/>
        </p:nvSpPr>
        <p:spPr>
          <a:xfrm>
            <a:off x="1447800" y="6521450"/>
            <a:ext cx="61721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Ignacio Merino  Muñoz (1817-1876)    La lectura del Quijote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 name="Shape 59"/>
        <p:cNvGrpSpPr/>
        <p:nvPr/>
      </p:nvGrpSpPr>
      <p:grpSpPr>
        <a:xfrm>
          <a:off x="0" y="0"/>
          <a:ext cx="0" cy="0"/>
          <a:chOff x="0" y="0"/>
          <a:chExt cx="0" cy="0"/>
        </a:xfrm>
      </p:grpSpPr>
      <p:sp>
        <p:nvSpPr>
          <p:cNvPr id="60" name="Shape 60"/>
          <p:cNvSpPr txBox="1"/>
          <p:nvPr/>
        </p:nvSpPr>
        <p:spPr>
          <a:xfrm>
            <a:off x="2286000" y="0"/>
            <a:ext cx="6858000" cy="6745287"/>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trabajar a Wenceslao Hinostroza quise investigar su premio de la Exposición IberoAmericana de Sevilla 1929-1930. Maravillada, decidí presentarles lo que he podido localizar.</a:t>
            </a:r>
            <a:r>
              <a:rPr b="1" i="1" lang="en-US" sz="1400" u="none" cap="none" strike="noStrike">
                <a:solidFill>
                  <a:schemeClr val="dk1"/>
                </a:solidFill>
                <a:latin typeface="Calibri"/>
                <a:ea typeface="Calibri"/>
                <a:cs typeface="Calibri"/>
                <a:sym typeface="Calibri"/>
              </a:rPr>
              <a:t>..-------------------------------------------------------------------------------------------------------------- </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He leído diversos PDF y he preferido basarme en la documentación original peruana, tanto  en los archivos de RR.EE. proporcionados por un gran amigo el señor Iván Pinto Román Ministro Diplomático (r) como en los mensajes a la Nación del Presidente Augusto B. Leguía en sus mandatos de (1908-1912)  y  (1919-1930).</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Pabellón del Perú fue diseñado por el español Manuel Piqueras Cotolí (1885-1937), arquitecto, urbanista y escultor cordobés. Éste llegó a Lima en 1919, como profesor residente en la Escuela Nacional de Bellas Artes de Lima, Perú.  Se inició como  docente  de dibujo, así lo da a conocer la revista Bellas Artes de 1919</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Posteriormente fue maestro de escultura.</a:t>
            </a:r>
            <a:r>
              <a:rPr b="1" i="1" lang="en-US" sz="1400" u="none" cap="none" strike="noStrike">
                <a:solidFill>
                  <a:schemeClr val="dk1"/>
                </a:solidFill>
                <a:latin typeface="Calibri"/>
                <a:ea typeface="Calibri"/>
                <a:cs typeface="Calibri"/>
                <a:sym typeface="Calibri"/>
              </a:rPr>
              <a:t>. -----------------------------------------------------------------</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Piqueras Cotolí  y un grupo de estudiantes de la ENBA ya habían trabajado en 1921 en la reparación de una parte de Palacio de Gobierno, tras el incendio del 3 de julio de ese mismo año, poco antes de la celebración del primer centenario de la Independencia.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su mensaje a la Nación del 28 de julio de 1921, el Presidente Leguia informó al parlamento “…El voraz incendio, a todas luces premeditado y, según multitud de indicios, perpetrado para daño directo de mi persona, dejó en cenizas el domingo 3 del presente nuestro antiguo e histórico Palacio de Gobierno, en que tantas riquezas artísticas había acumuladas…Por dicha, en este instante, esto es, en el transcurso de 25 días, el daño queda reparado…”</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Destruida parte del ala derecha del palacio, se realizó una reconstrucción temporal. </a:t>
            </a:r>
          </a:p>
        </p:txBody>
      </p:sp>
      <p:pic>
        <p:nvPicPr>
          <p:cNvPr id="61" name="Shape 61"/>
          <p:cNvPicPr preferRelativeResize="0"/>
          <p:nvPr/>
        </p:nvPicPr>
        <p:blipFill rotWithShape="1">
          <a:blip r:embed="rId3">
            <a:alphaModFix/>
          </a:blip>
          <a:srcRect b="0" l="0" r="0" t="0"/>
          <a:stretch/>
        </p:blipFill>
        <p:spPr>
          <a:xfrm>
            <a:off x="2438400" y="2971800"/>
            <a:ext cx="5333999" cy="1093787"/>
          </a:xfrm>
          <a:prstGeom prst="rect">
            <a:avLst/>
          </a:prstGeom>
          <a:noFill/>
          <a:ln>
            <a:noFill/>
          </a:ln>
        </p:spPr>
      </p:pic>
      <p:pic>
        <p:nvPicPr>
          <p:cNvPr id="62" name="Shape 62"/>
          <p:cNvPicPr preferRelativeResize="0"/>
          <p:nvPr/>
        </p:nvPicPr>
        <p:blipFill rotWithShape="1">
          <a:blip r:embed="rId4">
            <a:alphaModFix/>
          </a:blip>
          <a:srcRect b="0" l="0" r="0" t="0"/>
          <a:stretch/>
        </p:blipFill>
        <p:spPr>
          <a:xfrm>
            <a:off x="0" y="0"/>
            <a:ext cx="2205037"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72" name="Shape 272"/>
        <p:cNvGrpSpPr/>
        <p:nvPr/>
      </p:nvGrpSpPr>
      <p:grpSpPr>
        <a:xfrm>
          <a:off x="0" y="0"/>
          <a:ext cx="0" cy="0"/>
          <a:chOff x="0" y="0"/>
          <a:chExt cx="0" cy="0"/>
        </a:xfrm>
      </p:grpSpPr>
      <p:pic>
        <p:nvPicPr>
          <p:cNvPr id="273" name="Shape 273"/>
          <p:cNvPicPr preferRelativeResize="0"/>
          <p:nvPr/>
        </p:nvPicPr>
        <p:blipFill rotWithShape="1">
          <a:blip r:embed="rId4">
            <a:alphaModFix/>
          </a:blip>
          <a:srcRect b="0" l="0" r="0" t="0"/>
          <a:stretch/>
        </p:blipFill>
        <p:spPr>
          <a:xfrm>
            <a:off x="0" y="457200"/>
            <a:ext cx="9144000" cy="266699"/>
          </a:xfrm>
          <a:prstGeom prst="rect">
            <a:avLst/>
          </a:prstGeom>
          <a:noFill/>
          <a:ln>
            <a:noFill/>
          </a:ln>
        </p:spPr>
      </p:pic>
      <p:pic>
        <p:nvPicPr>
          <p:cNvPr id="274" name="Shape 274"/>
          <p:cNvPicPr preferRelativeResize="0"/>
          <p:nvPr/>
        </p:nvPicPr>
        <p:blipFill rotWithShape="1">
          <a:blip r:embed="rId5">
            <a:alphaModFix/>
          </a:blip>
          <a:srcRect b="0" l="0" r="0" t="0"/>
          <a:stretch/>
        </p:blipFill>
        <p:spPr>
          <a:xfrm>
            <a:off x="8920161" y="381000"/>
            <a:ext cx="223837" cy="5791200"/>
          </a:xfrm>
          <a:prstGeom prst="rect">
            <a:avLst/>
          </a:prstGeom>
          <a:noFill/>
          <a:ln>
            <a:noFill/>
          </a:ln>
        </p:spPr>
      </p:pic>
      <p:pic>
        <p:nvPicPr>
          <p:cNvPr id="275" name="Shape 275"/>
          <p:cNvPicPr preferRelativeResize="0"/>
          <p:nvPr/>
        </p:nvPicPr>
        <p:blipFill rotWithShape="1">
          <a:blip r:embed="rId5">
            <a:alphaModFix/>
          </a:blip>
          <a:srcRect b="0" l="0" r="0" t="0"/>
          <a:stretch/>
        </p:blipFill>
        <p:spPr>
          <a:xfrm>
            <a:off x="0" y="457200"/>
            <a:ext cx="223837" cy="5791200"/>
          </a:xfrm>
          <a:prstGeom prst="rect">
            <a:avLst/>
          </a:prstGeom>
          <a:noFill/>
          <a:ln>
            <a:noFill/>
          </a:ln>
        </p:spPr>
      </p:pic>
      <p:pic>
        <p:nvPicPr>
          <p:cNvPr id="276" name="Shape 276"/>
          <p:cNvPicPr preferRelativeResize="0"/>
          <p:nvPr/>
        </p:nvPicPr>
        <p:blipFill rotWithShape="1">
          <a:blip r:embed="rId4">
            <a:alphaModFix/>
          </a:blip>
          <a:srcRect b="0" l="0" r="0" t="0"/>
          <a:stretch/>
        </p:blipFill>
        <p:spPr>
          <a:xfrm>
            <a:off x="0" y="5867400"/>
            <a:ext cx="9144000" cy="266699"/>
          </a:xfrm>
          <a:prstGeom prst="rect">
            <a:avLst/>
          </a:prstGeom>
          <a:noFill/>
          <a:ln>
            <a:noFill/>
          </a:ln>
        </p:spPr>
      </p:pic>
      <p:sp>
        <p:nvSpPr>
          <p:cNvPr id="277" name="Shape 277"/>
          <p:cNvSpPr txBox="1"/>
          <p:nvPr/>
        </p:nvSpPr>
        <p:spPr>
          <a:xfrm>
            <a:off x="914400" y="6248400"/>
            <a:ext cx="76961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Ignacio Merino  Muñoz (1817-1876)     Colón ante los sabios de Salamanca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ppt_w</p:attrName>
                                        </p:attrNameLst>
                                      </p:cBhvr>
                                      <p:tavLst>
                                        <p:tav fmla="" tm="0">
                                          <p:val>
                                            <p:strVal val="0"/>
                                          </p:val>
                                        </p:tav>
                                        <p:tav fmla="" tm="100000">
                                          <p:val>
                                            <p:strVal val="#ppt_w"/>
                                          </p:val>
                                        </p:tav>
                                      </p:tavLst>
                                    </p:anim>
                                    <p:anim calcmode="lin" valueType="num">
                                      <p:cBhvr additive="base">
                                        <p:cTn dur="500"/>
                                        <p:tgtEl>
                                          <p:spTgt spid="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b="0" l="0" r="0" t="0"/>
          <a:stretch/>
        </p:blipFill>
        <p:spPr>
          <a:xfrm>
            <a:off x="1066800" y="0"/>
            <a:ext cx="4321174" cy="6858000"/>
          </a:xfrm>
          <a:prstGeom prst="rect">
            <a:avLst/>
          </a:prstGeom>
          <a:noFill/>
          <a:ln>
            <a:noFill/>
          </a:ln>
        </p:spPr>
      </p:pic>
      <p:sp>
        <p:nvSpPr>
          <p:cNvPr id="283" name="Shape 283"/>
          <p:cNvSpPr txBox="1"/>
          <p:nvPr/>
        </p:nvSpPr>
        <p:spPr>
          <a:xfrm>
            <a:off x="5791200" y="2743200"/>
            <a:ext cx="3352799" cy="1069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Ignacio Merino Muñoz (1817-1876)</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Detalle de: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Colón ante los sabios de Salamanca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7"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b="0" l="0" r="0" t="0"/>
          <a:stretch/>
        </p:blipFill>
        <p:spPr>
          <a:xfrm>
            <a:off x="838200" y="0"/>
            <a:ext cx="4635499" cy="6770687"/>
          </a:xfrm>
          <a:prstGeom prst="rect">
            <a:avLst/>
          </a:prstGeom>
          <a:noFill/>
          <a:ln>
            <a:noFill/>
          </a:ln>
        </p:spPr>
      </p:pic>
      <p:sp>
        <p:nvSpPr>
          <p:cNvPr id="289" name="Shape 289"/>
          <p:cNvSpPr txBox="1"/>
          <p:nvPr/>
        </p:nvSpPr>
        <p:spPr>
          <a:xfrm>
            <a:off x="5562600" y="3581400"/>
            <a:ext cx="3124199"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Francisco Laso de los Ríos  (1823-1869)</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alfarero </a:t>
            </a:r>
          </a:p>
        </p:txBody>
      </p:sp>
      <p:pic>
        <p:nvPicPr>
          <p:cNvPr id="290" name="Shape 290"/>
          <p:cNvPicPr preferRelativeResize="0"/>
          <p:nvPr/>
        </p:nvPicPr>
        <p:blipFill rotWithShape="1">
          <a:blip r:embed="rId4">
            <a:alphaModFix/>
          </a:blip>
          <a:srcRect b="0" l="0" r="0" t="0"/>
          <a:stretch/>
        </p:blipFill>
        <p:spPr>
          <a:xfrm>
            <a:off x="6400800" y="1447800"/>
            <a:ext cx="1600199" cy="1955799"/>
          </a:xfrm>
          <a:prstGeom prst="rect">
            <a:avLst/>
          </a:prstGeom>
          <a:noFill/>
          <a:ln>
            <a:noFill/>
          </a:ln>
        </p:spPr>
      </p:pic>
      <p:pic>
        <p:nvPicPr>
          <p:cNvPr id="291" name="Shape 291"/>
          <p:cNvPicPr preferRelativeResize="0"/>
          <p:nvPr/>
        </p:nvPicPr>
        <p:blipFill rotWithShape="1">
          <a:blip r:embed="rId4">
            <a:alphaModFix/>
          </a:blip>
          <a:srcRect b="0" l="0" r="0" t="0"/>
          <a:stretch/>
        </p:blipFill>
        <p:spPr>
          <a:xfrm>
            <a:off x="2286000" y="3048000"/>
            <a:ext cx="1600199" cy="1955799"/>
          </a:xfrm>
          <a:prstGeom prst="rect">
            <a:avLst/>
          </a:prstGeom>
          <a:noFill/>
          <a:ln>
            <a:noFill/>
          </a:ln>
        </p:spPr>
      </p:pic>
      <p:pic>
        <p:nvPicPr>
          <p:cNvPr id="292" name="Shape 292"/>
          <p:cNvPicPr preferRelativeResize="0"/>
          <p:nvPr/>
        </p:nvPicPr>
        <p:blipFill rotWithShape="1">
          <a:blip r:embed="rId5">
            <a:alphaModFix/>
          </a:blip>
          <a:srcRect b="0" l="0" r="0" t="0"/>
          <a:stretch/>
        </p:blipFill>
        <p:spPr>
          <a:xfrm>
            <a:off x="5638800" y="609600"/>
            <a:ext cx="3703637" cy="278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6" name="Shape 296"/>
        <p:cNvGrpSpPr/>
        <p:nvPr/>
      </p:nvGrpSpPr>
      <p:grpSpPr>
        <a:xfrm>
          <a:off x="0" y="0"/>
          <a:ext cx="0" cy="0"/>
          <a:chOff x="0" y="0"/>
          <a:chExt cx="0" cy="0"/>
        </a:xfrm>
      </p:grpSpPr>
      <p:pic>
        <p:nvPicPr>
          <p:cNvPr id="297" name="Shape 297"/>
          <p:cNvPicPr preferRelativeResize="0"/>
          <p:nvPr/>
        </p:nvPicPr>
        <p:blipFill rotWithShape="1">
          <a:blip r:embed="rId3">
            <a:alphaModFix/>
          </a:blip>
          <a:srcRect b="0" l="0" r="0" t="0"/>
          <a:stretch/>
        </p:blipFill>
        <p:spPr>
          <a:xfrm>
            <a:off x="914400" y="0"/>
            <a:ext cx="4710112" cy="6858000"/>
          </a:xfrm>
          <a:prstGeom prst="rect">
            <a:avLst/>
          </a:prstGeom>
          <a:noFill/>
          <a:ln>
            <a:noFill/>
          </a:ln>
        </p:spPr>
      </p:pic>
      <p:sp>
        <p:nvSpPr>
          <p:cNvPr id="298" name="Shape 298"/>
          <p:cNvSpPr txBox="1"/>
          <p:nvPr/>
        </p:nvSpPr>
        <p:spPr>
          <a:xfrm>
            <a:off x="6248400" y="4038600"/>
            <a:ext cx="2209799" cy="942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Francisco Laso de los Ríos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(1823-1869)</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justicia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2" name="Shape 302"/>
        <p:cNvGrpSpPr/>
        <p:nvPr/>
      </p:nvGrpSpPr>
      <p:grpSpPr>
        <a:xfrm>
          <a:off x="0" y="0"/>
          <a:ext cx="0" cy="0"/>
          <a:chOff x="0" y="0"/>
          <a:chExt cx="0" cy="0"/>
        </a:xfrm>
      </p:grpSpPr>
      <p:sp>
        <p:nvSpPr>
          <p:cNvPr id="303" name="Shape 303"/>
          <p:cNvSpPr txBox="1"/>
          <p:nvPr/>
        </p:nvSpPr>
        <p:spPr>
          <a:xfrm>
            <a:off x="5791200" y="5791200"/>
            <a:ext cx="3124199"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Francisco Laso de los Ríos  (1823-1869)</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lavandera  </a:t>
            </a:r>
          </a:p>
        </p:txBody>
      </p:sp>
      <p:pic>
        <p:nvPicPr>
          <p:cNvPr id="304" name="Shape 304"/>
          <p:cNvPicPr preferRelativeResize="0"/>
          <p:nvPr/>
        </p:nvPicPr>
        <p:blipFill rotWithShape="1">
          <a:blip r:embed="rId3">
            <a:alphaModFix/>
          </a:blip>
          <a:srcRect b="0" l="0" r="0" t="0"/>
          <a:stretch/>
        </p:blipFill>
        <p:spPr>
          <a:xfrm>
            <a:off x="685800" y="0"/>
            <a:ext cx="4319587"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1143000" y="762000"/>
            <a:ext cx="6846887" cy="5272087"/>
          </a:xfrm>
          <a:prstGeom prst="rect">
            <a:avLst/>
          </a:prstGeom>
          <a:noFill/>
          <a:ln>
            <a:noFill/>
          </a:ln>
        </p:spPr>
      </p:pic>
      <p:pic>
        <p:nvPicPr>
          <p:cNvPr id="310" name="Shape 310"/>
          <p:cNvPicPr preferRelativeResize="0"/>
          <p:nvPr/>
        </p:nvPicPr>
        <p:blipFill rotWithShape="1">
          <a:blip r:embed="rId4">
            <a:alphaModFix/>
          </a:blip>
          <a:srcRect b="0" l="0" r="0" t="0"/>
          <a:stretch/>
        </p:blipFill>
        <p:spPr>
          <a:xfrm>
            <a:off x="609600" y="304800"/>
            <a:ext cx="7808911" cy="227012"/>
          </a:xfrm>
          <a:prstGeom prst="rect">
            <a:avLst/>
          </a:prstGeom>
          <a:noFill/>
          <a:ln>
            <a:noFill/>
          </a:ln>
        </p:spPr>
      </p:pic>
      <p:pic>
        <p:nvPicPr>
          <p:cNvPr id="311" name="Shape 311"/>
          <p:cNvPicPr preferRelativeResize="0"/>
          <p:nvPr/>
        </p:nvPicPr>
        <p:blipFill rotWithShape="1">
          <a:blip r:embed="rId4">
            <a:alphaModFix/>
          </a:blip>
          <a:srcRect b="0" l="0" r="0" t="0"/>
          <a:stretch/>
        </p:blipFill>
        <p:spPr>
          <a:xfrm>
            <a:off x="609600" y="6248400"/>
            <a:ext cx="7808911" cy="227012"/>
          </a:xfrm>
          <a:prstGeom prst="rect">
            <a:avLst/>
          </a:prstGeom>
          <a:noFill/>
          <a:ln>
            <a:noFill/>
          </a:ln>
        </p:spPr>
      </p:pic>
      <p:pic>
        <p:nvPicPr>
          <p:cNvPr id="312" name="Shape 312"/>
          <p:cNvPicPr preferRelativeResize="0"/>
          <p:nvPr/>
        </p:nvPicPr>
        <p:blipFill rotWithShape="1">
          <a:blip r:embed="rId5">
            <a:alphaModFix/>
          </a:blip>
          <a:srcRect b="0" l="0" r="0" t="0"/>
          <a:stretch/>
        </p:blipFill>
        <p:spPr>
          <a:xfrm>
            <a:off x="8229600" y="304800"/>
            <a:ext cx="230186" cy="5943599"/>
          </a:xfrm>
          <a:prstGeom prst="rect">
            <a:avLst/>
          </a:prstGeom>
          <a:noFill/>
          <a:ln>
            <a:noFill/>
          </a:ln>
        </p:spPr>
      </p:pic>
      <p:pic>
        <p:nvPicPr>
          <p:cNvPr id="313" name="Shape 313"/>
          <p:cNvPicPr preferRelativeResize="0"/>
          <p:nvPr/>
        </p:nvPicPr>
        <p:blipFill rotWithShape="1">
          <a:blip r:embed="rId5">
            <a:alphaModFix/>
          </a:blip>
          <a:srcRect b="0" l="0" r="0" t="0"/>
          <a:stretch/>
        </p:blipFill>
        <p:spPr>
          <a:xfrm>
            <a:off x="685800" y="381000"/>
            <a:ext cx="230186" cy="5943599"/>
          </a:xfrm>
          <a:prstGeom prst="rect">
            <a:avLst/>
          </a:prstGeom>
          <a:noFill/>
          <a:ln>
            <a:noFill/>
          </a:ln>
        </p:spPr>
      </p:pic>
      <p:sp>
        <p:nvSpPr>
          <p:cNvPr id="314" name="Shape 314"/>
          <p:cNvSpPr txBox="1"/>
          <p:nvPr/>
        </p:nvSpPr>
        <p:spPr>
          <a:xfrm>
            <a:off x="1905000" y="6553200"/>
            <a:ext cx="5410200"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Francisco Laso de los Ríos  (1823-1869)    Las tres razas</a:t>
            </a:r>
            <a:r>
              <a:rPr b="1" i="1" lang="en-US" sz="1400" u="none" cap="none" strike="noStrike">
                <a:solidFill>
                  <a:srgbClr val="DAD3AE"/>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18"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b="0" l="0" r="0" t="0"/>
          <a:stretch/>
        </p:blipFill>
        <p:spPr>
          <a:xfrm>
            <a:off x="304800" y="420687"/>
            <a:ext cx="6172199" cy="5084761"/>
          </a:xfrm>
          <a:prstGeom prst="rect">
            <a:avLst/>
          </a:prstGeom>
          <a:noFill/>
          <a:ln>
            <a:noFill/>
          </a:ln>
        </p:spPr>
      </p:pic>
      <p:sp>
        <p:nvSpPr>
          <p:cNvPr id="320" name="Shape 320"/>
          <p:cNvSpPr txBox="1"/>
          <p:nvPr/>
        </p:nvSpPr>
        <p:spPr>
          <a:xfrm>
            <a:off x="6019800" y="5638800"/>
            <a:ext cx="3124199"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Carlos Jimenez Saco   (1874-1920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traspatio de mi casa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4" name="Shape 324"/>
        <p:cNvGrpSpPr/>
        <p:nvPr/>
      </p:nvGrpSpPr>
      <p:grpSpPr>
        <a:xfrm>
          <a:off x="0" y="0"/>
          <a:ext cx="0" cy="0"/>
          <a:chOff x="0" y="0"/>
          <a:chExt cx="0" cy="0"/>
        </a:xfrm>
      </p:grpSpPr>
      <p:pic>
        <p:nvPicPr>
          <p:cNvPr id="325" name="Shape 325"/>
          <p:cNvPicPr preferRelativeResize="0"/>
          <p:nvPr/>
        </p:nvPicPr>
        <p:blipFill rotWithShape="1">
          <a:blip r:embed="rId3">
            <a:alphaModFix/>
          </a:blip>
          <a:srcRect b="0" l="0" r="0" t="0"/>
          <a:stretch/>
        </p:blipFill>
        <p:spPr>
          <a:xfrm>
            <a:off x="0" y="0"/>
            <a:ext cx="4724400" cy="4013200"/>
          </a:xfrm>
          <a:prstGeom prst="rect">
            <a:avLst/>
          </a:prstGeom>
          <a:noFill/>
          <a:ln>
            <a:noFill/>
          </a:ln>
        </p:spPr>
      </p:pic>
      <p:sp>
        <p:nvSpPr>
          <p:cNvPr id="326" name="Shape 326"/>
          <p:cNvSpPr txBox="1"/>
          <p:nvPr/>
        </p:nvSpPr>
        <p:spPr>
          <a:xfrm>
            <a:off x="381000" y="5638800"/>
            <a:ext cx="3962399"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Camilo Blas  (1903-1985</a:t>
            </a:r>
            <a:r>
              <a:rPr b="1" i="0" lang="en-US" sz="1400" u="none" cap="none" strike="noStrike">
                <a:solidFill>
                  <a:srgbClr val="DAD3AE"/>
                </a:solidFill>
                <a:latin typeface="Calibri"/>
                <a:ea typeface="Calibri"/>
                <a:cs typeface="Calibri"/>
                <a:sym typeface="Calibri"/>
              </a:rPr>
              <a:t> )</a:t>
            </a:r>
            <a:br>
              <a:rPr b="1" i="0" lang="en-US" sz="1400" u="none" cap="none" strike="noStrike">
                <a:solidFill>
                  <a:srgbClr val="DAD3AE"/>
                </a:solidFill>
                <a:latin typeface="Calibri"/>
                <a:ea typeface="Calibri"/>
                <a:cs typeface="Calibri"/>
                <a:sym typeface="Calibri"/>
              </a:rPr>
            </a:br>
            <a:r>
              <a:rPr b="1" i="0" lang="en-US" sz="1400" u="none" cap="none" strike="noStrike">
                <a:solidFill>
                  <a:srgbClr val="DAD3AE"/>
                </a:solidFill>
                <a:latin typeface="Calibri"/>
                <a:ea typeface="Calibri"/>
                <a:cs typeface="Calibri"/>
                <a:sym typeface="Calibri"/>
              </a:rPr>
              <a:t>Cortesía:  Liezbeth Ureña de Yriberry </a:t>
            </a:r>
          </a:p>
        </p:txBody>
      </p:sp>
      <p:pic>
        <p:nvPicPr>
          <p:cNvPr id="327" name="Shape 327"/>
          <p:cNvPicPr preferRelativeResize="0"/>
          <p:nvPr/>
        </p:nvPicPr>
        <p:blipFill rotWithShape="1">
          <a:blip r:embed="rId4">
            <a:alphaModFix/>
          </a:blip>
          <a:srcRect b="0" l="0" r="0" t="0"/>
          <a:stretch/>
        </p:blipFill>
        <p:spPr>
          <a:xfrm>
            <a:off x="4859337" y="1600200"/>
            <a:ext cx="4284661" cy="5257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b="0" l="0" r="0" t="0"/>
          <a:stretch/>
        </p:blipFill>
        <p:spPr>
          <a:xfrm>
            <a:off x="0" y="381000"/>
            <a:ext cx="3975099" cy="4038599"/>
          </a:xfrm>
          <a:prstGeom prst="rect">
            <a:avLst/>
          </a:prstGeom>
          <a:noFill/>
          <a:ln>
            <a:noFill/>
          </a:ln>
        </p:spPr>
      </p:pic>
      <p:pic>
        <p:nvPicPr>
          <p:cNvPr id="333" name="Shape 333"/>
          <p:cNvPicPr preferRelativeResize="0"/>
          <p:nvPr/>
        </p:nvPicPr>
        <p:blipFill rotWithShape="1">
          <a:blip r:embed="rId4">
            <a:alphaModFix/>
          </a:blip>
          <a:srcRect b="0" l="0" r="0" t="0"/>
          <a:stretch/>
        </p:blipFill>
        <p:spPr>
          <a:xfrm>
            <a:off x="4495800" y="2514600"/>
            <a:ext cx="4648199" cy="3735386"/>
          </a:xfrm>
          <a:prstGeom prst="rect">
            <a:avLst/>
          </a:prstGeom>
          <a:noFill/>
          <a:ln>
            <a:noFill/>
          </a:ln>
        </p:spPr>
      </p:pic>
      <p:sp>
        <p:nvSpPr>
          <p:cNvPr id="334" name="Shape 334"/>
          <p:cNvSpPr txBox="1"/>
          <p:nvPr/>
        </p:nvSpPr>
        <p:spPr>
          <a:xfrm>
            <a:off x="228600" y="5334000"/>
            <a:ext cx="3200399"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Héctor Spiers Landelle (1900-1963)</a:t>
            </a:r>
          </a:p>
        </p:txBody>
      </p:sp>
      <p:sp>
        <p:nvSpPr>
          <p:cNvPr id="335" name="Shape 335"/>
          <p:cNvSpPr txBox="1"/>
          <p:nvPr/>
        </p:nvSpPr>
        <p:spPr>
          <a:xfrm>
            <a:off x="0" y="5715000"/>
            <a:ext cx="37338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Cortesía: Héctor Spiers Debernardi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9" name="Shape 339"/>
        <p:cNvGrpSpPr/>
        <p:nvPr/>
      </p:nvGrpSpPr>
      <p:grpSpPr>
        <a:xfrm>
          <a:off x="0" y="0"/>
          <a:ext cx="0" cy="0"/>
          <a:chOff x="0" y="0"/>
          <a:chExt cx="0" cy="0"/>
        </a:xfrm>
      </p:grpSpPr>
      <p:sp>
        <p:nvSpPr>
          <p:cNvPr id="340" name="Shape 340"/>
          <p:cNvSpPr txBox="1"/>
          <p:nvPr/>
        </p:nvSpPr>
        <p:spPr>
          <a:xfrm>
            <a:off x="3048000" y="5791200"/>
            <a:ext cx="3352799" cy="8254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Héctor Spiers Landelle (1900-1963)</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 Cortesía: Héctor Spiers Debernardi </a:t>
            </a:r>
          </a:p>
        </p:txBody>
      </p:sp>
      <p:pic>
        <p:nvPicPr>
          <p:cNvPr id="341" name="Shape 341"/>
          <p:cNvPicPr preferRelativeResize="0"/>
          <p:nvPr/>
        </p:nvPicPr>
        <p:blipFill rotWithShape="1">
          <a:blip r:embed="rId3">
            <a:alphaModFix/>
          </a:blip>
          <a:srcRect b="0" l="0" r="0" t="0"/>
          <a:stretch/>
        </p:blipFill>
        <p:spPr>
          <a:xfrm>
            <a:off x="2362200" y="228600"/>
            <a:ext cx="4867274" cy="5486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4">
            <a:alphaModFix/>
          </a:blip>
          <a:srcRect b="0" l="0" r="0" t="0"/>
          <a:stretch/>
        </p:blipFill>
        <p:spPr>
          <a:xfrm>
            <a:off x="2590800" y="4038600"/>
            <a:ext cx="342899" cy="354012"/>
          </a:xfrm>
          <a:prstGeom prst="rect">
            <a:avLst/>
          </a:prstGeom>
          <a:noFill/>
          <a:ln>
            <a:noFill/>
          </a:ln>
        </p:spPr>
      </p:pic>
      <p:sp>
        <p:nvSpPr>
          <p:cNvPr id="68" name="Shape 68"/>
          <p:cNvSpPr txBox="1"/>
          <p:nvPr/>
        </p:nvSpPr>
        <p:spPr>
          <a:xfrm>
            <a:off x="3200400" y="6521450"/>
            <a:ext cx="3657600" cy="33654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Pabellón del Perú  en Sevilla, 1929-1930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p:tgtEl>
                                          <p:spTgt spid="6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p:tgtEl>
                                          <p:spTgt spid="68"/>
                                        </p:tgtEl>
                                        <p:attrNameLst>
                                          <p:attrName>ppt_w</p:attrName>
                                        </p:attrNameLst>
                                      </p:cBhvr>
                                      <p:tavLst>
                                        <p:tav fmla="" tm="0">
                                          <p:val>
                                            <p:strVal val="0"/>
                                          </p:val>
                                        </p:tav>
                                        <p:tav fmla="" tm="100000">
                                          <p:val>
                                            <p:strVal val="#ppt_w"/>
                                          </p:val>
                                        </p:tav>
                                      </p:tavLst>
                                    </p:anim>
                                    <p:anim calcmode="lin" valueType="num">
                                      <p:cBhvr additive="base">
                                        <p:cTn dur="500"/>
                                        <p:tgtEl>
                                          <p:spTgt spid="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5"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b="0" l="0" r="0" t="0"/>
          <a:stretch/>
        </p:blipFill>
        <p:spPr>
          <a:xfrm>
            <a:off x="228600" y="0"/>
            <a:ext cx="4876799" cy="3762374"/>
          </a:xfrm>
          <a:prstGeom prst="rect">
            <a:avLst/>
          </a:prstGeom>
          <a:noFill/>
          <a:ln>
            <a:noFill/>
          </a:ln>
        </p:spPr>
      </p:pic>
      <p:sp>
        <p:nvSpPr>
          <p:cNvPr id="347" name="Shape 347"/>
          <p:cNvSpPr txBox="1"/>
          <p:nvPr/>
        </p:nvSpPr>
        <p:spPr>
          <a:xfrm>
            <a:off x="381000" y="5867400"/>
            <a:ext cx="3962399"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Wenceslao Hinostroza Quintana (</a:t>
            </a:r>
            <a:r>
              <a:rPr b="1" i="0" lang="en-US" sz="1400" u="none" cap="none" strike="noStrike">
                <a:solidFill>
                  <a:srgbClr val="DAD3AE"/>
                </a:solidFill>
                <a:latin typeface="Calibri"/>
                <a:ea typeface="Calibri"/>
                <a:cs typeface="Calibri"/>
                <a:sym typeface="Calibri"/>
              </a:rPr>
              <a:t>1897-1978 )</a:t>
            </a:r>
            <a:br>
              <a:rPr b="1" i="0" lang="en-US" sz="1400" u="none" cap="none" strike="noStrike">
                <a:solidFill>
                  <a:srgbClr val="DAD3AE"/>
                </a:solidFill>
                <a:latin typeface="Calibri"/>
                <a:ea typeface="Calibri"/>
                <a:cs typeface="Calibri"/>
                <a:sym typeface="Calibri"/>
              </a:rPr>
            </a:br>
            <a:r>
              <a:rPr b="1" i="0" lang="en-US" sz="1400" u="none" cap="none" strike="noStrike">
                <a:solidFill>
                  <a:srgbClr val="DAD3AE"/>
                </a:solidFill>
                <a:latin typeface="Calibri"/>
                <a:ea typeface="Calibri"/>
                <a:cs typeface="Calibri"/>
                <a:sym typeface="Calibri"/>
              </a:rPr>
              <a:t>Cortesía:  Liezbeth Ureña de Yriberry </a:t>
            </a:r>
          </a:p>
        </p:txBody>
      </p:sp>
      <p:pic>
        <p:nvPicPr>
          <p:cNvPr id="348" name="Shape 348"/>
          <p:cNvPicPr preferRelativeResize="0"/>
          <p:nvPr/>
        </p:nvPicPr>
        <p:blipFill rotWithShape="1">
          <a:blip r:embed="rId4">
            <a:alphaModFix/>
          </a:blip>
          <a:srcRect b="0" l="0" r="0" t="0"/>
          <a:stretch/>
        </p:blipFill>
        <p:spPr>
          <a:xfrm>
            <a:off x="5105400" y="3657600"/>
            <a:ext cx="3657600" cy="295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2"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b="0" l="0" r="0" t="0"/>
          <a:stretch/>
        </p:blipFill>
        <p:spPr>
          <a:xfrm>
            <a:off x="0" y="228600"/>
            <a:ext cx="5338762" cy="6553200"/>
          </a:xfrm>
          <a:prstGeom prst="rect">
            <a:avLst/>
          </a:prstGeom>
          <a:noFill/>
          <a:ln>
            <a:noFill/>
          </a:ln>
        </p:spPr>
      </p:pic>
      <p:sp>
        <p:nvSpPr>
          <p:cNvPr id="354" name="Shape 354"/>
          <p:cNvSpPr txBox="1"/>
          <p:nvPr/>
        </p:nvSpPr>
        <p:spPr>
          <a:xfrm>
            <a:off x="5181600" y="4343400"/>
            <a:ext cx="3962399"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Wenceslao Hinostroza Quintana (</a:t>
            </a:r>
            <a:r>
              <a:rPr b="1" i="0" lang="en-US" sz="1400" u="none" cap="none" strike="noStrike">
                <a:solidFill>
                  <a:srgbClr val="DAD3AE"/>
                </a:solidFill>
                <a:latin typeface="Calibri"/>
                <a:ea typeface="Calibri"/>
                <a:cs typeface="Calibri"/>
                <a:sym typeface="Calibri"/>
              </a:rPr>
              <a:t>1897-1978 )</a:t>
            </a:r>
            <a:br>
              <a:rPr b="1" i="0" lang="en-US" sz="1400" u="none" cap="none" strike="noStrike">
                <a:solidFill>
                  <a:srgbClr val="DAD3AE"/>
                </a:solidFill>
                <a:latin typeface="Calibri"/>
                <a:ea typeface="Calibri"/>
                <a:cs typeface="Calibri"/>
                <a:sym typeface="Calibri"/>
              </a:rPr>
            </a:br>
            <a:r>
              <a:rPr b="1" i="0" lang="en-US" sz="1400" u="none" cap="none" strike="noStrike">
                <a:solidFill>
                  <a:srgbClr val="DAD3AE"/>
                </a:solidFill>
                <a:latin typeface="Calibri"/>
                <a:ea typeface="Calibri"/>
                <a:cs typeface="Calibri"/>
                <a:sym typeface="Calibri"/>
              </a:rPr>
              <a:t>Cortesía:  Liezbeth Ureña de Yriberry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8" name="Shape 358"/>
        <p:cNvGrpSpPr/>
        <p:nvPr/>
      </p:nvGrpSpPr>
      <p:grpSpPr>
        <a:xfrm>
          <a:off x="0" y="0"/>
          <a:ext cx="0" cy="0"/>
          <a:chOff x="0" y="0"/>
          <a:chExt cx="0" cy="0"/>
        </a:xfrm>
      </p:grpSpPr>
      <p:sp>
        <p:nvSpPr>
          <p:cNvPr id="359" name="Shape 359"/>
          <p:cNvSpPr txBox="1"/>
          <p:nvPr/>
        </p:nvSpPr>
        <p:spPr>
          <a:xfrm>
            <a:off x="381000" y="5791200"/>
            <a:ext cx="4343400" cy="58102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Isabel Morales Macedo (1894-1986)</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Fotografía: cortesía de  Fernando Villegas Torres  </a:t>
            </a:r>
          </a:p>
        </p:txBody>
      </p:sp>
      <p:sp>
        <p:nvSpPr>
          <p:cNvPr id="360" name="Shape 360"/>
          <p:cNvSpPr txBox="1"/>
          <p:nvPr/>
        </p:nvSpPr>
        <p:spPr>
          <a:xfrm>
            <a:off x="6324600" y="5715000"/>
            <a:ext cx="1600199"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Laura Zegarra</a:t>
            </a:r>
          </a:p>
        </p:txBody>
      </p:sp>
      <p:pic>
        <p:nvPicPr>
          <p:cNvPr id="361" name="Shape 361"/>
          <p:cNvPicPr preferRelativeResize="0"/>
          <p:nvPr/>
        </p:nvPicPr>
        <p:blipFill rotWithShape="1">
          <a:blip r:embed="rId3">
            <a:alphaModFix/>
          </a:blip>
          <a:srcRect b="0" l="0" r="0" t="0"/>
          <a:stretch/>
        </p:blipFill>
        <p:spPr>
          <a:xfrm>
            <a:off x="5334000" y="914400"/>
            <a:ext cx="3398836" cy="4724400"/>
          </a:xfrm>
          <a:prstGeom prst="rect">
            <a:avLst/>
          </a:prstGeom>
          <a:noFill/>
          <a:ln>
            <a:noFill/>
          </a:ln>
        </p:spPr>
      </p:pic>
      <p:pic>
        <p:nvPicPr>
          <p:cNvPr id="362" name="Shape 362"/>
          <p:cNvPicPr preferRelativeResize="0"/>
          <p:nvPr/>
        </p:nvPicPr>
        <p:blipFill rotWithShape="1">
          <a:blip r:embed="rId4">
            <a:alphaModFix/>
          </a:blip>
          <a:srcRect b="0" l="0" r="0" t="0"/>
          <a:stretch/>
        </p:blipFill>
        <p:spPr>
          <a:xfrm>
            <a:off x="457200" y="533400"/>
            <a:ext cx="4359274" cy="522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ppt_w</p:attrName>
                                        </p:attrNameLst>
                                      </p:cBhvr>
                                      <p:tavLst>
                                        <p:tav fmla="" tm="0">
                                          <p:val>
                                            <p:strVal val="0"/>
                                          </p:val>
                                        </p:tav>
                                        <p:tav fmla="" tm="100000">
                                          <p:val>
                                            <p:strVal val="#ppt_w"/>
                                          </p:val>
                                        </p:tav>
                                      </p:tavLst>
                                    </p:anim>
                                    <p:anim calcmode="lin" valueType="num">
                                      <p:cBhvr additive="base">
                                        <p:cTn dur="500"/>
                                        <p:tgtEl>
                                          <p:spTgt spid="35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66"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b="0" l="0" r="0" t="0"/>
          <a:stretch/>
        </p:blipFill>
        <p:spPr>
          <a:xfrm>
            <a:off x="1600200" y="304800"/>
            <a:ext cx="6019799" cy="5241925"/>
          </a:xfrm>
          <a:prstGeom prst="rect">
            <a:avLst/>
          </a:prstGeom>
          <a:noFill/>
          <a:ln>
            <a:noFill/>
          </a:ln>
        </p:spPr>
      </p:pic>
      <p:sp>
        <p:nvSpPr>
          <p:cNvPr id="368" name="Shape 368"/>
          <p:cNvSpPr txBox="1"/>
          <p:nvPr/>
        </p:nvSpPr>
        <p:spPr>
          <a:xfrm>
            <a:off x="2514600" y="5791200"/>
            <a:ext cx="3962399"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Ricardo Flórez Quintanilla (1893-1983)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72" name="Shape 372"/>
        <p:cNvGrpSpPr/>
        <p:nvPr/>
      </p:nvGrpSpPr>
      <p:grpSpPr>
        <a:xfrm>
          <a:off x="0" y="0"/>
          <a:ext cx="0" cy="0"/>
          <a:chOff x="0" y="0"/>
          <a:chExt cx="0" cy="0"/>
        </a:xfrm>
      </p:grpSpPr>
      <p:pic>
        <p:nvPicPr>
          <p:cNvPr id="373" name="Shape 373"/>
          <p:cNvPicPr preferRelativeResize="0"/>
          <p:nvPr/>
        </p:nvPicPr>
        <p:blipFill rotWithShape="1">
          <a:blip r:embed="rId3">
            <a:alphaModFix/>
          </a:blip>
          <a:srcRect b="0" l="0" r="0" t="0"/>
          <a:stretch/>
        </p:blipFill>
        <p:spPr>
          <a:xfrm>
            <a:off x="0" y="0"/>
            <a:ext cx="6019799" cy="4124325"/>
          </a:xfrm>
          <a:prstGeom prst="rect">
            <a:avLst/>
          </a:prstGeom>
          <a:noFill/>
          <a:ln>
            <a:noFill/>
          </a:ln>
        </p:spPr>
      </p:pic>
      <p:sp>
        <p:nvSpPr>
          <p:cNvPr id="374" name="Shape 374"/>
          <p:cNvSpPr txBox="1"/>
          <p:nvPr/>
        </p:nvSpPr>
        <p:spPr>
          <a:xfrm>
            <a:off x="685800" y="5410200"/>
            <a:ext cx="3962399" cy="549275"/>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Ricardo Flórez Quintanilla (1893-1983) </a:t>
            </a:r>
            <a:r>
              <a:rPr b="1" i="0" lang="en-US" sz="1400" u="none" cap="none" strike="noStrike">
                <a:solidFill>
                  <a:srgbClr val="DAD3AE"/>
                </a:solidFill>
                <a:latin typeface="Calibri"/>
                <a:ea typeface="Calibri"/>
                <a:cs typeface="Calibri"/>
                <a:sym typeface="Calibri"/>
              </a:rPr>
              <a:t>Cortesía:  Liezbeth Ureña de Yrriberry </a:t>
            </a:r>
          </a:p>
        </p:txBody>
      </p:sp>
      <p:pic>
        <p:nvPicPr>
          <p:cNvPr id="375" name="Shape 375"/>
          <p:cNvPicPr preferRelativeResize="0"/>
          <p:nvPr/>
        </p:nvPicPr>
        <p:blipFill rotWithShape="1">
          <a:blip r:embed="rId4">
            <a:alphaModFix/>
          </a:blip>
          <a:srcRect b="0" l="0" r="0" t="0"/>
          <a:stretch/>
        </p:blipFill>
        <p:spPr>
          <a:xfrm>
            <a:off x="6157912" y="4038600"/>
            <a:ext cx="2986087" cy="2543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9" name="Shape 379"/>
        <p:cNvGrpSpPr/>
        <p:nvPr/>
      </p:nvGrpSpPr>
      <p:grpSpPr>
        <a:xfrm>
          <a:off x="0" y="0"/>
          <a:ext cx="0" cy="0"/>
          <a:chOff x="0" y="0"/>
          <a:chExt cx="0" cy="0"/>
        </a:xfrm>
      </p:grpSpPr>
      <p:sp>
        <p:nvSpPr>
          <p:cNvPr id="380" name="Shape 380"/>
          <p:cNvSpPr txBox="1"/>
          <p:nvPr/>
        </p:nvSpPr>
        <p:spPr>
          <a:xfrm>
            <a:off x="4419600" y="304800"/>
            <a:ext cx="4724400" cy="73025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Vista al patio desde uno de los 11 salones de de 17 x 7 metros</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Raúl Pró Artega (1900-1992)</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Fuente: esculturas rev. Variedades 1928 y 1929  (alegoría) </a:t>
            </a:r>
            <a:r>
              <a:rPr b="1" i="1" lang="en-US" sz="1600" u="none" cap="none" strike="noStrike">
                <a:solidFill>
                  <a:srgbClr val="DAD3AE"/>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4"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b="0" l="0" r="0" t="0"/>
          <a:stretch/>
        </p:blipFill>
        <p:spPr>
          <a:xfrm>
            <a:off x="5867400" y="3124200"/>
            <a:ext cx="2628899" cy="3505200"/>
          </a:xfrm>
          <a:prstGeom prst="rect">
            <a:avLst/>
          </a:prstGeom>
          <a:noFill/>
          <a:ln>
            <a:noFill/>
          </a:ln>
        </p:spPr>
      </p:pic>
      <p:pic>
        <p:nvPicPr>
          <p:cNvPr id="386" name="Shape 386"/>
          <p:cNvPicPr preferRelativeResize="0"/>
          <p:nvPr/>
        </p:nvPicPr>
        <p:blipFill rotWithShape="1">
          <a:blip r:embed="rId4">
            <a:alphaModFix/>
          </a:blip>
          <a:srcRect b="0" l="0" r="0" t="0"/>
          <a:stretch/>
        </p:blipFill>
        <p:spPr>
          <a:xfrm>
            <a:off x="0" y="3429000"/>
            <a:ext cx="4495800" cy="3127374"/>
          </a:xfrm>
          <a:prstGeom prst="rect">
            <a:avLst/>
          </a:prstGeom>
          <a:noFill/>
          <a:ln>
            <a:noFill/>
          </a:ln>
        </p:spPr>
      </p:pic>
      <p:pic>
        <p:nvPicPr>
          <p:cNvPr id="387" name="Shape 387"/>
          <p:cNvPicPr preferRelativeResize="0"/>
          <p:nvPr/>
        </p:nvPicPr>
        <p:blipFill rotWithShape="1">
          <a:blip r:embed="rId5">
            <a:alphaModFix/>
          </a:blip>
          <a:srcRect b="0" l="0" r="0" t="0"/>
          <a:stretch/>
        </p:blipFill>
        <p:spPr>
          <a:xfrm>
            <a:off x="0" y="0"/>
            <a:ext cx="4343400" cy="3252787"/>
          </a:xfrm>
          <a:prstGeom prst="rect">
            <a:avLst/>
          </a:prstGeom>
          <a:noFill/>
          <a:ln>
            <a:noFill/>
          </a:ln>
        </p:spPr>
      </p:pic>
      <p:sp>
        <p:nvSpPr>
          <p:cNvPr id="388" name="Shape 388"/>
          <p:cNvSpPr txBox="1"/>
          <p:nvPr/>
        </p:nvSpPr>
        <p:spPr>
          <a:xfrm>
            <a:off x="4953000" y="533400"/>
            <a:ext cx="4190999" cy="2219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Pabellón del Perú estuvo durante años en estado de semiabandono y en ruinas.  La maleza y la falta de interés de los diferentes gobiernos del Perú   en mantener esta edificación es realmente lamentable. </a:t>
            </a:r>
          </a:p>
          <a:p>
            <a:pPr indent="0" lvl="0" marL="0" marR="0" rtl="0" algn="l">
              <a:lnSpc>
                <a:spcPct val="100000"/>
              </a:lnSpc>
              <a:spcBef>
                <a:spcPts val="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Desde que el Ayuntamiento de Sevilla retomó el poder del terreno y sus instalaciones en el 2004, se iniciaron las restauraciones de los diferentes ambientes, esto tomó cuatro años y desde el 2008 es la Casa de la Ciencia de Sevilla.</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92" name="Shape 392"/>
        <p:cNvGrpSpPr/>
        <p:nvPr/>
      </p:nvGrpSpPr>
      <p:grpSpPr>
        <a:xfrm>
          <a:off x="0" y="0"/>
          <a:ext cx="0" cy="0"/>
          <a:chOff x="0" y="0"/>
          <a:chExt cx="0" cy="0"/>
        </a:xfrm>
      </p:grpSpPr>
      <p:pic>
        <p:nvPicPr>
          <p:cNvPr id="393" name="Shape 393"/>
          <p:cNvPicPr preferRelativeResize="0"/>
          <p:nvPr/>
        </p:nvPicPr>
        <p:blipFill rotWithShape="1">
          <a:blip r:embed="rId4">
            <a:alphaModFix/>
          </a:blip>
          <a:srcRect b="0" l="0" r="0" t="0"/>
          <a:stretch/>
        </p:blipFill>
        <p:spPr>
          <a:xfrm>
            <a:off x="9677400" y="3124200"/>
            <a:ext cx="304799" cy="304799"/>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97" name="Shape 397"/>
        <p:cNvGrpSpPr/>
        <p:nvPr/>
      </p:nvGrpSpPr>
      <p:grpSpPr>
        <a:xfrm>
          <a:off x="0" y="0"/>
          <a:ext cx="0" cy="0"/>
          <a:chOff x="0" y="0"/>
          <a:chExt cx="0" cy="0"/>
        </a:xfrm>
      </p:grpSpPr>
      <p:pic>
        <p:nvPicPr>
          <p:cNvPr id="398" name="Shape 398"/>
          <p:cNvPicPr preferRelativeResize="0"/>
          <p:nvPr/>
        </p:nvPicPr>
        <p:blipFill rotWithShape="1">
          <a:blip r:embed="rId4">
            <a:alphaModFix/>
          </a:blip>
          <a:srcRect b="0" l="0" r="0" t="0"/>
          <a:stretch/>
        </p:blipFill>
        <p:spPr>
          <a:xfrm>
            <a:off x="2590800" y="4038600"/>
            <a:ext cx="342899" cy="354012"/>
          </a:xfrm>
          <a:prstGeom prst="rect">
            <a:avLst/>
          </a:prstGeom>
          <a:noFill/>
          <a:ln>
            <a:noFill/>
          </a:ln>
        </p:spPr>
      </p:pic>
      <p:pic>
        <p:nvPicPr>
          <p:cNvPr id="399" name="Shape 399"/>
          <p:cNvPicPr preferRelativeResize="0"/>
          <p:nvPr/>
        </p:nvPicPr>
        <p:blipFill rotWithShape="1">
          <a:blip r:embed="rId5">
            <a:alphaModFix/>
          </a:blip>
          <a:srcRect b="0" l="0" r="0" t="0"/>
          <a:stretch/>
        </p:blipFill>
        <p:spPr>
          <a:xfrm>
            <a:off x="3733800" y="3581400"/>
            <a:ext cx="1219199" cy="276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03" name="Shape 403"/>
        <p:cNvGrpSpPr/>
        <p:nvPr/>
      </p:nvGrpSpPr>
      <p:grpSpPr>
        <a:xfrm>
          <a:off x="0" y="0"/>
          <a:ext cx="0" cy="0"/>
          <a:chOff x="0" y="0"/>
          <a:chExt cx="0" cy="0"/>
        </a:xfrm>
      </p:grpSpPr>
      <p:pic>
        <p:nvPicPr>
          <p:cNvPr id="404" name="Shape 404"/>
          <p:cNvPicPr preferRelativeResize="0"/>
          <p:nvPr/>
        </p:nvPicPr>
        <p:blipFill rotWithShape="1">
          <a:blip r:embed="rId3">
            <a:alphaModFix/>
          </a:blip>
          <a:srcRect b="0" l="0" r="0" t="0"/>
          <a:stretch/>
        </p:blipFill>
        <p:spPr>
          <a:xfrm>
            <a:off x="381000" y="0"/>
            <a:ext cx="8458200" cy="5521325"/>
          </a:xfrm>
          <a:prstGeom prst="rect">
            <a:avLst/>
          </a:prstGeom>
          <a:noFill/>
          <a:ln>
            <a:noFill/>
          </a:ln>
        </p:spPr>
      </p:pic>
      <p:sp>
        <p:nvSpPr>
          <p:cNvPr id="405" name="Shape 405"/>
          <p:cNvSpPr txBox="1"/>
          <p:nvPr/>
        </p:nvSpPr>
        <p:spPr>
          <a:xfrm>
            <a:off x="0" y="5638800"/>
            <a:ext cx="9144000" cy="5175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Flanqueando las amplias escaleras del ingreso al Pabellón Perú se encuentran dos esculturas sobre unas bases de más de un metro de alto, un águila a la derecha y un búho al lado opuesto. Ambas aves se encuentran en toda Sudamérica. </a:t>
            </a:r>
            <a:r>
              <a:rPr b="1" i="1" lang="en-US" sz="1400" u="none" cap="none" strike="noStrike">
                <a:solidFill>
                  <a:schemeClr val="dk1"/>
                </a:solidFill>
                <a:latin typeface="Calibri"/>
                <a:ea typeface="Calibri"/>
                <a:cs typeface="Calibri"/>
                <a:sym typeface="Calibri"/>
              </a:rPr>
              <a:t>-------</a:t>
            </a:r>
          </a:p>
        </p:txBody>
      </p:sp>
      <p:pic>
        <p:nvPicPr>
          <p:cNvPr id="406" name="Shape 406"/>
          <p:cNvPicPr preferRelativeResize="0"/>
          <p:nvPr/>
        </p:nvPicPr>
        <p:blipFill rotWithShape="1">
          <a:blip r:embed="rId4">
            <a:alphaModFix/>
          </a:blip>
          <a:srcRect b="0" l="0" r="0" t="0"/>
          <a:stretch/>
        </p:blipFill>
        <p:spPr>
          <a:xfrm>
            <a:off x="7010400" y="2438400"/>
            <a:ext cx="1169986" cy="2197100"/>
          </a:xfrm>
          <a:prstGeom prst="rect">
            <a:avLst/>
          </a:prstGeom>
          <a:noFill/>
          <a:ln>
            <a:noFill/>
          </a:ln>
        </p:spPr>
      </p:pic>
      <p:pic>
        <p:nvPicPr>
          <p:cNvPr id="407" name="Shape 407"/>
          <p:cNvPicPr preferRelativeResize="0"/>
          <p:nvPr/>
        </p:nvPicPr>
        <p:blipFill rotWithShape="1">
          <a:blip r:embed="rId5">
            <a:alphaModFix/>
          </a:blip>
          <a:srcRect b="0" l="0" r="0" t="0"/>
          <a:stretch/>
        </p:blipFill>
        <p:spPr>
          <a:xfrm>
            <a:off x="990600" y="2286000"/>
            <a:ext cx="1228724" cy="2247900"/>
          </a:xfrm>
          <a:prstGeom prst="rect">
            <a:avLst/>
          </a:prstGeom>
          <a:noFill/>
          <a:ln>
            <a:noFill/>
          </a:ln>
        </p:spPr>
      </p:pic>
      <p:sp>
        <p:nvSpPr>
          <p:cNvPr id="408" name="Shape 408"/>
          <p:cNvSpPr txBox="1"/>
          <p:nvPr/>
        </p:nvSpPr>
        <p:spPr>
          <a:xfrm>
            <a:off x="0" y="6096000"/>
            <a:ext cx="9144000"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escultores Ismael Pozo Velit  (1905-1959) e Isidoro de la Cruz-Melo Huamaní (1899-1956) acompañaron a Piqueras Cotolí. No se registra quien hizo que esculturas, conociendo la obra de  Ismael Pozo estas aves pueden ser de sus manos.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300"/>
                                        <p:tgtEl>
                                          <p:spTgt spid="408"/>
                                        </p:tgtEl>
                                      </p:cBhvr>
                                    </p:animEffect>
                                  </p:childTnLst>
                                </p:cTn>
                              </p:par>
                            </p:childTnLst>
                          </p:cTn>
                        </p:par>
                        <p:par>
                          <p:cTn fill="hold">
                            <p:stCondLst>
                              <p:cond delay="801"/>
                            </p:stCondLst>
                            <p:childTnLst>
                              <p:par>
                                <p:cTn fill="hold" nodeType="after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par>
                          <p:cTn fill="hold">
                            <p:stCondLst>
                              <p:cond delay="1301"/>
                            </p:stCondLst>
                            <p:childTnLst>
                              <p:par>
                                <p:cTn fill="hold" nodeType="afterEffect" presetClass="entr" presetID="23" presetSubtype="16">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ppt_w</p:attrName>
                                        </p:attrNameLst>
                                      </p:cBhvr>
                                      <p:tavLst>
                                        <p:tav fmla="" tm="0">
                                          <p:val>
                                            <p:strVal val="0"/>
                                          </p:val>
                                        </p:tav>
                                        <p:tav fmla="" tm="100000">
                                          <p:val>
                                            <p:strVal val="#ppt_w"/>
                                          </p:val>
                                        </p:tav>
                                      </p:tavLst>
                                    </p:anim>
                                    <p:anim calcmode="lin" valueType="num">
                                      <p:cBhvr additive="base">
                                        <p:cTn dur="500"/>
                                        <p:tgtEl>
                                          <p:spTgt spid="4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2" name="Shape 72"/>
        <p:cNvGrpSpPr/>
        <p:nvPr/>
      </p:nvGrpSpPr>
      <p:grpSpPr>
        <a:xfrm>
          <a:off x="0" y="0"/>
          <a:ext cx="0" cy="0"/>
          <a:chOff x="0" y="0"/>
          <a:chExt cx="0" cy="0"/>
        </a:xfrm>
      </p:grpSpPr>
      <p:sp>
        <p:nvSpPr>
          <p:cNvPr id="73" name="Shape 73"/>
          <p:cNvSpPr txBox="1"/>
          <p:nvPr/>
        </p:nvSpPr>
        <p:spPr>
          <a:xfrm>
            <a:off x="0" y="762000"/>
            <a:ext cx="4343400" cy="5522911"/>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los mensajes del Presidente del Perú, Augusto B. Leguia, ante el Congreso Nacional, se lee acerca de la exposición de Sevilla. </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9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1923</a:t>
            </a:r>
            <a:r>
              <a:rPr b="1" i="1" lang="en-US" sz="1400" u="none" cap="none" strike="noStrike">
                <a:solidFill>
                  <a:srgbClr val="DAD3AE"/>
                </a:solidFill>
                <a:latin typeface="Calibri"/>
                <a:ea typeface="Calibri"/>
                <a:cs typeface="Calibri"/>
                <a:sym typeface="Calibri"/>
              </a:rPr>
              <a:t> “…Por lo pronto, se proveerá nuestra legación en España, cuyo rango se ha elevado a plenipotencia. Los históricos lazos que nos unen a la Madre Patria demandan una representación de mayor categoría que la que ahora tenemos ante la Corte de Madrid….”</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9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1925</a:t>
            </a:r>
            <a:r>
              <a:rPr b="1" i="1" lang="en-US" sz="1400" u="none" cap="none" strike="noStrike">
                <a:solidFill>
                  <a:srgbClr val="DAD3AE"/>
                </a:solidFill>
                <a:latin typeface="Calibri"/>
                <a:ea typeface="Calibri"/>
                <a:cs typeface="Calibri"/>
                <a:sym typeface="Calibri"/>
              </a:rPr>
              <a:t> Leguia informó: “…La Escuela Nacional de Bellas Artes, destinada a cultivar las cualidades artísticas de nuestra raza... Su edificio ha merecido notables reformas, ostentando en la actualidad una de las fachadas más bellas de Lima…”</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Situada en los bellos claustros del antiguo Centro de Estudios del Real Colegio Secular de los Agustinos de San Ildefonso y Convento de las Monjas Recogidas, erigido en 1603 y elevado por Bula del Papa Paulo V en 1605, con el rango de Universidad Pontificia.</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Ésta forma esquina con las calles San Ildefonso y Colegio Real, en el centro monumental de la vieja Lima.</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nuevo frontis de la escuela fue diseñado, en 1924,  por Piqueras Cotolí, está en la pared lateral que da a la calle San Ildefonso, es a este tipo de construcción al que se le denominó estilo neo-peruano.</a:t>
            </a:r>
            <a:r>
              <a:rPr b="1" i="1" lang="en-US" sz="1400" u="none" cap="none" strike="noStrike">
                <a:solidFill>
                  <a:schemeClr val="dk1"/>
                </a:solidFill>
                <a:latin typeface="Calibri"/>
                <a:ea typeface="Calibri"/>
                <a:cs typeface="Calibri"/>
                <a:sym typeface="Calibri"/>
              </a:rPr>
              <a:t>-----------------------------</a:t>
            </a:r>
          </a:p>
        </p:txBody>
      </p:sp>
      <p:pic>
        <p:nvPicPr>
          <p:cNvPr id="74" name="Shape 74"/>
          <p:cNvPicPr preferRelativeResize="0"/>
          <p:nvPr/>
        </p:nvPicPr>
        <p:blipFill rotWithShape="1">
          <a:blip r:embed="rId3">
            <a:alphaModFix/>
          </a:blip>
          <a:srcRect b="0" l="0" r="0" t="0"/>
          <a:stretch/>
        </p:blipFill>
        <p:spPr>
          <a:xfrm>
            <a:off x="4800600" y="838200"/>
            <a:ext cx="3959225" cy="5405436"/>
          </a:xfrm>
          <a:prstGeom prst="rect">
            <a:avLst/>
          </a:prstGeom>
          <a:noFill/>
          <a:ln>
            <a:noFill/>
          </a:ln>
        </p:spPr>
      </p:pic>
      <p:sp>
        <p:nvSpPr>
          <p:cNvPr id="75" name="Shape 75"/>
          <p:cNvSpPr txBox="1"/>
          <p:nvPr/>
        </p:nvSpPr>
        <p:spPr>
          <a:xfrm>
            <a:off x="2286000" y="228600"/>
            <a:ext cx="3657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Historia del Pabellón del Perú  en Sevilla</a:t>
            </a:r>
            <a:r>
              <a:rPr b="1" i="1" lang="en-US" sz="1600" u="none" cap="none" strike="noStrike">
                <a:solidFill>
                  <a:srgbClr val="DAD3AE"/>
                </a:solidFill>
                <a:latin typeface="Calibri"/>
                <a:ea typeface="Calibri"/>
                <a:cs typeface="Calibri"/>
                <a:sym typeface="Calibri"/>
              </a:rPr>
              <a:t> </a:t>
            </a:r>
          </a:p>
        </p:txBody>
      </p:sp>
      <p:sp>
        <p:nvSpPr>
          <p:cNvPr id="76" name="Shape 76"/>
          <p:cNvSpPr txBox="1"/>
          <p:nvPr/>
        </p:nvSpPr>
        <p:spPr>
          <a:xfrm>
            <a:off x="5029200" y="6292850"/>
            <a:ext cx="3657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Detalle:  Escuela de Bellas Artes de Lima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12"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b="0" l="0" r="0" t="0"/>
          <a:stretch/>
        </p:blipFill>
        <p:spPr>
          <a:xfrm>
            <a:off x="6467475" y="228600"/>
            <a:ext cx="2676525" cy="4876799"/>
          </a:xfrm>
          <a:prstGeom prst="rect">
            <a:avLst/>
          </a:prstGeom>
          <a:noFill/>
          <a:ln>
            <a:noFill/>
          </a:ln>
        </p:spPr>
      </p:pic>
      <p:pic>
        <p:nvPicPr>
          <p:cNvPr id="414" name="Shape 414"/>
          <p:cNvPicPr preferRelativeResize="0"/>
          <p:nvPr/>
        </p:nvPicPr>
        <p:blipFill rotWithShape="1">
          <a:blip r:embed="rId4">
            <a:alphaModFix/>
          </a:blip>
          <a:srcRect b="0" l="0" r="0" t="0"/>
          <a:stretch/>
        </p:blipFill>
        <p:spPr>
          <a:xfrm>
            <a:off x="228600" y="228600"/>
            <a:ext cx="2582861" cy="4724400"/>
          </a:xfrm>
          <a:prstGeom prst="rect">
            <a:avLst/>
          </a:prstGeom>
          <a:noFill/>
          <a:ln>
            <a:noFill/>
          </a:ln>
        </p:spPr>
      </p:pic>
      <p:sp>
        <p:nvSpPr>
          <p:cNvPr id="415" name="Shape 415"/>
          <p:cNvSpPr txBox="1"/>
          <p:nvPr/>
        </p:nvSpPr>
        <p:spPr>
          <a:xfrm>
            <a:off x="6400800" y="5257800"/>
            <a:ext cx="3048000" cy="942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Aguila Real Andina o Arpía  era considerada una divinidad  y como símbolo de poder, que domina las esferas del día y de la noche.</a:t>
            </a:r>
          </a:p>
        </p:txBody>
      </p:sp>
      <p:sp>
        <p:nvSpPr>
          <p:cNvPr id="416" name="Shape 416"/>
          <p:cNvSpPr txBox="1"/>
          <p:nvPr/>
        </p:nvSpPr>
        <p:spPr>
          <a:xfrm>
            <a:off x="0" y="5029200"/>
            <a:ext cx="2971799" cy="179387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la simbología andina, en el norte del Perú, el búho es venerado como una de las criaturas emparentadas estrechamente con el mundo sagrado. Es el símbolo de la sabiduría y el conocimiento, atrae la buena suerte y proporciona poder para disipar las energías negativas.</a:t>
            </a:r>
          </a:p>
        </p:txBody>
      </p:sp>
      <p:sp>
        <p:nvSpPr>
          <p:cNvPr id="417" name="Shape 417"/>
          <p:cNvSpPr txBox="1"/>
          <p:nvPr/>
        </p:nvSpPr>
        <p:spPr>
          <a:xfrm>
            <a:off x="2971800" y="838200"/>
            <a:ext cx="3200399" cy="251777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águila andina mide 0.70 cm. de promedio de altura, su  envergadura es de 2.50 mt. </a:t>
            </a:r>
            <a:r>
              <a:rPr b="1" i="1" lang="en-US" sz="1400" u="none" cap="none" strike="noStrike">
                <a:solidFill>
                  <a:schemeClr val="dk1"/>
                </a:solidFill>
                <a:latin typeface="Calibri"/>
                <a:ea typeface="Calibri"/>
                <a:cs typeface="Calibri"/>
                <a:sym typeface="Calibri"/>
              </a:rPr>
              <a:t>---------------------------------------</a:t>
            </a:r>
          </a:p>
          <a:p>
            <a:pPr indent="0" lvl="0" marL="0" marR="0" rtl="0" algn="just">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búho es conocido como el gran  búho cornudo, sus oídos están más cerca del centro de la cara y los grandes penachos de plumas, que cubren el orificio auricular, dan la impresión de cuernos. Miden 0.63 cm. de alto, con una envergadura de 1.50 mt. </a:t>
            </a:r>
            <a:r>
              <a:rPr b="1" i="1" lang="en-US" sz="1400" u="none" cap="none" strike="noStrike">
                <a:solidFill>
                  <a:schemeClr val="dk1"/>
                </a:solidFill>
                <a:latin typeface="Calibri"/>
                <a:ea typeface="Calibri"/>
                <a:cs typeface="Calibri"/>
                <a:sym typeface="Calibri"/>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21" name="Shape 421"/>
        <p:cNvGrpSpPr/>
        <p:nvPr/>
      </p:nvGrpSpPr>
      <p:grpSpPr>
        <a:xfrm>
          <a:off x="0" y="0"/>
          <a:ext cx="0" cy="0"/>
          <a:chOff x="0" y="0"/>
          <a:chExt cx="0" cy="0"/>
        </a:xfrm>
      </p:grpSpPr>
      <p:sp>
        <p:nvSpPr>
          <p:cNvPr id="422" name="Shape 422"/>
          <p:cNvSpPr txBox="1"/>
          <p:nvPr/>
        </p:nvSpPr>
        <p:spPr>
          <a:xfrm>
            <a:off x="0" y="0"/>
            <a:ext cx="9144000" cy="2051050"/>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el 2007, el Consulado Honorario del Perú pasó a la categoría de Consulado General y ocupa un 13% de la parte posterior del edificio.                                                                     .</a:t>
            </a:r>
            <a:br>
              <a:rPr b="1" i="1" lang="en-US" sz="1000" u="none" cap="none" strike="noStrike">
                <a:solidFill>
                  <a:srgbClr val="DAD3AE"/>
                </a:solidFill>
                <a:latin typeface="Calibri"/>
                <a:ea typeface="Calibri"/>
                <a:cs typeface="Calibri"/>
                <a:sym typeface="Calibri"/>
              </a:rPr>
            </a:br>
            <a:r>
              <a:rPr b="1" i="1" lang="en-US" sz="1000" u="none" cap="none" strike="noStrike">
                <a:solidFill>
                  <a:srgbClr val="DAD3AE"/>
                </a:solidFill>
                <a:latin typeface="Calibri"/>
                <a:ea typeface="Calibri"/>
                <a:cs typeface="Calibri"/>
                <a:sym typeface="Calibri"/>
              </a:rPr>
              <a:t> </a:t>
            </a:r>
            <a:br>
              <a:rPr b="1" i="1" lang="en-US" sz="10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resto del Pabellón del Perú, desde el 2008, es el Museo Casa de la Ciencia, dedicado a la divulgación científica y al medioambiente, dependiente del Consejo Superior de Investigaciones Científicas (CSIC)-                       .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Diario el País, en la edición del 3 de julio de 2008, publicó: “... El  presidente  del  Consejo  Superior  de Investigaciones Científicas (CSIC)…el Alcalde de Sevilla…y el Embajador de Perú en España…firmaron ayer en Sevilla el convenio de cesión del Pabellón de Perú de la Exposición Iberoamericana de 1929, que incluye la creación un Museo de la Ciencia gestionado por el propio CSIC. El convenio supone la renovación por 75 años de la cesión por parte del Ayuntamiento de Sevilla del Pabellón de Perú a la República de Perú y al CSIC…”. </a:t>
            </a:r>
          </a:p>
        </p:txBody>
      </p:sp>
      <p:sp>
        <p:nvSpPr>
          <p:cNvPr id="423" name="Shape 423"/>
          <p:cNvSpPr txBox="1"/>
          <p:nvPr/>
        </p:nvSpPr>
        <p:spPr>
          <a:xfrm>
            <a:off x="2590800" y="2895600"/>
            <a:ext cx="4190999" cy="1503362"/>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CSIC se comprometió a reservar un espacio expositivo abierto al público…con una temática centrada en la extensión de la ciencia en Andalucía. Para su presidente, esto supone “...la devolución a la ciudad de Sevilla de un espacio para la divulgación científica...".</a:t>
            </a:r>
          </a:p>
        </p:txBody>
      </p:sp>
      <p:sp>
        <p:nvSpPr>
          <p:cNvPr id="424" name="Shape 424"/>
          <p:cNvSpPr txBox="1"/>
          <p:nvPr/>
        </p:nvSpPr>
        <p:spPr>
          <a:xfrm>
            <a:off x="1752600" y="5410200"/>
            <a:ext cx="5714999" cy="323850"/>
          </a:xfrm>
          <a:prstGeom prst="rect">
            <a:avLst/>
          </a:prstGeom>
          <a:noFill/>
          <a:ln>
            <a:noFill/>
          </a:ln>
        </p:spPr>
        <p:txBody>
          <a:bodyPr anchorCtr="0" anchor="t" bIns="45700" lIns="91425" rIns="91425" tIns="45700">
            <a:noAutofit/>
          </a:bodyPr>
          <a:lstStyle/>
          <a:p>
            <a:pPr indent="0" lvl="0" marL="0" marR="0" rtl="0" algn="l">
              <a:lnSpc>
                <a:spcPct val="95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Estas alpacas, de gran tamaño, dan acceso al patio principal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ppt_w</p:attrName>
                                        </p:attrNameLst>
                                      </p:cBhvr>
                                      <p:tavLst>
                                        <p:tav fmla="" tm="0">
                                          <p:val>
                                            <p:strVal val="0"/>
                                          </p:val>
                                        </p:tav>
                                        <p:tav fmla="" tm="100000">
                                          <p:val>
                                            <p:strVal val="#ppt_w"/>
                                          </p:val>
                                        </p:tav>
                                      </p:tavLst>
                                    </p:anim>
                                    <p:anim calcmode="lin" valueType="num">
                                      <p:cBhvr additive="base">
                                        <p:cTn dur="500"/>
                                        <p:tgtEl>
                                          <p:spTgt spid="42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ppt_w</p:attrName>
                                        </p:attrNameLst>
                                      </p:cBhvr>
                                      <p:tavLst>
                                        <p:tav fmla="" tm="0">
                                          <p:val>
                                            <p:strVal val="0"/>
                                          </p:val>
                                        </p:tav>
                                        <p:tav fmla="" tm="100000">
                                          <p:val>
                                            <p:strVal val="#ppt_w"/>
                                          </p:val>
                                        </p:tav>
                                      </p:tavLst>
                                    </p:anim>
                                    <p:anim calcmode="lin" valueType="num">
                                      <p:cBhvr additive="base">
                                        <p:cTn dur="500"/>
                                        <p:tgtEl>
                                          <p:spTgt spid="4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28"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b="0" l="0" r="0" t="0"/>
          <a:stretch/>
        </p:blipFill>
        <p:spPr>
          <a:xfrm>
            <a:off x="0" y="0"/>
            <a:ext cx="9144000" cy="6324600"/>
          </a:xfrm>
          <a:prstGeom prst="rect">
            <a:avLst/>
          </a:prstGeom>
          <a:noFill/>
          <a:ln>
            <a:noFill/>
          </a:ln>
        </p:spPr>
      </p:pic>
      <p:sp>
        <p:nvSpPr>
          <p:cNvPr id="430" name="Shape 430"/>
          <p:cNvSpPr txBox="1"/>
          <p:nvPr/>
        </p:nvSpPr>
        <p:spPr>
          <a:xfrm>
            <a:off x="3810000" y="6324600"/>
            <a:ext cx="14478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Patio principal</a:t>
            </a:r>
            <a:r>
              <a:rPr b="1" i="1" lang="en-US" sz="1400" u="none" cap="none" strike="noStrike">
                <a:solidFill>
                  <a:srgbClr val="DAD3AE"/>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34" name="Shape 434"/>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38"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b="0" l="0" r="0" t="0"/>
          <a:stretch/>
        </p:blipFill>
        <p:spPr>
          <a:xfrm>
            <a:off x="0" y="0"/>
            <a:ext cx="3503611" cy="6858000"/>
          </a:xfrm>
          <a:prstGeom prst="rect">
            <a:avLst/>
          </a:prstGeom>
          <a:noFill/>
          <a:ln>
            <a:noFill/>
          </a:ln>
        </p:spPr>
      </p:pic>
      <p:sp>
        <p:nvSpPr>
          <p:cNvPr id="440" name="Shape 440"/>
          <p:cNvSpPr txBox="1"/>
          <p:nvPr/>
        </p:nvSpPr>
        <p:spPr>
          <a:xfrm>
            <a:off x="2057400" y="1066800"/>
            <a:ext cx="5562600" cy="635000"/>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Adosados a la columna,  de estilo  almohadillado, y como bases  de los arcos del patio central, se encuentran diversos animales autóctonos incluyendo simios y felinos de la  sierra y selva peruana. </a:t>
            </a:r>
          </a:p>
        </p:txBody>
      </p:sp>
      <p:pic>
        <p:nvPicPr>
          <p:cNvPr id="441" name="Shape 441"/>
          <p:cNvPicPr preferRelativeResize="0"/>
          <p:nvPr/>
        </p:nvPicPr>
        <p:blipFill rotWithShape="1">
          <a:blip r:embed="rId4">
            <a:alphaModFix/>
          </a:blip>
          <a:srcRect b="0" l="0" r="0" t="0"/>
          <a:stretch/>
        </p:blipFill>
        <p:spPr>
          <a:xfrm>
            <a:off x="5486400" y="3419475"/>
            <a:ext cx="3657600" cy="3438525"/>
          </a:xfrm>
          <a:prstGeom prst="rect">
            <a:avLst/>
          </a:prstGeom>
          <a:noFill/>
          <a:ln>
            <a:noFill/>
          </a:ln>
        </p:spPr>
      </p:pic>
      <p:pic>
        <p:nvPicPr>
          <p:cNvPr id="442" name="Shape 442"/>
          <p:cNvPicPr preferRelativeResize="0"/>
          <p:nvPr/>
        </p:nvPicPr>
        <p:blipFill rotWithShape="1">
          <a:blip r:embed="rId5">
            <a:alphaModFix/>
          </a:blip>
          <a:srcRect b="0" l="0" r="0" t="0"/>
          <a:stretch/>
        </p:blipFill>
        <p:spPr>
          <a:xfrm>
            <a:off x="8461375" y="-838200"/>
            <a:ext cx="758825" cy="4572000"/>
          </a:xfrm>
          <a:prstGeom prst="rect">
            <a:avLst/>
          </a:prstGeom>
          <a:noFill/>
          <a:ln>
            <a:noFill/>
          </a:ln>
        </p:spPr>
      </p:pic>
      <p:pic>
        <p:nvPicPr>
          <p:cNvPr id="443" name="Shape 443"/>
          <p:cNvPicPr preferRelativeResize="0"/>
          <p:nvPr/>
        </p:nvPicPr>
        <p:blipFill rotWithShape="1">
          <a:blip r:embed="rId6">
            <a:alphaModFix/>
          </a:blip>
          <a:srcRect b="0" l="0" r="0" t="0"/>
          <a:stretch/>
        </p:blipFill>
        <p:spPr>
          <a:xfrm>
            <a:off x="8001000" y="-914400"/>
            <a:ext cx="609599" cy="4648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47" name="Shape 447"/>
        <p:cNvGrpSpPr/>
        <p:nvPr/>
      </p:nvGrpSpPr>
      <p:grpSpPr>
        <a:xfrm>
          <a:off x="0" y="0"/>
          <a:ext cx="0" cy="0"/>
          <a:chOff x="0" y="0"/>
          <a:chExt cx="0" cy="0"/>
        </a:xfrm>
      </p:grpSpPr>
      <p:sp>
        <p:nvSpPr>
          <p:cNvPr id="448" name="Shape 448"/>
          <p:cNvSpPr txBox="1"/>
          <p:nvPr/>
        </p:nvSpPr>
        <p:spPr>
          <a:xfrm>
            <a:off x="3124200" y="6324600"/>
            <a:ext cx="3200399" cy="30479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 la arquería del patio principal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52" name="Shape 452"/>
        <p:cNvGrpSpPr/>
        <p:nvPr/>
      </p:nvGrpSpPr>
      <p:grpSpPr>
        <a:xfrm>
          <a:off x="0" y="0"/>
          <a:ext cx="0" cy="0"/>
          <a:chOff x="0" y="0"/>
          <a:chExt cx="0" cy="0"/>
        </a:xfrm>
      </p:grpSpPr>
      <p:pic>
        <p:nvPicPr>
          <p:cNvPr id="453" name="Shape 453"/>
          <p:cNvPicPr preferRelativeResize="0"/>
          <p:nvPr/>
        </p:nvPicPr>
        <p:blipFill rotWithShape="1">
          <a:blip r:embed="rId3">
            <a:alphaModFix/>
          </a:blip>
          <a:srcRect b="0" l="0" r="0" t="0"/>
          <a:stretch/>
        </p:blipFill>
        <p:spPr>
          <a:xfrm>
            <a:off x="381000" y="0"/>
            <a:ext cx="8229600" cy="6553200"/>
          </a:xfrm>
          <a:prstGeom prst="rect">
            <a:avLst/>
          </a:prstGeom>
          <a:noFill/>
          <a:ln>
            <a:noFill/>
          </a:ln>
        </p:spPr>
      </p:pic>
      <p:sp>
        <p:nvSpPr>
          <p:cNvPr id="454" name="Shape 454"/>
          <p:cNvSpPr txBox="1"/>
          <p:nvPr/>
        </p:nvSpPr>
        <p:spPr>
          <a:xfrm>
            <a:off x="1905000" y="6553200"/>
            <a:ext cx="5562600" cy="3047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Carmela Mariátegui de Román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58" name="Shape 458"/>
        <p:cNvGrpSpPr/>
        <p:nvPr/>
      </p:nvGrpSpPr>
      <p:grpSpPr>
        <a:xfrm>
          <a:off x="0" y="0"/>
          <a:ext cx="0" cy="0"/>
          <a:chOff x="0" y="0"/>
          <a:chExt cx="0" cy="0"/>
        </a:xfrm>
      </p:grpSpPr>
      <p:pic>
        <p:nvPicPr>
          <p:cNvPr id="459" name="Shape 459"/>
          <p:cNvPicPr preferRelativeResize="0"/>
          <p:nvPr/>
        </p:nvPicPr>
        <p:blipFill rotWithShape="1">
          <a:blip r:embed="rId3">
            <a:alphaModFix/>
          </a:blip>
          <a:srcRect b="0" l="0" r="0" t="0"/>
          <a:stretch/>
        </p:blipFill>
        <p:spPr>
          <a:xfrm>
            <a:off x="0" y="0"/>
            <a:ext cx="5646736" cy="6858000"/>
          </a:xfrm>
          <a:prstGeom prst="rect">
            <a:avLst/>
          </a:prstGeom>
          <a:noFill/>
          <a:ln>
            <a:noFill/>
          </a:ln>
        </p:spPr>
      </p:pic>
      <p:pic>
        <p:nvPicPr>
          <p:cNvPr id="460" name="Shape 460"/>
          <p:cNvPicPr preferRelativeResize="0"/>
          <p:nvPr/>
        </p:nvPicPr>
        <p:blipFill rotWithShape="1">
          <a:blip r:embed="rId4">
            <a:alphaModFix/>
          </a:blip>
          <a:srcRect b="0" l="0" r="0" t="0"/>
          <a:stretch/>
        </p:blipFill>
        <p:spPr>
          <a:xfrm>
            <a:off x="6145212" y="1371600"/>
            <a:ext cx="2509837" cy="3200399"/>
          </a:xfrm>
          <a:prstGeom prst="rect">
            <a:avLst/>
          </a:prstGeom>
          <a:noFill/>
          <a:ln>
            <a:noFill/>
          </a:ln>
        </p:spPr>
      </p:pic>
      <p:sp>
        <p:nvSpPr>
          <p:cNvPr id="461" name="Shape 461"/>
          <p:cNvSpPr txBox="1"/>
          <p:nvPr/>
        </p:nvSpPr>
        <p:spPr>
          <a:xfrm>
            <a:off x="5715000" y="5189537"/>
            <a:ext cx="3200399" cy="496886"/>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 uno de los elementos de la </a:t>
            </a:r>
          </a:p>
          <a:p>
            <a:pPr indent="0" lvl="0" marL="0" marR="0" rtl="0" algn="ctr">
              <a:lnSpc>
                <a:spcPct val="85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cornisa.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65" name="Shape 465"/>
        <p:cNvGrpSpPr/>
        <p:nvPr/>
      </p:nvGrpSpPr>
      <p:grpSpPr>
        <a:xfrm>
          <a:off x="0" y="0"/>
          <a:ext cx="0" cy="0"/>
          <a:chOff x="0" y="0"/>
          <a:chExt cx="0" cy="0"/>
        </a:xfrm>
      </p:grpSpPr>
      <p:pic>
        <p:nvPicPr>
          <p:cNvPr id="466" name="Shape 466"/>
          <p:cNvPicPr preferRelativeResize="0"/>
          <p:nvPr/>
        </p:nvPicPr>
        <p:blipFill rotWithShape="1">
          <a:blip r:embed="rId3">
            <a:alphaModFix/>
          </a:blip>
          <a:srcRect b="0" l="0" r="0" t="0"/>
          <a:stretch/>
        </p:blipFill>
        <p:spPr>
          <a:xfrm>
            <a:off x="0" y="0"/>
            <a:ext cx="9144000" cy="6073775"/>
          </a:xfrm>
          <a:prstGeom prst="rect">
            <a:avLst/>
          </a:prstGeom>
          <a:noFill/>
          <a:ln>
            <a:noFill/>
          </a:ln>
        </p:spPr>
      </p:pic>
      <p:sp>
        <p:nvSpPr>
          <p:cNvPr id="467" name="Shape 467"/>
          <p:cNvSpPr txBox="1"/>
          <p:nvPr/>
        </p:nvSpPr>
        <p:spPr>
          <a:xfrm>
            <a:off x="990600" y="6248400"/>
            <a:ext cx="6476999" cy="3047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Carmela Mariátegui  de Román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7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b="0" l="0" r="0" t="0"/>
          <a:stretch/>
        </p:blipFill>
        <p:spPr>
          <a:xfrm>
            <a:off x="3733800" y="2133600"/>
            <a:ext cx="5410200" cy="3652837"/>
          </a:xfrm>
          <a:prstGeom prst="rect">
            <a:avLst/>
          </a:prstGeom>
          <a:noFill/>
          <a:ln>
            <a:noFill/>
          </a:ln>
        </p:spPr>
      </p:pic>
      <p:sp>
        <p:nvSpPr>
          <p:cNvPr id="473" name="Shape 473"/>
          <p:cNvSpPr txBox="1"/>
          <p:nvPr/>
        </p:nvSpPr>
        <p:spPr>
          <a:xfrm>
            <a:off x="0" y="4343400"/>
            <a:ext cx="3962399" cy="496886"/>
          </a:xfrm>
          <a:prstGeom prst="rect">
            <a:avLst/>
          </a:prstGeom>
          <a:noFill/>
          <a:ln>
            <a:noFill/>
          </a:ln>
        </p:spPr>
        <p:txBody>
          <a:bodyPr anchorCtr="0" anchor="t" bIns="45700" lIns="91425" rIns="91425" tIns="45700">
            <a:noAutofit/>
          </a:bodyPr>
          <a:lstStyle/>
          <a:p>
            <a:pPr indent="0" lvl="0" marL="0" marR="0" rtl="0" algn="just">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la  cornisa están colocadas esculturas de: </a:t>
            </a:r>
          </a:p>
          <a:p>
            <a:pPr indent="0" lvl="0" marL="0" marR="0" rtl="0" algn="just">
              <a:lnSpc>
                <a:spcPct val="85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aves marinas, monos, huacos, tumis  y  felinos</a:t>
            </a:r>
          </a:p>
        </p:txBody>
      </p:sp>
      <p:pic>
        <p:nvPicPr>
          <p:cNvPr id="474" name="Shape 474"/>
          <p:cNvPicPr preferRelativeResize="0"/>
          <p:nvPr/>
        </p:nvPicPr>
        <p:blipFill rotWithShape="1">
          <a:blip r:embed="rId4">
            <a:alphaModFix/>
          </a:blip>
          <a:srcRect b="0" l="0" r="0" t="0"/>
          <a:stretch/>
        </p:blipFill>
        <p:spPr>
          <a:xfrm>
            <a:off x="304800" y="0"/>
            <a:ext cx="2847975" cy="4295775"/>
          </a:xfrm>
          <a:prstGeom prst="rect">
            <a:avLst/>
          </a:prstGeom>
          <a:noFill/>
          <a:ln>
            <a:noFill/>
          </a:ln>
        </p:spPr>
      </p:pic>
      <p:sp>
        <p:nvSpPr>
          <p:cNvPr id="475" name="Shape 475"/>
          <p:cNvSpPr txBox="1"/>
          <p:nvPr/>
        </p:nvSpPr>
        <p:spPr>
          <a:xfrm>
            <a:off x="0" y="6096000"/>
            <a:ext cx="8915400" cy="635000"/>
          </a:xfrm>
          <a:prstGeom prst="rect">
            <a:avLst/>
          </a:prstGeom>
          <a:noFill/>
          <a:ln>
            <a:noFill/>
          </a:ln>
        </p:spPr>
        <p:txBody>
          <a:bodyPr anchorCtr="0" anchor="t" bIns="45700" lIns="91425" rIns="91425" tIns="45700">
            <a:noAutofit/>
          </a:bodyPr>
          <a:lstStyle/>
          <a:p>
            <a:pPr indent="0" lvl="0" marL="0" marR="0" rtl="0" algn="just">
              <a:lnSpc>
                <a:spcPct val="8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Gracias a la arqueóloga doctora Sonia Guillén Oneeglio quien me informó que la forma del Tumi corresponde a la iconografía del norte peruano y es conocida de siempre. Queda en los huacos, telas y también aparece en algunos frisos Chimú.</a:t>
            </a:r>
            <a:r>
              <a:rPr b="1" i="1" lang="en-US" sz="1400" u="none" cap="none" strike="noStrike">
                <a:solidFill>
                  <a:srgbClr val="0000FF"/>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0" name="Shape 80"/>
        <p:cNvGrpSpPr/>
        <p:nvPr/>
      </p:nvGrpSpPr>
      <p:grpSpPr>
        <a:xfrm>
          <a:off x="0" y="0"/>
          <a:ext cx="0" cy="0"/>
          <a:chOff x="0" y="0"/>
          <a:chExt cx="0" cy="0"/>
        </a:xfrm>
      </p:grpSpPr>
      <p:sp>
        <p:nvSpPr>
          <p:cNvPr id="81" name="Shape 81"/>
          <p:cNvSpPr txBox="1"/>
          <p:nvPr/>
        </p:nvSpPr>
        <p:spPr>
          <a:xfrm>
            <a:off x="5257800" y="2133600"/>
            <a:ext cx="3657600" cy="3340100"/>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Manuel Piqueras Cotolí diseñó, para el centenario de la Batalla de Ayacucho en 1924,  el llamado  Salón Inca o Salón Ayacucho, hoy transformado en el elegante Salón Dorado de Palacio de Gobierno.</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900" u="none" cap="none" strike="noStrike">
                <a:solidFill>
                  <a:srgbClr val="DAD3AE"/>
                </a:solidFill>
                <a:latin typeface="Calibri"/>
                <a:ea typeface="Calibri"/>
                <a:cs typeface="Calibri"/>
                <a:sym typeface="Calibri"/>
              </a:rPr>
            </a:br>
            <a:br>
              <a:rPr b="1" i="1" lang="en-US" sz="900" u="none" cap="none" strike="noStrike">
                <a:solidFill>
                  <a:srgbClr val="DAD3AE"/>
                </a:solidFill>
                <a:latin typeface="Calibri"/>
                <a:ea typeface="Calibri"/>
                <a:cs typeface="Calibri"/>
                <a:sym typeface="Calibri"/>
              </a:rPr>
            </a:br>
            <a:br>
              <a:rPr b="1" i="1" lang="en-US" sz="9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salón Inca estuvo decorado con motivos de las culturas prehispánicas y coloniales.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1924 para la ceremonia de celebración del  centenario fue suntuosamente engalanado con lienzos de prestigiosos pintores peruanos.</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decoración trabajaron un grupo de estudiantes de la recién inaugurada ENBA entre ellos: Wenceslao Hinostroza, Daniel Casafranca y José Ángel  Rozas Fernández. </a:t>
            </a:r>
            <a:r>
              <a:rPr b="1" i="1" lang="en-US" sz="1400" u="none" cap="none" strike="noStrike">
                <a:solidFill>
                  <a:schemeClr val="dk1"/>
                </a:solidFill>
                <a:latin typeface="Calibri"/>
                <a:ea typeface="Calibri"/>
                <a:cs typeface="Calibri"/>
                <a:sym typeface="Calibri"/>
              </a:rPr>
              <a:t>----</a:t>
            </a:r>
          </a:p>
        </p:txBody>
      </p:sp>
      <p:pic>
        <p:nvPicPr>
          <p:cNvPr id="82" name="Shape 82"/>
          <p:cNvPicPr preferRelativeResize="0"/>
          <p:nvPr/>
        </p:nvPicPr>
        <p:blipFill rotWithShape="1">
          <a:blip r:embed="rId3">
            <a:alphaModFix/>
          </a:blip>
          <a:srcRect b="0" l="0" r="0" t="0"/>
          <a:stretch/>
        </p:blipFill>
        <p:spPr>
          <a:xfrm>
            <a:off x="762000" y="0"/>
            <a:ext cx="4495800" cy="3278186"/>
          </a:xfrm>
          <a:prstGeom prst="rect">
            <a:avLst/>
          </a:prstGeom>
          <a:noFill/>
          <a:ln>
            <a:noFill/>
          </a:ln>
        </p:spPr>
      </p:pic>
      <p:pic>
        <p:nvPicPr>
          <p:cNvPr id="83" name="Shape 83"/>
          <p:cNvPicPr preferRelativeResize="0"/>
          <p:nvPr/>
        </p:nvPicPr>
        <p:blipFill rotWithShape="1">
          <a:blip r:embed="rId4">
            <a:alphaModFix/>
          </a:blip>
          <a:srcRect b="0" l="0" r="0" t="0"/>
          <a:stretch/>
        </p:blipFill>
        <p:spPr>
          <a:xfrm>
            <a:off x="762000" y="3457575"/>
            <a:ext cx="4495800" cy="3400424"/>
          </a:xfrm>
          <a:prstGeom prst="rect">
            <a:avLst/>
          </a:prstGeom>
          <a:noFill/>
          <a:ln>
            <a:noFill/>
          </a:ln>
        </p:spPr>
      </p:pic>
      <p:sp>
        <p:nvSpPr>
          <p:cNvPr id="84" name="Shape 84"/>
          <p:cNvSpPr txBox="1"/>
          <p:nvPr/>
        </p:nvSpPr>
        <p:spPr>
          <a:xfrm>
            <a:off x="5105400" y="6019800"/>
            <a:ext cx="36576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Fotografías : Carlos Guimoye O’ Higgins          </a:t>
            </a:r>
          </a:p>
        </p:txBody>
      </p:sp>
      <p:sp>
        <p:nvSpPr>
          <p:cNvPr id="85" name="Shape 85"/>
          <p:cNvSpPr txBox="1"/>
          <p:nvPr/>
        </p:nvSpPr>
        <p:spPr>
          <a:xfrm>
            <a:off x="5410200" y="228600"/>
            <a:ext cx="3581399" cy="1384299"/>
          </a:xfrm>
          <a:prstGeom prst="rect">
            <a:avLst/>
          </a:prstGeom>
          <a:noFill/>
          <a:ln cap="flat" cmpd="sng" w="158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confirmar el Perú su presencia en la Iberoamericana de  Sevilla , el 27 de mayo de 1924  se nombró  a Eduardo Samuel Leguia Salcedo, hermano del presidente, como  Ministro Plenipotenciario en España y especialmente en Sevilla.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79" name="Shape 479"/>
        <p:cNvGrpSpPr/>
        <p:nvPr/>
      </p:nvGrpSpPr>
      <p:grpSpPr>
        <a:xfrm>
          <a:off x="0" y="0"/>
          <a:ext cx="0" cy="0"/>
          <a:chOff x="0" y="0"/>
          <a:chExt cx="0" cy="0"/>
        </a:xfrm>
      </p:grpSpPr>
      <p:pic>
        <p:nvPicPr>
          <p:cNvPr id="480" name="Shape 480"/>
          <p:cNvPicPr preferRelativeResize="0"/>
          <p:nvPr/>
        </p:nvPicPr>
        <p:blipFill rotWithShape="1">
          <a:blip r:embed="rId3">
            <a:alphaModFix/>
          </a:blip>
          <a:srcRect b="0" l="0" r="0" t="0"/>
          <a:stretch/>
        </p:blipFill>
        <p:spPr>
          <a:xfrm>
            <a:off x="0" y="0"/>
            <a:ext cx="9144000" cy="6022974"/>
          </a:xfrm>
          <a:prstGeom prst="rect">
            <a:avLst/>
          </a:prstGeom>
          <a:noFill/>
          <a:ln>
            <a:noFill/>
          </a:ln>
        </p:spPr>
      </p:pic>
      <p:sp>
        <p:nvSpPr>
          <p:cNvPr id="481" name="Shape 481"/>
          <p:cNvSpPr txBox="1"/>
          <p:nvPr/>
        </p:nvSpPr>
        <p:spPr>
          <a:xfrm>
            <a:off x="0" y="6127750"/>
            <a:ext cx="9144000" cy="549275"/>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Interior de una de las habitaciones del primer piso, la luz del fondo da a las escaleras del segundo piso.   </a:t>
            </a:r>
            <a:r>
              <a:rPr b="1" i="1" lang="en-US" sz="1600" u="none" cap="none" strike="noStrike">
                <a:solidFill>
                  <a:srgbClr val="DAD3AE"/>
                </a:solidFill>
                <a:latin typeface="Calibri"/>
                <a:ea typeface="Calibri"/>
                <a:cs typeface="Calibri"/>
                <a:sym typeface="Calibri"/>
              </a:rPr>
              <a:t>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 </a:t>
            </a:r>
            <a:r>
              <a:rPr b="1" i="1" lang="en-US" sz="1400" u="none" cap="none" strike="noStrike">
                <a:solidFill>
                  <a:srgbClr val="DAD3AE"/>
                </a:solidFill>
                <a:latin typeface="Calibri"/>
                <a:ea typeface="Calibri"/>
                <a:cs typeface="Calibri"/>
                <a:sym typeface="Calibri"/>
              </a:rPr>
              <a:t>Fotografía:  Carmela Mariátegui de Román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ppt_w</p:attrName>
                                        </p:attrNameLst>
                                      </p:cBhvr>
                                      <p:tavLst>
                                        <p:tav fmla="" tm="0">
                                          <p:val>
                                            <p:strVal val="0"/>
                                          </p:val>
                                        </p:tav>
                                        <p:tav fmla="" tm="100000">
                                          <p:val>
                                            <p:strVal val="#ppt_w"/>
                                          </p:val>
                                        </p:tav>
                                      </p:tavLst>
                                    </p:anim>
                                    <p:anim calcmode="lin" valueType="num">
                                      <p:cBhvr additive="base">
                                        <p:cTn dur="500"/>
                                        <p:tgtEl>
                                          <p:spTgt spid="4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85" name="Shape 485"/>
        <p:cNvGrpSpPr/>
        <p:nvPr/>
      </p:nvGrpSpPr>
      <p:grpSpPr>
        <a:xfrm>
          <a:off x="0" y="0"/>
          <a:ext cx="0" cy="0"/>
          <a:chOff x="0" y="0"/>
          <a:chExt cx="0" cy="0"/>
        </a:xfrm>
      </p:grpSpPr>
      <p:sp>
        <p:nvSpPr>
          <p:cNvPr id="486" name="Shape 486"/>
          <p:cNvSpPr txBox="1"/>
          <p:nvPr/>
        </p:nvSpPr>
        <p:spPr>
          <a:xfrm>
            <a:off x="0" y="5702300"/>
            <a:ext cx="9144000" cy="115570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Ingreso al segundo piso, nos recibe La Patria escultura de Manuel  Piqueras Cotolí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el descanso de la amplia escalera se encuentran dos efigies,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una mujer indígena y un conquistador español, su armadura  y espada así lo indican.</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Ella no es una ñusta, en español, significa princesa e hija del Sapa Inga.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Fotografía: Carmela Mariátegui de Román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90" name="Shape 490"/>
        <p:cNvGrpSpPr/>
        <p:nvPr/>
      </p:nvGrpSpPr>
      <p:grpSpPr>
        <a:xfrm>
          <a:off x="0" y="0"/>
          <a:ext cx="0" cy="0"/>
          <a:chOff x="0" y="0"/>
          <a:chExt cx="0" cy="0"/>
        </a:xfrm>
      </p:grpSpPr>
      <p:pic>
        <p:nvPicPr>
          <p:cNvPr id="491" name="Shape 491"/>
          <p:cNvPicPr preferRelativeResize="0"/>
          <p:nvPr/>
        </p:nvPicPr>
        <p:blipFill rotWithShape="1">
          <a:blip r:embed="rId4">
            <a:alphaModFix/>
          </a:blip>
          <a:srcRect b="0" l="0" r="0" t="0"/>
          <a:stretch/>
        </p:blipFill>
        <p:spPr>
          <a:xfrm>
            <a:off x="0" y="-30161"/>
            <a:ext cx="9144000" cy="6888161"/>
          </a:xfrm>
          <a:prstGeom prst="rect">
            <a:avLst/>
          </a:prstGeom>
          <a:noFill/>
          <a:ln>
            <a:noFill/>
          </a:ln>
        </p:spPr>
      </p:pic>
      <p:sp>
        <p:nvSpPr>
          <p:cNvPr id="492" name="Shape 492"/>
          <p:cNvSpPr txBox="1"/>
          <p:nvPr/>
        </p:nvSpPr>
        <p:spPr>
          <a:xfrm>
            <a:off x="6858000" y="5791200"/>
            <a:ext cx="2286000" cy="73025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Carmela Mariátegui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de Román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0"/>
                                        <p:tgtEl>
                                          <p:spTgt spid="49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96" name="Shape 496"/>
        <p:cNvGrpSpPr/>
        <p:nvPr/>
      </p:nvGrpSpPr>
      <p:grpSpPr>
        <a:xfrm>
          <a:off x="0" y="0"/>
          <a:ext cx="0" cy="0"/>
          <a:chOff x="0" y="0"/>
          <a:chExt cx="0" cy="0"/>
        </a:xfrm>
      </p:grpSpPr>
      <p:sp>
        <p:nvSpPr>
          <p:cNvPr id="497" name="Shape 497"/>
          <p:cNvSpPr txBox="1"/>
          <p:nvPr/>
        </p:nvSpPr>
        <p:spPr>
          <a:xfrm>
            <a:off x="4419600" y="2133600"/>
            <a:ext cx="4724400" cy="549275"/>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br>
              <a:rPr b="1" i="1" lang="en-US" sz="1400" u="none" cap="none" strike="noStrike">
                <a:solidFill>
                  <a:srgbClr val="DAD3AE"/>
                </a:solidFill>
                <a:latin typeface="Calibri"/>
                <a:ea typeface="Calibri"/>
                <a:cs typeface="Calibri"/>
                <a:sym typeface="Calibri"/>
              </a:rPr>
            </a:br>
            <a:r>
              <a:rPr b="1" i="1" lang="en-US" sz="1600" u="sng" cap="none" strike="noStrike">
                <a:solidFill>
                  <a:srgbClr val="DAD3AE"/>
                </a:solidFill>
                <a:latin typeface="Calibri"/>
                <a:ea typeface="Calibri"/>
                <a:cs typeface="Calibri"/>
                <a:sym typeface="Calibri"/>
              </a:rPr>
              <a:t>Volvamos a  La Patria</a:t>
            </a:r>
          </a:p>
        </p:txBody>
      </p:sp>
      <p:pic>
        <p:nvPicPr>
          <p:cNvPr id="498" name="Shape 498"/>
          <p:cNvPicPr preferRelativeResize="0"/>
          <p:nvPr/>
        </p:nvPicPr>
        <p:blipFill rotWithShape="1">
          <a:blip r:embed="rId3">
            <a:alphaModFix/>
          </a:blip>
          <a:srcRect b="0" l="0" r="0" t="0"/>
          <a:stretch/>
        </p:blipFill>
        <p:spPr>
          <a:xfrm>
            <a:off x="0" y="0"/>
            <a:ext cx="4508500" cy="6858000"/>
          </a:xfrm>
          <a:prstGeom prst="rect">
            <a:avLst/>
          </a:prstGeom>
          <a:noFill/>
          <a:ln>
            <a:noFill/>
          </a:ln>
        </p:spPr>
      </p:pic>
      <p:pic>
        <p:nvPicPr>
          <p:cNvPr id="499" name="Shape 499"/>
          <p:cNvPicPr preferRelativeResize="0"/>
          <p:nvPr/>
        </p:nvPicPr>
        <p:blipFill rotWithShape="1">
          <a:blip r:embed="rId4">
            <a:alphaModFix/>
          </a:blip>
          <a:srcRect b="0" l="0" r="0" t="0"/>
          <a:stretch/>
        </p:blipFill>
        <p:spPr>
          <a:xfrm>
            <a:off x="4800600" y="4419600"/>
            <a:ext cx="4343400" cy="1962149"/>
          </a:xfrm>
          <a:prstGeom prst="rect">
            <a:avLst/>
          </a:prstGeom>
          <a:noFill/>
          <a:ln>
            <a:noFill/>
          </a:ln>
        </p:spPr>
      </p:pic>
      <p:sp>
        <p:nvSpPr>
          <p:cNvPr id="500" name="Shape 500"/>
          <p:cNvSpPr txBox="1"/>
          <p:nvPr/>
        </p:nvSpPr>
        <p:spPr>
          <a:xfrm>
            <a:off x="4876800" y="3505200"/>
            <a:ext cx="4267199" cy="730250"/>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Felipe Sassone entrevistó al arquitecto y escultor en España, se publicó en el ABC y luego en la revista Variedades de 1929:</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500"/>
                                        <p:tgtEl>
                                          <p:spTgt spid="500"/>
                                        </p:tgtEl>
                                        <p:attrNameLst>
                                          <p:attrName>ppt_w</p:attrName>
                                        </p:attrNameLst>
                                      </p:cBhvr>
                                      <p:tavLst>
                                        <p:tav fmla="" tm="0">
                                          <p:val>
                                            <p:strVal val="0"/>
                                          </p:val>
                                        </p:tav>
                                        <p:tav fmla="" tm="100000">
                                          <p:val>
                                            <p:strVal val="#ppt_w"/>
                                          </p:val>
                                        </p:tav>
                                      </p:tavLst>
                                    </p:anim>
                                    <p:anim calcmode="lin" valueType="num">
                                      <p:cBhvr additive="base">
                                        <p:cTn dur="500"/>
                                        <p:tgtEl>
                                          <p:spTgt spid="5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04"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b="0" l="0" r="0" t="0"/>
          <a:stretch/>
        </p:blipFill>
        <p:spPr>
          <a:xfrm>
            <a:off x="3733800" y="304800"/>
            <a:ext cx="5146674" cy="5638800"/>
          </a:xfrm>
          <a:prstGeom prst="rect">
            <a:avLst/>
          </a:prstGeom>
          <a:noFill/>
          <a:ln>
            <a:noFill/>
          </a:ln>
        </p:spPr>
      </p:pic>
      <p:pic>
        <p:nvPicPr>
          <p:cNvPr id="506" name="Shape 506"/>
          <p:cNvPicPr preferRelativeResize="0"/>
          <p:nvPr/>
        </p:nvPicPr>
        <p:blipFill rotWithShape="1">
          <a:blip r:embed="rId4">
            <a:alphaModFix/>
          </a:blip>
          <a:srcRect b="0" l="0" r="0" t="0"/>
          <a:stretch/>
        </p:blipFill>
        <p:spPr>
          <a:xfrm>
            <a:off x="685800" y="3429000"/>
            <a:ext cx="2135186" cy="3429000"/>
          </a:xfrm>
          <a:prstGeom prst="rect">
            <a:avLst/>
          </a:prstGeom>
          <a:noFill/>
          <a:ln>
            <a:noFill/>
          </a:ln>
        </p:spPr>
      </p:pic>
      <p:sp>
        <p:nvSpPr>
          <p:cNvPr id="507" name="Shape 507"/>
          <p:cNvSpPr txBox="1"/>
          <p:nvPr/>
        </p:nvSpPr>
        <p:spPr>
          <a:xfrm>
            <a:off x="0" y="0"/>
            <a:ext cx="3581399" cy="374014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esposa de Piqueras posó para esta escultura, en la mano izquierda tenía un báculo que terminaba en un radiante astro sol o inti. Tenía el pulgar y el índice juntos  dejando un orificio donde pasaba el bastón de mando. </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r>
              <a:rPr b="1" i="1" lang="en-US" sz="10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escultura tiene que haber sufrido un golpe en el brazo izquierdo, lo que produjo una fractura.</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10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alguna restauración le colocaron el brazo más alto y el puño cerrado.</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0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Gracias a Erika López, de la Casa de la Ciencia,  se sabe que la efigie es de yeso, así le informaron el grupo de restauradores del ahora Museo Casa de la Ciencia de Sevilla.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500"/>
                                        <p:tgtEl>
                                          <p:spTgt spid="507"/>
                                        </p:tgtEl>
                                        <p:attrNameLst>
                                          <p:attrName>ppt_w</p:attrName>
                                        </p:attrNameLst>
                                      </p:cBhvr>
                                      <p:tavLst>
                                        <p:tav fmla="" tm="0">
                                          <p:val>
                                            <p:strVal val="0"/>
                                          </p:val>
                                        </p:tav>
                                        <p:tav fmla="" tm="100000">
                                          <p:val>
                                            <p:strVal val="#ppt_w"/>
                                          </p:val>
                                        </p:tav>
                                      </p:tavLst>
                                    </p:anim>
                                    <p:anim calcmode="lin" valueType="num">
                                      <p:cBhvr additive="base">
                                        <p:cTn dur="500"/>
                                        <p:tgtEl>
                                          <p:spTgt spid="5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11" name="Shape 511"/>
        <p:cNvGrpSpPr/>
        <p:nvPr/>
      </p:nvGrpSpPr>
      <p:grpSpPr>
        <a:xfrm>
          <a:off x="0" y="0"/>
          <a:ext cx="0" cy="0"/>
          <a:chOff x="0" y="0"/>
          <a:chExt cx="0" cy="0"/>
        </a:xfrm>
      </p:grpSpPr>
      <p:pic>
        <p:nvPicPr>
          <p:cNvPr id="512" name="Shape 512"/>
          <p:cNvPicPr preferRelativeResize="0"/>
          <p:nvPr/>
        </p:nvPicPr>
        <p:blipFill rotWithShape="1">
          <a:blip r:embed="rId3">
            <a:alphaModFix/>
          </a:blip>
          <a:srcRect b="0" l="0" r="0" t="0"/>
          <a:stretch/>
        </p:blipFill>
        <p:spPr>
          <a:xfrm>
            <a:off x="6324600" y="2209800"/>
            <a:ext cx="2503486" cy="3505200"/>
          </a:xfrm>
          <a:prstGeom prst="rect">
            <a:avLst/>
          </a:prstGeom>
          <a:noFill/>
          <a:ln>
            <a:noFill/>
          </a:ln>
        </p:spPr>
      </p:pic>
      <p:sp>
        <p:nvSpPr>
          <p:cNvPr id="513" name="Shape 513"/>
          <p:cNvSpPr txBox="1"/>
          <p:nvPr/>
        </p:nvSpPr>
        <p:spPr>
          <a:xfrm>
            <a:off x="5943600" y="5702300"/>
            <a:ext cx="3200399" cy="1155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Manco Capac Ynga </a:t>
            </a:r>
          </a:p>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Guaman Poma de Aiala (1534-1615) Autor Nueva Coronica y Buen Gobierno. </a:t>
            </a:r>
          </a:p>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Testigo presencial del ingreso de los españoles al Perú.  </a:t>
            </a:r>
          </a:p>
        </p:txBody>
      </p:sp>
      <p:sp>
        <p:nvSpPr>
          <p:cNvPr id="514" name="Shape 514"/>
          <p:cNvSpPr txBox="1"/>
          <p:nvPr/>
        </p:nvSpPr>
        <p:spPr>
          <a:xfrm>
            <a:off x="3048000" y="0"/>
            <a:ext cx="6096000" cy="9429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figura estilizada del cóndor (Kuntur en quechua) protege a La Patria. </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kuntur es el ave, no marina, de mayor envergadura del planeta, los adultos tienen casi cinco metros de punta a punta en sus alas. Una de sus características es que la cabeza es calva y  tiene un collar de fino plumaje blanco.</a:t>
            </a:r>
          </a:p>
        </p:txBody>
      </p:sp>
      <p:sp>
        <p:nvSpPr>
          <p:cNvPr id="515" name="Shape 515"/>
          <p:cNvSpPr txBox="1"/>
          <p:nvPr/>
        </p:nvSpPr>
        <p:spPr>
          <a:xfrm>
            <a:off x="3124200" y="2819400"/>
            <a:ext cx="2514599" cy="30479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Alegoría </a:t>
            </a:r>
          </a:p>
        </p:txBody>
      </p:sp>
      <p:pic>
        <p:nvPicPr>
          <p:cNvPr id="516" name="Shape 516"/>
          <p:cNvPicPr preferRelativeResize="0"/>
          <p:nvPr/>
        </p:nvPicPr>
        <p:blipFill rotWithShape="1">
          <a:blip r:embed="rId4">
            <a:alphaModFix/>
          </a:blip>
          <a:srcRect b="0" l="0" r="0" t="0"/>
          <a:stretch/>
        </p:blipFill>
        <p:spPr>
          <a:xfrm>
            <a:off x="0" y="0"/>
            <a:ext cx="3062286" cy="6858000"/>
          </a:xfrm>
          <a:prstGeom prst="rect">
            <a:avLst/>
          </a:prstGeom>
          <a:noFill/>
          <a:ln>
            <a:noFill/>
          </a:ln>
        </p:spPr>
      </p:pic>
      <p:sp>
        <p:nvSpPr>
          <p:cNvPr id="517" name="Shape 517"/>
          <p:cNvSpPr txBox="1"/>
          <p:nvPr/>
        </p:nvSpPr>
        <p:spPr>
          <a:xfrm>
            <a:off x="2590800" y="5715000"/>
            <a:ext cx="2743199" cy="942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Amaru (serpiente en quechua) </a:t>
            </a:r>
          </a:p>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Es el símbolo de la sabiduría, y  está considerada como  mediadora entre la tierra y el sol. </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21" name="Shape 521"/>
        <p:cNvGrpSpPr/>
        <p:nvPr/>
      </p:nvGrpSpPr>
      <p:grpSpPr>
        <a:xfrm>
          <a:off x="0" y="0"/>
          <a:ext cx="0" cy="0"/>
          <a:chOff x="0" y="0"/>
          <a:chExt cx="0" cy="0"/>
        </a:xfrm>
      </p:grpSpPr>
      <p:sp>
        <p:nvSpPr>
          <p:cNvPr id="522" name="Shape 522"/>
          <p:cNvSpPr txBox="1"/>
          <p:nvPr/>
        </p:nvSpPr>
        <p:spPr>
          <a:xfrm>
            <a:off x="6553200" y="6340475"/>
            <a:ext cx="2590800"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Fotografía: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Carmela Mariátegui de Román </a:t>
            </a:r>
          </a:p>
        </p:txBody>
      </p:sp>
      <p:sp>
        <p:nvSpPr>
          <p:cNvPr id="523" name="Shape 523"/>
          <p:cNvSpPr txBox="1"/>
          <p:nvPr/>
        </p:nvSpPr>
        <p:spPr>
          <a:xfrm>
            <a:off x="0" y="6340475"/>
            <a:ext cx="2286000"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Rostro de La Patria </a:t>
            </a:r>
          </a:p>
        </p:txBody>
      </p:sp>
      <p:pic>
        <p:nvPicPr>
          <p:cNvPr id="524" name="Shape 524"/>
          <p:cNvPicPr preferRelativeResize="0"/>
          <p:nvPr/>
        </p:nvPicPr>
        <p:blipFill rotWithShape="1">
          <a:blip r:embed="rId3">
            <a:alphaModFix/>
          </a:blip>
          <a:srcRect b="0" l="0" r="0" t="0"/>
          <a:stretch/>
        </p:blipFill>
        <p:spPr>
          <a:xfrm>
            <a:off x="2971800" y="228600"/>
            <a:ext cx="3822700" cy="6122986"/>
          </a:xfrm>
          <a:prstGeom prst="rect">
            <a:avLst/>
          </a:prstGeom>
          <a:noFill/>
          <a:ln>
            <a:noFill/>
          </a:ln>
        </p:spPr>
      </p:pic>
      <p:pic>
        <p:nvPicPr>
          <p:cNvPr id="525" name="Shape 525"/>
          <p:cNvPicPr preferRelativeResize="0"/>
          <p:nvPr/>
        </p:nvPicPr>
        <p:blipFill rotWithShape="1">
          <a:blip r:embed="rId4">
            <a:alphaModFix/>
          </a:blip>
          <a:srcRect b="0" l="0" r="0" t="0"/>
          <a:stretch/>
        </p:blipFill>
        <p:spPr>
          <a:xfrm>
            <a:off x="2971800" y="228600"/>
            <a:ext cx="3854449" cy="6172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29" name="Shape 529"/>
        <p:cNvGrpSpPr/>
        <p:nvPr/>
      </p:nvGrpSpPr>
      <p:grpSpPr>
        <a:xfrm>
          <a:off x="0" y="0"/>
          <a:ext cx="0" cy="0"/>
          <a:chOff x="0" y="0"/>
          <a:chExt cx="0" cy="0"/>
        </a:xfrm>
      </p:grpSpPr>
      <p:pic>
        <p:nvPicPr>
          <p:cNvPr id="530" name="Shape 530"/>
          <p:cNvPicPr preferRelativeResize="0"/>
          <p:nvPr/>
        </p:nvPicPr>
        <p:blipFill rotWithShape="1">
          <a:blip r:embed="rId3">
            <a:alphaModFix/>
          </a:blip>
          <a:srcRect b="0" l="0" r="0" t="0"/>
          <a:stretch/>
        </p:blipFill>
        <p:spPr>
          <a:xfrm>
            <a:off x="0" y="0"/>
            <a:ext cx="4733925" cy="6858000"/>
          </a:xfrm>
          <a:prstGeom prst="rect">
            <a:avLst/>
          </a:prstGeom>
          <a:noFill/>
          <a:ln>
            <a:noFill/>
          </a:ln>
        </p:spPr>
      </p:pic>
      <p:sp>
        <p:nvSpPr>
          <p:cNvPr id="531" name="Shape 531"/>
          <p:cNvSpPr txBox="1"/>
          <p:nvPr/>
        </p:nvSpPr>
        <p:spPr>
          <a:xfrm>
            <a:off x="5181600" y="6019800"/>
            <a:ext cx="3962399" cy="7302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Lámparas de Sanguinetti y Dasso; el Dr. Graña las pidió de regreso al Perú y aún siguen el Sevilla.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Detalle:  de la base de la lámpara  </a:t>
            </a:r>
          </a:p>
        </p:txBody>
      </p:sp>
      <p:pic>
        <p:nvPicPr>
          <p:cNvPr id="532" name="Shape 532"/>
          <p:cNvPicPr preferRelativeResize="0"/>
          <p:nvPr/>
        </p:nvPicPr>
        <p:blipFill rotWithShape="1">
          <a:blip r:embed="rId4">
            <a:alphaModFix/>
          </a:blip>
          <a:srcRect b="0" l="0" r="0" t="0"/>
          <a:stretch/>
        </p:blipFill>
        <p:spPr>
          <a:xfrm>
            <a:off x="5486400" y="1447800"/>
            <a:ext cx="3335336" cy="4495800"/>
          </a:xfrm>
          <a:prstGeom prst="rect">
            <a:avLst/>
          </a:prstGeom>
          <a:noFill/>
          <a:ln>
            <a:noFill/>
          </a:ln>
        </p:spPr>
      </p:pic>
      <p:pic>
        <p:nvPicPr>
          <p:cNvPr id="533" name="Shape 533"/>
          <p:cNvPicPr preferRelativeResize="0"/>
          <p:nvPr/>
        </p:nvPicPr>
        <p:blipFill rotWithShape="1">
          <a:blip r:embed="rId5">
            <a:alphaModFix/>
          </a:blip>
          <a:srcRect b="0" l="0" r="0" t="0"/>
          <a:stretch/>
        </p:blipFill>
        <p:spPr>
          <a:xfrm>
            <a:off x="5224462" y="1371600"/>
            <a:ext cx="3919537" cy="4572000"/>
          </a:xfrm>
          <a:prstGeom prst="rect">
            <a:avLst/>
          </a:prstGeom>
          <a:noFill/>
          <a:ln>
            <a:noFill/>
          </a:ln>
        </p:spPr>
      </p:pic>
      <p:sp>
        <p:nvSpPr>
          <p:cNvPr id="534" name="Shape 534"/>
          <p:cNvSpPr txBox="1"/>
          <p:nvPr/>
        </p:nvSpPr>
        <p:spPr>
          <a:xfrm>
            <a:off x="4953000" y="304800"/>
            <a:ext cx="4190999" cy="942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Pasadizo de fino mármol.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Las vigas, superpuestas, están totalmente decoradas con motivos indígenas,  las cenefas laterales tienen otro diseño.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ppt_w</p:attrName>
                                        </p:attrNameLst>
                                      </p:cBhvr>
                                      <p:tavLst>
                                        <p:tav fmla="" tm="0">
                                          <p:val>
                                            <p:strVal val="0"/>
                                          </p:val>
                                        </p:tav>
                                        <p:tav fmla="" tm="100000">
                                          <p:val>
                                            <p:strVal val="#ppt_w"/>
                                          </p:val>
                                        </p:tav>
                                      </p:tavLst>
                                    </p:anim>
                                    <p:anim calcmode="lin" valueType="num">
                                      <p:cBhvr additive="base">
                                        <p:cTn dur="500"/>
                                        <p:tgtEl>
                                          <p:spTgt spid="53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ppt_w</p:attrName>
                                        </p:attrNameLst>
                                      </p:cBhvr>
                                      <p:tavLst>
                                        <p:tav fmla="" tm="0">
                                          <p:val>
                                            <p:strVal val="0"/>
                                          </p:val>
                                        </p:tav>
                                        <p:tav fmla="" tm="100000">
                                          <p:val>
                                            <p:strVal val="#ppt_w"/>
                                          </p:val>
                                        </p:tav>
                                      </p:tavLst>
                                    </p:anim>
                                    <p:anim calcmode="lin" valueType="num">
                                      <p:cBhvr additive="base">
                                        <p:cTn dur="500"/>
                                        <p:tgtEl>
                                          <p:spTgt spid="53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38" name="Shape 538"/>
        <p:cNvGrpSpPr/>
        <p:nvPr/>
      </p:nvGrpSpPr>
      <p:grpSpPr>
        <a:xfrm>
          <a:off x="0" y="0"/>
          <a:ext cx="0" cy="0"/>
          <a:chOff x="0" y="0"/>
          <a:chExt cx="0" cy="0"/>
        </a:xfrm>
      </p:grpSpPr>
      <p:sp>
        <p:nvSpPr>
          <p:cNvPr id="539" name="Shape 539"/>
          <p:cNvSpPr txBox="1"/>
          <p:nvPr/>
        </p:nvSpPr>
        <p:spPr>
          <a:xfrm>
            <a:off x="5181600" y="5257800"/>
            <a:ext cx="3962399" cy="1368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Las vigas, superpuestas, están totalmente decoradas con motivos indígenas,  las cenefas laterales tienen otro diseño, obra de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M. Domingo Pantigoso Pinto (1901-1991)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Fotografía: cortesía de Fernando Villegas Torres </a:t>
            </a:r>
          </a:p>
        </p:txBody>
      </p:sp>
      <p:pic>
        <p:nvPicPr>
          <p:cNvPr id="540" name="Shape 540"/>
          <p:cNvPicPr preferRelativeResize="0"/>
          <p:nvPr/>
        </p:nvPicPr>
        <p:blipFill rotWithShape="1">
          <a:blip r:embed="rId3">
            <a:alphaModFix/>
          </a:blip>
          <a:srcRect b="0" l="0" r="0" t="0"/>
          <a:stretch/>
        </p:blipFill>
        <p:spPr>
          <a:xfrm>
            <a:off x="0" y="0"/>
            <a:ext cx="4584699" cy="6858000"/>
          </a:xfrm>
          <a:prstGeom prst="rect">
            <a:avLst/>
          </a:prstGeom>
          <a:noFill/>
          <a:ln>
            <a:noFill/>
          </a:ln>
        </p:spPr>
      </p:pic>
      <p:pic>
        <p:nvPicPr>
          <p:cNvPr id="541" name="Shape 541"/>
          <p:cNvPicPr preferRelativeResize="0"/>
          <p:nvPr/>
        </p:nvPicPr>
        <p:blipFill rotWithShape="1">
          <a:blip r:embed="rId4">
            <a:alphaModFix/>
          </a:blip>
          <a:srcRect b="0" l="0" r="0" t="0"/>
          <a:stretch/>
        </p:blipFill>
        <p:spPr>
          <a:xfrm>
            <a:off x="5410200" y="1676400"/>
            <a:ext cx="2971799" cy="222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45" name="Shape 545"/>
        <p:cNvGrpSpPr/>
        <p:nvPr/>
      </p:nvGrpSpPr>
      <p:grpSpPr>
        <a:xfrm>
          <a:off x="0" y="0"/>
          <a:ext cx="0" cy="0"/>
          <a:chOff x="0" y="0"/>
          <a:chExt cx="0" cy="0"/>
        </a:xfrm>
      </p:grpSpPr>
      <p:pic>
        <p:nvPicPr>
          <p:cNvPr id="546" name="Shape 546"/>
          <p:cNvPicPr preferRelativeResize="0"/>
          <p:nvPr/>
        </p:nvPicPr>
        <p:blipFill rotWithShape="1">
          <a:blip r:embed="rId3">
            <a:alphaModFix/>
          </a:blip>
          <a:srcRect b="0" l="0" r="0" t="0"/>
          <a:stretch/>
        </p:blipFill>
        <p:spPr>
          <a:xfrm>
            <a:off x="5562600" y="1371600"/>
            <a:ext cx="2844800" cy="3594099"/>
          </a:xfrm>
          <a:prstGeom prst="rect">
            <a:avLst/>
          </a:prstGeom>
          <a:noFill/>
          <a:ln>
            <a:noFill/>
          </a:ln>
        </p:spPr>
      </p:pic>
      <p:sp>
        <p:nvSpPr>
          <p:cNvPr id="547" name="Shape 547"/>
          <p:cNvSpPr txBox="1"/>
          <p:nvPr/>
        </p:nvSpPr>
        <p:spPr>
          <a:xfrm>
            <a:off x="5029200" y="6172200"/>
            <a:ext cx="41148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Cortesía de:  Fernando Villegas  Torres</a:t>
            </a:r>
          </a:p>
        </p:txBody>
      </p:sp>
      <p:pic>
        <p:nvPicPr>
          <p:cNvPr id="548" name="Shape 548"/>
          <p:cNvPicPr preferRelativeResize="0"/>
          <p:nvPr/>
        </p:nvPicPr>
        <p:blipFill rotWithShape="1">
          <a:blip r:embed="rId4">
            <a:alphaModFix/>
          </a:blip>
          <a:srcRect b="0" l="0" r="0" t="0"/>
          <a:stretch/>
        </p:blipFill>
        <p:spPr>
          <a:xfrm>
            <a:off x="533400" y="838200"/>
            <a:ext cx="4190999" cy="468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ppt_w</p:attrName>
                                        </p:attrNameLst>
                                      </p:cBhvr>
                                      <p:tavLst>
                                        <p:tav fmla="" tm="0">
                                          <p:val>
                                            <p:strVal val="0"/>
                                          </p:val>
                                        </p:tav>
                                        <p:tav fmla="" tm="100000">
                                          <p:val>
                                            <p:strVal val="#ppt_w"/>
                                          </p:val>
                                        </p:tav>
                                      </p:tavLst>
                                    </p:anim>
                                    <p:anim calcmode="lin" valueType="num">
                                      <p:cBhvr additive="base">
                                        <p:cTn dur="500"/>
                                        <p:tgtEl>
                                          <p:spTgt spid="5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9" name="Shape 89"/>
        <p:cNvGrpSpPr/>
        <p:nvPr/>
      </p:nvGrpSpPr>
      <p:grpSpPr>
        <a:xfrm>
          <a:off x="0" y="0"/>
          <a:ext cx="0" cy="0"/>
          <a:chOff x="0" y="0"/>
          <a:chExt cx="0" cy="0"/>
        </a:xfrm>
      </p:grpSpPr>
      <p:sp>
        <p:nvSpPr>
          <p:cNvPr id="90" name="Shape 90"/>
          <p:cNvSpPr txBox="1"/>
          <p:nvPr/>
        </p:nvSpPr>
        <p:spPr>
          <a:xfrm>
            <a:off x="0" y="0"/>
            <a:ext cx="9144000" cy="3317875"/>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chemeClr val="dk1"/>
              </a:buClr>
              <a:buSzPct val="25000"/>
              <a:buFont typeface="Calibri"/>
              <a:buNone/>
            </a:pPr>
            <a:r>
              <a:rPr b="1" i="1" lang="en-US" sz="1400" u="none" cap="none" strike="noStrike">
                <a:solidFill>
                  <a:schemeClr val="dk1"/>
                </a:solidFill>
                <a:latin typeface="Calibri"/>
                <a:ea typeface="Calibri"/>
                <a:cs typeface="Calibri"/>
                <a:sym typeface="Calibri"/>
              </a:rPr>
              <a:t>----------------------------------------------------------</a:t>
            </a:r>
            <a:r>
              <a:rPr b="1" i="1" lang="en-US" sz="1400" u="sng" cap="none" strike="noStrike">
                <a:solidFill>
                  <a:srgbClr val="DAD3AE"/>
                </a:solidFill>
                <a:latin typeface="Calibri"/>
                <a:ea typeface="Calibri"/>
                <a:cs typeface="Calibri"/>
                <a:sym typeface="Calibri"/>
              </a:rPr>
              <a:t>La IBEROAMERICANA en SEVILLA 1929-1930</a:t>
            </a:r>
            <a:r>
              <a:rPr b="1" i="1" lang="en-US" sz="1400" u="sng"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idea de realizar una Exposición Iberoamericana en Sevilla nació en 1909, fue propuesta por el Comandante español Luis Rodríguez Caso. Pasaron 20 años para que su idea se hiciera realidad.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Los órganos directivos que gestionaron dicha exposición debían de determinar que países y regiones españolas participarían en este magno evento. Fueron 18 los países invitados con sede en el hoy parque María Luisa en Sevilla: Argentina, Bolivia, Brasil, Chile, Colombia, Costa Rica, Cuba, Ecuador, El Salvador, Guatemala, México, Panamá, Perú, Portugal, República Dominicana, Uruguay, Venezuela y  Macao como colonia portuguesa. Igualmente estuvieron: El Pabellón de Protectorado Español de Marruecos, el Pabellón del Golfo de Guinea y 58 pabellones de algunas regiones y ciudades de España. </a:t>
            </a:r>
            <a:r>
              <a:rPr b="1" i="1" lang="en-US" sz="1400" u="none" cap="none" strike="noStrike">
                <a:solidFill>
                  <a:schemeClr val="dk1"/>
                </a:solidFill>
                <a:latin typeface="Calibri"/>
                <a:ea typeface="Calibri"/>
                <a:cs typeface="Calibri"/>
                <a:sym typeface="Calibri"/>
              </a:rPr>
              <a:t>---------------------------------------------------------------------------------------------------------------------------------------- </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Inicialmente prevista para el 1 de abril de 1911. El Perú, en el primer gobierno de Don Augusto Leguia (1908-1912) aceptó la invitación del Gobierno de España para participar, lo cual se ratificó en 1913 con la distribución de los pabellones.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Al Perú le cedieron el lote # 28. </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exposición se postergó hasta 1914. El 28 de julio de ese año se inició La Primera Guerra Mundial (1914-1918) lo cual obligó a retrasar los trabajos de la Iberoamericana. </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Sucesos internos en España, por el golpe militar y la dictadura de Miguel Primo de Rivero entre 1923 y 1930,  la que fue aceptada por el Rey Alfonso XIII, volvi eron a dilatar el evento. </a:t>
            </a:r>
            <a:r>
              <a:rPr b="1" i="1" lang="en-US" sz="1400" u="none" cap="none" strike="noStrike">
                <a:solidFill>
                  <a:schemeClr val="dk1"/>
                </a:solidFill>
                <a:latin typeface="Calibri"/>
                <a:ea typeface="Calibri"/>
                <a:cs typeface="Calibri"/>
                <a:sym typeface="Calibri"/>
              </a:rPr>
              <a:t>-------------------------------------------------------------------------------</a:t>
            </a:r>
          </a:p>
        </p:txBody>
      </p:sp>
      <p:sp>
        <p:nvSpPr>
          <p:cNvPr id="91" name="Shape 91"/>
          <p:cNvSpPr txBox="1"/>
          <p:nvPr/>
        </p:nvSpPr>
        <p:spPr>
          <a:xfrm>
            <a:off x="6629400" y="3200400"/>
            <a:ext cx="2362200" cy="3519487"/>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fallecimiento de la reina madre, María Cristina de Habsburgo- Lorena,  el  6 de febrero de 1929, obligó el último retraso.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Finalmente el 9 de mayo de 1929 el Rey Alfonso XIII inauguró solemnemente la Exposición Ibero-Americana de Sevilla.</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ceremonia se realizó en la Plaza de España, con la asistencia de todas las autoridades nacionales y extranjeras.</a:t>
            </a:r>
            <a:r>
              <a:rPr b="1" i="1" lang="en-US" sz="1400" u="none" cap="none" strike="noStrike">
                <a:solidFill>
                  <a:schemeClr val="dk1"/>
                </a:solidFill>
                <a:latin typeface="Calibri"/>
                <a:ea typeface="Calibri"/>
                <a:cs typeface="Calibri"/>
                <a:sym typeface="Calibri"/>
              </a:rPr>
              <a:t>-----------------------</a:t>
            </a:r>
          </a:p>
        </p:txBody>
      </p:sp>
      <p:pic>
        <p:nvPicPr>
          <p:cNvPr id="92" name="Shape 92"/>
          <p:cNvPicPr preferRelativeResize="0"/>
          <p:nvPr/>
        </p:nvPicPr>
        <p:blipFill rotWithShape="1">
          <a:blip r:embed="rId3">
            <a:alphaModFix/>
          </a:blip>
          <a:srcRect b="0" l="0" r="0" t="0"/>
          <a:stretch/>
        </p:blipFill>
        <p:spPr>
          <a:xfrm>
            <a:off x="304800" y="3316287"/>
            <a:ext cx="6019799" cy="338931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52" name="Shape 552"/>
        <p:cNvGrpSpPr/>
        <p:nvPr/>
      </p:nvGrpSpPr>
      <p:grpSpPr>
        <a:xfrm>
          <a:off x="0" y="0"/>
          <a:ext cx="0" cy="0"/>
          <a:chOff x="0" y="0"/>
          <a:chExt cx="0" cy="0"/>
        </a:xfrm>
      </p:grpSpPr>
      <p:sp>
        <p:nvSpPr>
          <p:cNvPr id="553" name="Shape 553"/>
          <p:cNvSpPr txBox="1"/>
          <p:nvPr/>
        </p:nvSpPr>
        <p:spPr>
          <a:xfrm>
            <a:off x="4267200" y="1143000"/>
            <a:ext cx="4724400" cy="5622925"/>
          </a:xfrm>
          <a:prstGeom prst="rect">
            <a:avLst/>
          </a:prstGeom>
          <a:solidFill>
            <a:srgbClr val="000000"/>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Su arquitectura, de estilo neo-indigenista, se distingue en el uso del ladrillo cara vista perfectamente combinado con piedra labrada en las portadas, fachada primordial y en la estructura interior.</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torno al patio principal, su suelo es de fino mármol de diferentes tonos con diseños prehispánicos, éste está rodeado por una arquería ricamente decorada con motivos indígenas de las culturas pre-incas e inca; en ellas se puede admirar la gran calidad y perfección de las formas de sus hermosos dibujos y bajos relieves, reflejo de los diseños en mantos, cerámicas y arquitectura de las diferentes culturas del Perú.  </a:t>
            </a:r>
            <a:r>
              <a:rPr b="1" i="1" lang="en-US" sz="1400" u="none" cap="none" strike="noStrike">
                <a:solidFill>
                  <a:srgbClr val="000000"/>
                </a:solidFill>
                <a:latin typeface="Calibri"/>
                <a:ea typeface="Calibri"/>
                <a:cs typeface="Calibri"/>
                <a:sym typeface="Calibri"/>
              </a:rPr>
              <a:t>--------------------------------------------------------------------------------------</a:t>
            </a:r>
            <a:br>
              <a:rPr b="1" i="1" lang="en-US" sz="1400" u="none" cap="none" strike="noStrike">
                <a:solidFill>
                  <a:srgbClr val="000000"/>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Iberoamericana de Sevilla de 1929 se construyeron 127 edificaciones. Entre ellos el Pabellón del Perú; actualmente la edificación diseñada y dirigida por Manuel Piqueras Cotolí, está considerada como una de las obras más representativas del conjunto ferial por su solidez, monumentalidad de carácter conventual y  palaciego.</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Piqueras Cotolí vivió, desde 1919, como maestro residente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en la Escuela Nacional de Bellas Artes del Perú; local que fuera desde 1603 el Convento de las Recogidas.</a:t>
            </a:r>
            <a:r>
              <a:rPr b="1" i="1" lang="en-US" sz="1400" u="none" cap="none" strike="noStrike">
                <a:solidFill>
                  <a:schemeClr val="dk1"/>
                </a:solidFill>
                <a:latin typeface="Calibri"/>
                <a:ea typeface="Calibri"/>
                <a:cs typeface="Calibri"/>
                <a:sym typeface="Calibri"/>
              </a:rPr>
              <a:t> </a:t>
            </a:r>
            <a:r>
              <a:rPr b="1" i="1" lang="en-US" sz="1400" u="none" cap="none" strike="noStrike">
                <a:solidFill>
                  <a:srgbClr val="DAD3AE"/>
                </a:solidFill>
                <a:latin typeface="Calibri"/>
                <a:ea typeface="Calibri"/>
                <a:cs typeface="Calibri"/>
                <a:sym typeface="Calibri"/>
              </a:rPr>
              <a:t>Su permanencia, por muchos años en este ambiente, influyó en la arquitectura del Pabellón del Perú.</a:t>
            </a:r>
            <a:r>
              <a:rPr b="1" i="1" lang="en-US" sz="1400" u="none" cap="none" strike="noStrike">
                <a:solidFill>
                  <a:schemeClr val="dk1"/>
                </a:solidFill>
                <a:latin typeface="Calibri"/>
                <a:ea typeface="Calibri"/>
                <a:cs typeface="Calibri"/>
                <a:sym typeface="Calibri"/>
              </a:rPr>
              <a:t>----------------</a:t>
            </a:r>
          </a:p>
        </p:txBody>
      </p:sp>
      <p:pic>
        <p:nvPicPr>
          <p:cNvPr id="554" name="Shape 554"/>
          <p:cNvPicPr preferRelativeResize="0"/>
          <p:nvPr/>
        </p:nvPicPr>
        <p:blipFill rotWithShape="1">
          <a:blip r:embed="rId3">
            <a:alphaModFix/>
          </a:blip>
          <a:srcRect b="0" l="0" r="0" t="0"/>
          <a:stretch/>
        </p:blipFill>
        <p:spPr>
          <a:xfrm>
            <a:off x="0" y="1676400"/>
            <a:ext cx="4190999" cy="4190999"/>
          </a:xfrm>
          <a:prstGeom prst="rect">
            <a:avLst/>
          </a:prstGeom>
          <a:noFill/>
          <a:ln>
            <a:noFill/>
          </a:ln>
        </p:spPr>
      </p:pic>
      <p:sp>
        <p:nvSpPr>
          <p:cNvPr id="555" name="Shape 555"/>
          <p:cNvSpPr txBox="1"/>
          <p:nvPr/>
        </p:nvSpPr>
        <p:spPr>
          <a:xfrm>
            <a:off x="381000" y="304800"/>
            <a:ext cx="8534399" cy="58102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Luego de la restauración del Pabellón del Perú, el cual estuvo durante muchos  años en estado de abandono, es desde el año 2008  la sede de  la Casa de la Ciencia (CSIC) de Sevilla.</a:t>
            </a:r>
            <a:r>
              <a:rPr b="1" i="1" lang="en-US" sz="1400" u="none" cap="none" strike="noStrike">
                <a:solidFill>
                  <a:srgbClr val="DAD3AE"/>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5"/>
                                        </p:tgtEl>
                                        <p:attrNameLst>
                                          <p:attrName>style.visibility</p:attrName>
                                        </p:attrNameLst>
                                      </p:cBhvr>
                                      <p:to>
                                        <p:strVal val="visible"/>
                                      </p:to>
                                    </p:set>
                                    <p:anim calcmode="lin" valueType="num">
                                      <p:cBhvr additive="base">
                                        <p:cTn dur="500"/>
                                        <p:tgtEl>
                                          <p:spTgt spid="555"/>
                                        </p:tgtEl>
                                        <p:attrNameLst>
                                          <p:attrName>ppt_w</p:attrName>
                                        </p:attrNameLst>
                                      </p:cBhvr>
                                      <p:tavLst>
                                        <p:tav fmla="" tm="0">
                                          <p:val>
                                            <p:strVal val="0"/>
                                          </p:val>
                                        </p:tav>
                                        <p:tav fmla="" tm="100000">
                                          <p:val>
                                            <p:strVal val="#ppt_w"/>
                                          </p:val>
                                        </p:tav>
                                      </p:tavLst>
                                    </p:anim>
                                    <p:anim calcmode="lin" valueType="num">
                                      <p:cBhvr additive="base">
                                        <p:cTn dur="500"/>
                                        <p:tgtEl>
                                          <p:spTgt spid="55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ppt_w</p:attrName>
                                        </p:attrNameLst>
                                      </p:cBhvr>
                                      <p:tavLst>
                                        <p:tav fmla="" tm="0">
                                          <p:val>
                                            <p:strVal val="0"/>
                                          </p:val>
                                        </p:tav>
                                        <p:tav fmla="" tm="100000">
                                          <p:val>
                                            <p:strVal val="#ppt_w"/>
                                          </p:val>
                                        </p:tav>
                                      </p:tavLst>
                                    </p:anim>
                                    <p:anim calcmode="lin" valueType="num">
                                      <p:cBhvr additive="base">
                                        <p:cTn dur="500"/>
                                        <p:tgtEl>
                                          <p:spTgt spid="5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59" name="Shape 559"/>
        <p:cNvGrpSpPr/>
        <p:nvPr/>
      </p:nvGrpSpPr>
      <p:grpSpPr>
        <a:xfrm>
          <a:off x="0" y="0"/>
          <a:ext cx="0" cy="0"/>
          <a:chOff x="0" y="0"/>
          <a:chExt cx="0" cy="0"/>
        </a:xfrm>
      </p:grpSpPr>
      <p:pic>
        <p:nvPicPr>
          <p:cNvPr id="560" name="Shape 560"/>
          <p:cNvPicPr preferRelativeResize="0"/>
          <p:nvPr/>
        </p:nvPicPr>
        <p:blipFill rotWithShape="1">
          <a:blip r:embed="rId3">
            <a:alphaModFix/>
          </a:blip>
          <a:srcRect b="0" l="0" r="0" t="0"/>
          <a:stretch/>
        </p:blipFill>
        <p:spPr>
          <a:xfrm>
            <a:off x="1676400" y="0"/>
            <a:ext cx="5867400" cy="3211511"/>
          </a:xfrm>
          <a:prstGeom prst="rect">
            <a:avLst/>
          </a:prstGeom>
          <a:noFill/>
          <a:ln>
            <a:noFill/>
          </a:ln>
        </p:spPr>
      </p:pic>
      <p:pic>
        <p:nvPicPr>
          <p:cNvPr id="561" name="Shape 561"/>
          <p:cNvPicPr preferRelativeResize="0"/>
          <p:nvPr/>
        </p:nvPicPr>
        <p:blipFill rotWithShape="1">
          <a:blip r:embed="rId4">
            <a:alphaModFix/>
          </a:blip>
          <a:srcRect b="0" l="0" r="0" t="0"/>
          <a:stretch/>
        </p:blipFill>
        <p:spPr>
          <a:xfrm>
            <a:off x="1295400" y="3263900"/>
            <a:ext cx="6476999" cy="3594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65" name="Shape 565"/>
        <p:cNvGrpSpPr/>
        <p:nvPr/>
      </p:nvGrpSpPr>
      <p:grpSpPr>
        <a:xfrm>
          <a:off x="0" y="0"/>
          <a:ext cx="0" cy="0"/>
          <a:chOff x="0" y="0"/>
          <a:chExt cx="0" cy="0"/>
        </a:xfrm>
      </p:grpSpPr>
      <p:sp>
        <p:nvSpPr>
          <p:cNvPr id="566" name="Shape 566"/>
          <p:cNvSpPr txBox="1"/>
          <p:nvPr/>
        </p:nvSpPr>
        <p:spPr>
          <a:xfrm>
            <a:off x="0" y="1752600"/>
            <a:ext cx="3886200" cy="4772024"/>
          </a:xfrm>
          <a:prstGeom prst="rect">
            <a:avLst/>
          </a:prstGeom>
          <a:solidFill>
            <a:srgbClr val="000000"/>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muestra recuperó parte de la exposición original, la misma que fue abandonada en cajones dentro del pabellón por el Gobierno del Perú.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Con Perú en Sevilla 1929, el visitante realizó un viaje en el tiempo y se remontó 82 años.</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pabellón ha sido asumido como propio por Sevilla y ocupa un lugar importante en su historia reciente.  Su impecable montaje permitió lucir algunos objetos arqueológicos de la Exposición Iberoamericana de 1929. Como pieza principal, en esta ocasión, se presentó un cráneo preincaico, el mismo que estuvo en poder, durante 80 años, de un médico amigo del escultor Ismael Pozo.</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colección de minerales expuesta, en el 2011, refleja la riqueza mineral del Perú como: bismuto,  plata, cobre, plomo, zinc, vanadio, tungsteno, carbón, azufre y oro.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Expusieron parte de la biblioteca preparada especialmente para la ocasión.  </a:t>
            </a:r>
          </a:p>
        </p:txBody>
      </p:sp>
      <p:sp>
        <p:nvSpPr>
          <p:cNvPr id="567" name="Shape 567"/>
          <p:cNvSpPr txBox="1"/>
          <p:nvPr/>
        </p:nvSpPr>
        <p:spPr>
          <a:xfrm>
            <a:off x="0" y="304800"/>
            <a:ext cx="9144000" cy="51752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Museo Casa de la Ciencia de Sevilla inició su funcionamiento en diciembre del año 2008.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el año 2011, según este catálogo,  desde el 21 de mayo  hasta el 28 de agosto, se presentó la exposición  titulada: </a:t>
            </a:r>
          </a:p>
        </p:txBody>
      </p:sp>
      <p:sp>
        <p:nvSpPr>
          <p:cNvPr id="568" name="Shape 568"/>
          <p:cNvSpPr txBox="1"/>
          <p:nvPr/>
        </p:nvSpPr>
        <p:spPr>
          <a:xfrm>
            <a:off x="0" y="914400"/>
            <a:ext cx="8610599" cy="366711"/>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sng" cap="none" strike="noStrike">
                <a:solidFill>
                  <a:srgbClr val="DAD3AE"/>
                </a:solidFill>
                <a:latin typeface="Calibri"/>
                <a:ea typeface="Calibri"/>
                <a:cs typeface="Calibri"/>
                <a:sym typeface="Calibri"/>
              </a:rPr>
              <a:t>“Perú en Sevilla 1929: un viaje en el tiempo a la Exposición Iberoamericana</a:t>
            </a:r>
          </a:p>
        </p:txBody>
      </p:sp>
      <p:pic>
        <p:nvPicPr>
          <p:cNvPr id="569" name="Shape 569"/>
          <p:cNvPicPr preferRelativeResize="0"/>
          <p:nvPr/>
        </p:nvPicPr>
        <p:blipFill rotWithShape="1">
          <a:blip r:embed="rId3">
            <a:alphaModFix/>
          </a:blip>
          <a:srcRect b="0" l="0" r="0" t="0"/>
          <a:stretch/>
        </p:blipFill>
        <p:spPr>
          <a:xfrm>
            <a:off x="4038600" y="1905000"/>
            <a:ext cx="4775200" cy="4686300"/>
          </a:xfrm>
          <a:prstGeom prst="rect">
            <a:avLst/>
          </a:prstGeom>
          <a:noFill/>
          <a:ln>
            <a:noFill/>
          </a:ln>
        </p:spPr>
      </p:pic>
      <p:sp>
        <p:nvSpPr>
          <p:cNvPr id="570" name="Shape 570"/>
          <p:cNvSpPr txBox="1"/>
          <p:nvPr/>
        </p:nvSpPr>
        <p:spPr>
          <a:xfrm>
            <a:off x="6629400" y="6248400"/>
            <a:ext cx="2209799"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Catálogo del 2011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ppt_w</p:attrName>
                                        </p:attrNameLst>
                                      </p:cBhvr>
                                      <p:tavLst>
                                        <p:tav fmla="" tm="0">
                                          <p:val>
                                            <p:strVal val="0"/>
                                          </p:val>
                                        </p:tav>
                                        <p:tav fmla="" tm="100000">
                                          <p:val>
                                            <p:strVal val="#ppt_w"/>
                                          </p:val>
                                        </p:tav>
                                      </p:tavLst>
                                    </p:anim>
                                    <p:anim calcmode="lin" valueType="num">
                                      <p:cBhvr additive="base">
                                        <p:cTn dur="500"/>
                                        <p:tgtEl>
                                          <p:spTgt spid="56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ppt_w</p:attrName>
                                        </p:attrNameLst>
                                      </p:cBhvr>
                                      <p:tavLst>
                                        <p:tav fmla="" tm="0">
                                          <p:val>
                                            <p:strVal val="0"/>
                                          </p:val>
                                        </p:tav>
                                        <p:tav fmla="" tm="100000">
                                          <p:val>
                                            <p:strVal val="#ppt_w"/>
                                          </p:val>
                                        </p:tav>
                                      </p:tavLst>
                                    </p:anim>
                                    <p:anim calcmode="lin" valueType="num">
                                      <p:cBhvr additive="base">
                                        <p:cTn dur="500"/>
                                        <p:tgtEl>
                                          <p:spTgt spid="56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ppt_w</p:attrName>
                                        </p:attrNameLst>
                                      </p:cBhvr>
                                      <p:tavLst>
                                        <p:tav fmla="" tm="0">
                                          <p:val>
                                            <p:strVal val="0"/>
                                          </p:val>
                                        </p:tav>
                                        <p:tav fmla="" tm="100000">
                                          <p:val>
                                            <p:strVal val="#ppt_w"/>
                                          </p:val>
                                        </p:tav>
                                      </p:tavLst>
                                    </p:anim>
                                    <p:anim calcmode="lin" valueType="num">
                                      <p:cBhvr additive="base">
                                        <p:cTn dur="500"/>
                                        <p:tgtEl>
                                          <p:spTgt spid="56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ppt_w</p:attrName>
                                        </p:attrNameLst>
                                      </p:cBhvr>
                                      <p:tavLst>
                                        <p:tav fmla="" tm="0">
                                          <p:val>
                                            <p:strVal val="0"/>
                                          </p:val>
                                        </p:tav>
                                        <p:tav fmla="" tm="100000">
                                          <p:val>
                                            <p:strVal val="#ppt_w"/>
                                          </p:val>
                                        </p:tav>
                                      </p:tavLst>
                                    </p:anim>
                                    <p:anim calcmode="lin" valueType="num">
                                      <p:cBhvr additive="base">
                                        <p:cTn dur="500"/>
                                        <p:tgtEl>
                                          <p:spTgt spid="5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74" name="Shape 574"/>
        <p:cNvGrpSpPr/>
        <p:nvPr/>
      </p:nvGrpSpPr>
      <p:grpSpPr>
        <a:xfrm>
          <a:off x="0" y="0"/>
          <a:ext cx="0" cy="0"/>
          <a:chOff x="0" y="0"/>
          <a:chExt cx="0" cy="0"/>
        </a:xfrm>
      </p:grpSpPr>
      <p:sp>
        <p:nvSpPr>
          <p:cNvPr id="575" name="Shape 575"/>
          <p:cNvSpPr txBox="1"/>
          <p:nvPr/>
        </p:nvSpPr>
        <p:spPr>
          <a:xfrm>
            <a:off x="1676400" y="4419600"/>
            <a:ext cx="6781800"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guardianes  (arariwakuna en quecha)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Tallas en madera, las mismas que en 1929, custodiaban la Sala de Minerales  </a:t>
            </a:r>
          </a:p>
        </p:txBody>
      </p:sp>
      <p:pic>
        <p:nvPicPr>
          <p:cNvPr id="576" name="Shape 576"/>
          <p:cNvPicPr preferRelativeResize="0"/>
          <p:nvPr/>
        </p:nvPicPr>
        <p:blipFill rotWithShape="1">
          <a:blip r:embed="rId3">
            <a:alphaModFix/>
          </a:blip>
          <a:srcRect b="0" l="0" r="0" t="0"/>
          <a:stretch/>
        </p:blipFill>
        <p:spPr>
          <a:xfrm>
            <a:off x="1905000" y="1066800"/>
            <a:ext cx="5459411" cy="3148012"/>
          </a:xfrm>
          <a:prstGeom prst="rect">
            <a:avLst/>
          </a:prstGeom>
          <a:noFill/>
          <a:ln>
            <a:noFill/>
          </a:ln>
        </p:spPr>
      </p:pic>
      <p:pic>
        <p:nvPicPr>
          <p:cNvPr id="577" name="Shape 577"/>
          <p:cNvPicPr preferRelativeResize="0"/>
          <p:nvPr/>
        </p:nvPicPr>
        <p:blipFill rotWithShape="1">
          <a:blip r:embed="rId4">
            <a:alphaModFix/>
          </a:blip>
          <a:srcRect b="0" l="0" r="0" t="0"/>
          <a:stretch/>
        </p:blipFill>
        <p:spPr>
          <a:xfrm>
            <a:off x="4114800" y="1447800"/>
            <a:ext cx="1371599" cy="2438399"/>
          </a:xfrm>
          <a:prstGeom prst="rect">
            <a:avLst/>
          </a:prstGeom>
          <a:noFill/>
          <a:ln>
            <a:noFill/>
          </a:ln>
        </p:spPr>
      </p:pic>
      <p:pic>
        <p:nvPicPr>
          <p:cNvPr id="578" name="Shape 578"/>
          <p:cNvPicPr preferRelativeResize="0"/>
          <p:nvPr/>
        </p:nvPicPr>
        <p:blipFill rotWithShape="1">
          <a:blip r:embed="rId5">
            <a:alphaModFix/>
          </a:blip>
          <a:srcRect b="0" l="0" r="0" t="0"/>
          <a:stretch/>
        </p:blipFill>
        <p:spPr>
          <a:xfrm>
            <a:off x="0" y="0"/>
            <a:ext cx="1522412" cy="2133599"/>
          </a:xfrm>
          <a:prstGeom prst="rect">
            <a:avLst/>
          </a:prstGeom>
          <a:noFill/>
          <a:ln>
            <a:noFill/>
          </a:ln>
        </p:spPr>
      </p:pic>
      <p:pic>
        <p:nvPicPr>
          <p:cNvPr id="579" name="Shape 579"/>
          <p:cNvPicPr preferRelativeResize="0"/>
          <p:nvPr/>
        </p:nvPicPr>
        <p:blipFill rotWithShape="1">
          <a:blip r:embed="rId6">
            <a:alphaModFix/>
          </a:blip>
          <a:srcRect b="0" l="0" r="0" t="0"/>
          <a:stretch/>
        </p:blipFill>
        <p:spPr>
          <a:xfrm>
            <a:off x="7673975" y="0"/>
            <a:ext cx="1470024" cy="2057400"/>
          </a:xfrm>
          <a:prstGeom prst="rect">
            <a:avLst/>
          </a:prstGeom>
          <a:noFill/>
          <a:ln>
            <a:noFill/>
          </a:ln>
        </p:spPr>
      </p:pic>
      <p:pic>
        <p:nvPicPr>
          <p:cNvPr id="580" name="Shape 580"/>
          <p:cNvPicPr preferRelativeResize="0"/>
          <p:nvPr/>
        </p:nvPicPr>
        <p:blipFill rotWithShape="1">
          <a:blip r:embed="rId7">
            <a:alphaModFix/>
          </a:blip>
          <a:srcRect b="0" l="0" r="0" t="0"/>
          <a:stretch/>
        </p:blipFill>
        <p:spPr>
          <a:xfrm>
            <a:off x="7315200" y="5165725"/>
            <a:ext cx="1828800" cy="1692275"/>
          </a:xfrm>
          <a:prstGeom prst="rect">
            <a:avLst/>
          </a:prstGeom>
          <a:noFill/>
          <a:ln>
            <a:noFill/>
          </a:ln>
        </p:spPr>
      </p:pic>
      <p:pic>
        <p:nvPicPr>
          <p:cNvPr id="581" name="Shape 581"/>
          <p:cNvPicPr preferRelativeResize="0"/>
          <p:nvPr/>
        </p:nvPicPr>
        <p:blipFill rotWithShape="1">
          <a:blip r:embed="rId8">
            <a:alphaModFix/>
          </a:blip>
          <a:srcRect b="0" l="0" r="0" t="0"/>
          <a:stretch/>
        </p:blipFill>
        <p:spPr>
          <a:xfrm>
            <a:off x="0" y="5235575"/>
            <a:ext cx="1752600" cy="1622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ppt_w</p:attrName>
                                        </p:attrNameLst>
                                      </p:cBhvr>
                                      <p:tavLst>
                                        <p:tav fmla="" tm="0">
                                          <p:val>
                                            <p:strVal val="0"/>
                                          </p:val>
                                        </p:tav>
                                        <p:tav fmla="" tm="100000">
                                          <p:val>
                                            <p:strVal val="#ppt_w"/>
                                          </p:val>
                                        </p:tav>
                                      </p:tavLst>
                                    </p:anim>
                                    <p:anim calcmode="lin" valueType="num">
                                      <p:cBhvr additive="base">
                                        <p:cTn dur="500"/>
                                        <p:tgtEl>
                                          <p:spTgt spid="57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85" name="Shape 585"/>
        <p:cNvGrpSpPr/>
        <p:nvPr/>
      </p:nvGrpSpPr>
      <p:grpSpPr>
        <a:xfrm>
          <a:off x="0" y="0"/>
          <a:ext cx="0" cy="0"/>
          <a:chOff x="0" y="0"/>
          <a:chExt cx="0" cy="0"/>
        </a:xfrm>
      </p:grpSpPr>
      <p:sp>
        <p:nvSpPr>
          <p:cNvPr id="586" name="Shape 586"/>
          <p:cNvSpPr txBox="1"/>
          <p:nvPr/>
        </p:nvSpPr>
        <p:spPr>
          <a:xfrm>
            <a:off x="0" y="381000"/>
            <a:ext cx="3657600" cy="5835649"/>
          </a:xfrm>
          <a:prstGeom prst="rect">
            <a:avLst/>
          </a:prstGeom>
          <a:solidFill>
            <a:srgbClr val="000000"/>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casi todos los textos se escribe acerca del pabellón de arqueología  “…se expuso más de 2.000 mil piezas producidas por las culturas más antiguas…”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presidente Augusto B. Leguía menciona en 1930 “… con ocasión del certamen de Sevilla, se envió a dicha Exposición 1,380 objetos y reliquias de las diferentes culturas del país…”.  Se incluían seis fardos funerarios y uno de ellos totalmente  despojado de los envoltorios propios de un entierro indígena,  mostraba una momia Paracas  ricamente ataviada  que actualmente está en el Museo de América de Madrid.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Este envío fue cuidadosamente seleccionado por el Dr. Julio C. Tello Rojas (1880-1947) quien especificó la procedencia de las piezas prehispánicas y notificó que había entregado a la Comisión peruana de la exposición una colección de mil trescientos ochenta objetos, destacó la entrega de seis grandes fardos funerarios conteniendo momias Paracas, que aún no habían  sido estudiadas.</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Ninguna de las cerámicas estaba facturada.  </a:t>
            </a:r>
          </a:p>
        </p:txBody>
      </p:sp>
      <p:pic>
        <p:nvPicPr>
          <p:cNvPr id="587" name="Shape 587"/>
          <p:cNvPicPr preferRelativeResize="0"/>
          <p:nvPr/>
        </p:nvPicPr>
        <p:blipFill rotWithShape="1">
          <a:blip r:embed="rId3">
            <a:alphaModFix/>
          </a:blip>
          <a:srcRect b="0" l="0" r="0" t="0"/>
          <a:stretch/>
        </p:blipFill>
        <p:spPr>
          <a:xfrm>
            <a:off x="4876800" y="4013200"/>
            <a:ext cx="4267199" cy="2847975"/>
          </a:xfrm>
          <a:prstGeom prst="rect">
            <a:avLst/>
          </a:prstGeom>
          <a:noFill/>
          <a:ln>
            <a:noFill/>
          </a:ln>
        </p:spPr>
      </p:pic>
      <p:pic>
        <p:nvPicPr>
          <p:cNvPr id="588" name="Shape 588"/>
          <p:cNvPicPr preferRelativeResize="0"/>
          <p:nvPr/>
        </p:nvPicPr>
        <p:blipFill rotWithShape="1">
          <a:blip r:embed="rId4">
            <a:alphaModFix/>
          </a:blip>
          <a:srcRect b="0" l="0" r="0" t="0"/>
          <a:stretch/>
        </p:blipFill>
        <p:spPr>
          <a:xfrm>
            <a:off x="4267200" y="304800"/>
            <a:ext cx="4495800" cy="332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ppt_w</p:attrName>
                                        </p:attrNameLst>
                                      </p:cBhvr>
                                      <p:tavLst>
                                        <p:tav fmla="" tm="0">
                                          <p:val>
                                            <p:strVal val="0"/>
                                          </p:val>
                                        </p:tav>
                                        <p:tav fmla="" tm="100000">
                                          <p:val>
                                            <p:strVal val="#ppt_w"/>
                                          </p:val>
                                        </p:tav>
                                      </p:tavLst>
                                    </p:anim>
                                    <p:anim calcmode="lin" valueType="num">
                                      <p:cBhvr additive="base">
                                        <p:cTn dur="500"/>
                                        <p:tgtEl>
                                          <p:spTgt spid="5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2" name="Shape 592"/>
        <p:cNvGrpSpPr/>
        <p:nvPr/>
      </p:nvGrpSpPr>
      <p:grpSpPr>
        <a:xfrm>
          <a:off x="0" y="0"/>
          <a:ext cx="0" cy="0"/>
          <a:chOff x="0" y="0"/>
          <a:chExt cx="0" cy="0"/>
        </a:xfrm>
      </p:grpSpPr>
      <p:sp>
        <p:nvSpPr>
          <p:cNvPr id="593" name="Shape 593"/>
          <p:cNvSpPr txBox="1"/>
          <p:nvPr/>
        </p:nvSpPr>
        <p:spPr>
          <a:xfrm>
            <a:off x="1143000" y="5715000"/>
            <a:ext cx="7543800" cy="730250"/>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esta exposición destacó un cráneo preincaico que logró ser recuperado tras permanecer durante ochenta años en poder  de un médico amigo del escultor Ismael Pozo. Éste había formado parte de las piezas arqueológicas expuestas en 1929 en la Exposición Iberoamericana.</a:t>
            </a:r>
          </a:p>
        </p:txBody>
      </p:sp>
      <p:pic>
        <p:nvPicPr>
          <p:cNvPr id="594" name="Shape 594"/>
          <p:cNvPicPr preferRelativeResize="0"/>
          <p:nvPr/>
        </p:nvPicPr>
        <p:blipFill rotWithShape="1">
          <a:blip r:embed="rId3">
            <a:alphaModFix/>
          </a:blip>
          <a:srcRect b="0" l="0" r="0" t="0"/>
          <a:stretch/>
        </p:blipFill>
        <p:spPr>
          <a:xfrm>
            <a:off x="609600" y="0"/>
            <a:ext cx="8305799" cy="5541962"/>
          </a:xfrm>
          <a:prstGeom prst="rect">
            <a:avLst/>
          </a:prstGeom>
          <a:noFill/>
          <a:ln>
            <a:noFill/>
          </a:ln>
        </p:spPr>
      </p:pic>
      <p:pic>
        <p:nvPicPr>
          <p:cNvPr id="595" name="Shape 595"/>
          <p:cNvPicPr preferRelativeResize="0"/>
          <p:nvPr/>
        </p:nvPicPr>
        <p:blipFill rotWithShape="1">
          <a:blip r:embed="rId4">
            <a:alphaModFix/>
          </a:blip>
          <a:srcRect b="0" l="0" r="0" t="0"/>
          <a:stretch/>
        </p:blipFill>
        <p:spPr>
          <a:xfrm>
            <a:off x="4191000" y="2000250"/>
            <a:ext cx="1371599" cy="101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ppt_w</p:attrName>
                                        </p:attrNameLst>
                                      </p:cBhvr>
                                      <p:tavLst>
                                        <p:tav fmla="" tm="0">
                                          <p:val>
                                            <p:strVal val="0"/>
                                          </p:val>
                                        </p:tav>
                                        <p:tav fmla="" tm="100000">
                                          <p:val>
                                            <p:strVal val="#ppt_w"/>
                                          </p:val>
                                        </p:tav>
                                      </p:tavLst>
                                    </p:anim>
                                    <p:anim calcmode="lin" valueType="num">
                                      <p:cBhvr additive="base">
                                        <p:cTn dur="500"/>
                                        <p:tgtEl>
                                          <p:spTgt spid="59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9" name="Shape 599"/>
        <p:cNvGrpSpPr/>
        <p:nvPr/>
      </p:nvGrpSpPr>
      <p:grpSpPr>
        <a:xfrm>
          <a:off x="0" y="0"/>
          <a:ext cx="0" cy="0"/>
          <a:chOff x="0" y="0"/>
          <a:chExt cx="0" cy="0"/>
        </a:xfrm>
      </p:grpSpPr>
      <p:pic>
        <p:nvPicPr>
          <p:cNvPr id="600" name="Shape 600"/>
          <p:cNvPicPr preferRelativeResize="0"/>
          <p:nvPr/>
        </p:nvPicPr>
        <p:blipFill rotWithShape="1">
          <a:blip r:embed="rId3">
            <a:alphaModFix/>
          </a:blip>
          <a:srcRect b="0" l="0" r="0" t="0"/>
          <a:stretch/>
        </p:blipFill>
        <p:spPr>
          <a:xfrm>
            <a:off x="381000" y="914400"/>
            <a:ext cx="4724400" cy="3128962"/>
          </a:xfrm>
          <a:prstGeom prst="rect">
            <a:avLst/>
          </a:prstGeom>
          <a:noFill/>
          <a:ln>
            <a:noFill/>
          </a:ln>
        </p:spPr>
      </p:pic>
      <p:pic>
        <p:nvPicPr>
          <p:cNvPr id="601" name="Shape 601"/>
          <p:cNvPicPr preferRelativeResize="0"/>
          <p:nvPr/>
        </p:nvPicPr>
        <p:blipFill rotWithShape="1">
          <a:blip r:embed="rId4">
            <a:alphaModFix/>
          </a:blip>
          <a:srcRect b="0" l="0" r="0" t="0"/>
          <a:stretch/>
        </p:blipFill>
        <p:spPr>
          <a:xfrm>
            <a:off x="6248400" y="1219200"/>
            <a:ext cx="2641600" cy="2100261"/>
          </a:xfrm>
          <a:prstGeom prst="rect">
            <a:avLst/>
          </a:prstGeom>
          <a:noFill/>
          <a:ln>
            <a:noFill/>
          </a:ln>
        </p:spPr>
      </p:pic>
      <p:pic>
        <p:nvPicPr>
          <p:cNvPr id="602" name="Shape 602"/>
          <p:cNvPicPr preferRelativeResize="0"/>
          <p:nvPr/>
        </p:nvPicPr>
        <p:blipFill rotWithShape="1">
          <a:blip r:embed="rId5">
            <a:alphaModFix/>
          </a:blip>
          <a:srcRect b="0" l="0" r="0" t="0"/>
          <a:stretch/>
        </p:blipFill>
        <p:spPr>
          <a:xfrm>
            <a:off x="0" y="5511800"/>
            <a:ext cx="4800600" cy="1346199"/>
          </a:xfrm>
          <a:prstGeom prst="rect">
            <a:avLst/>
          </a:prstGeom>
          <a:noFill/>
          <a:ln>
            <a:noFill/>
          </a:ln>
        </p:spPr>
      </p:pic>
      <p:pic>
        <p:nvPicPr>
          <p:cNvPr id="603" name="Shape 603"/>
          <p:cNvPicPr preferRelativeResize="0"/>
          <p:nvPr/>
        </p:nvPicPr>
        <p:blipFill rotWithShape="1">
          <a:blip r:embed="rId5">
            <a:alphaModFix/>
          </a:blip>
          <a:srcRect b="0" l="0" r="0" t="0"/>
          <a:stretch/>
        </p:blipFill>
        <p:spPr>
          <a:xfrm>
            <a:off x="4800600" y="5511800"/>
            <a:ext cx="4343400" cy="134619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07" name="Shape 607"/>
        <p:cNvGrpSpPr/>
        <p:nvPr/>
      </p:nvGrpSpPr>
      <p:grpSpPr>
        <a:xfrm>
          <a:off x="0" y="0"/>
          <a:ext cx="0" cy="0"/>
          <a:chOff x="0" y="0"/>
          <a:chExt cx="0" cy="0"/>
        </a:xfrm>
      </p:grpSpPr>
      <p:pic>
        <p:nvPicPr>
          <p:cNvPr id="608" name="Shape 608"/>
          <p:cNvPicPr preferRelativeResize="0"/>
          <p:nvPr/>
        </p:nvPicPr>
        <p:blipFill rotWithShape="1">
          <a:blip r:embed="rId3">
            <a:alphaModFix/>
          </a:blip>
          <a:srcRect b="0" l="0" r="0" t="0"/>
          <a:stretch/>
        </p:blipFill>
        <p:spPr>
          <a:xfrm>
            <a:off x="304800" y="1524000"/>
            <a:ext cx="8459786" cy="4195762"/>
          </a:xfrm>
          <a:prstGeom prst="rect">
            <a:avLst/>
          </a:prstGeom>
          <a:noFill/>
          <a:ln>
            <a:noFill/>
          </a:ln>
        </p:spPr>
      </p:pic>
      <p:pic>
        <p:nvPicPr>
          <p:cNvPr id="609" name="Shape 609"/>
          <p:cNvPicPr preferRelativeResize="0"/>
          <p:nvPr/>
        </p:nvPicPr>
        <p:blipFill rotWithShape="1">
          <a:blip r:embed="rId4">
            <a:alphaModFix/>
          </a:blip>
          <a:srcRect b="0" l="0" r="0" t="0"/>
          <a:stretch/>
        </p:blipFill>
        <p:spPr>
          <a:xfrm>
            <a:off x="1600200" y="0"/>
            <a:ext cx="5867400" cy="1144587"/>
          </a:xfrm>
          <a:prstGeom prst="rect">
            <a:avLst/>
          </a:prstGeom>
          <a:noFill/>
          <a:ln>
            <a:noFill/>
          </a:ln>
        </p:spPr>
      </p:pic>
      <p:pic>
        <p:nvPicPr>
          <p:cNvPr id="610" name="Shape 610"/>
          <p:cNvPicPr preferRelativeResize="0"/>
          <p:nvPr/>
        </p:nvPicPr>
        <p:blipFill rotWithShape="1">
          <a:blip r:embed="rId4">
            <a:alphaModFix/>
          </a:blip>
          <a:srcRect b="0" l="0" r="0" t="0"/>
          <a:stretch/>
        </p:blipFill>
        <p:spPr>
          <a:xfrm>
            <a:off x="1524000" y="5713412"/>
            <a:ext cx="5867400" cy="1144587"/>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14" name="Shape 614"/>
        <p:cNvGrpSpPr/>
        <p:nvPr/>
      </p:nvGrpSpPr>
      <p:grpSpPr>
        <a:xfrm>
          <a:off x="0" y="0"/>
          <a:ext cx="0" cy="0"/>
          <a:chOff x="0" y="0"/>
          <a:chExt cx="0" cy="0"/>
        </a:xfrm>
      </p:grpSpPr>
      <p:sp>
        <p:nvSpPr>
          <p:cNvPr id="615" name="Shape 615"/>
          <p:cNvSpPr txBox="1"/>
          <p:nvPr/>
        </p:nvSpPr>
        <p:spPr>
          <a:xfrm>
            <a:off x="2057400" y="6553200"/>
            <a:ext cx="3962399"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Cerámicas lastimosamente algunas  quebradas.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500"/>
                                        <p:tgtEl>
                                          <p:spTgt spid="615"/>
                                        </p:tgtEl>
                                        <p:attrNameLst>
                                          <p:attrName>ppt_w</p:attrName>
                                        </p:attrNameLst>
                                      </p:cBhvr>
                                      <p:tavLst>
                                        <p:tav fmla="" tm="0">
                                          <p:val>
                                            <p:strVal val="0"/>
                                          </p:val>
                                        </p:tav>
                                        <p:tav fmla="" tm="100000">
                                          <p:val>
                                            <p:strVal val="#ppt_w"/>
                                          </p:val>
                                        </p:tav>
                                      </p:tavLst>
                                    </p:anim>
                                    <p:anim calcmode="lin" valueType="num">
                                      <p:cBhvr additive="base">
                                        <p:cTn dur="500"/>
                                        <p:tgtEl>
                                          <p:spTgt spid="6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19" name="Shape 619"/>
        <p:cNvGrpSpPr/>
        <p:nvPr/>
      </p:nvGrpSpPr>
      <p:grpSpPr>
        <a:xfrm>
          <a:off x="0" y="0"/>
          <a:ext cx="0" cy="0"/>
          <a:chOff x="0" y="0"/>
          <a:chExt cx="0" cy="0"/>
        </a:xfrm>
      </p:grpSpPr>
      <p:pic>
        <p:nvPicPr>
          <p:cNvPr id="620" name="Shape 620"/>
          <p:cNvPicPr preferRelativeResize="0"/>
          <p:nvPr/>
        </p:nvPicPr>
        <p:blipFill rotWithShape="1">
          <a:blip r:embed="rId3">
            <a:alphaModFix/>
          </a:blip>
          <a:srcRect b="0" l="0" r="0" t="0"/>
          <a:stretch/>
        </p:blipFill>
        <p:spPr>
          <a:xfrm>
            <a:off x="228600" y="533400"/>
            <a:ext cx="8915400" cy="591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6" name="Shape 96"/>
        <p:cNvGrpSpPr/>
        <p:nvPr/>
      </p:nvGrpSpPr>
      <p:grpSpPr>
        <a:xfrm>
          <a:off x="0" y="0"/>
          <a:ext cx="0" cy="0"/>
          <a:chOff x="0" y="0"/>
          <a:chExt cx="0" cy="0"/>
        </a:xfrm>
      </p:grpSpPr>
      <p:pic>
        <p:nvPicPr>
          <p:cNvPr id="97" name="Shape 97"/>
          <p:cNvPicPr preferRelativeResize="0"/>
          <p:nvPr/>
        </p:nvPicPr>
        <p:blipFill rotWithShape="1">
          <a:blip r:embed="rId4">
            <a:alphaModFix/>
          </a:blip>
          <a:srcRect b="0" l="0" r="0" t="0"/>
          <a:stretch/>
        </p:blipFill>
        <p:spPr>
          <a:xfrm>
            <a:off x="5372100" y="228600"/>
            <a:ext cx="3771900" cy="2814637"/>
          </a:xfrm>
          <a:prstGeom prst="rect">
            <a:avLst/>
          </a:prstGeom>
          <a:noFill/>
          <a:ln>
            <a:noFill/>
          </a:ln>
        </p:spPr>
      </p:pic>
      <p:sp>
        <p:nvSpPr>
          <p:cNvPr id="98" name="Shape 98"/>
          <p:cNvSpPr txBox="1"/>
          <p:nvPr/>
        </p:nvSpPr>
        <p:spPr>
          <a:xfrm>
            <a:off x="5181600" y="2971800"/>
            <a:ext cx="3962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Boceto del Pabellón del Perú</a:t>
            </a:r>
          </a:p>
        </p:txBody>
      </p:sp>
      <p:pic>
        <p:nvPicPr>
          <p:cNvPr id="99" name="Shape 99"/>
          <p:cNvPicPr preferRelativeResize="0"/>
          <p:nvPr/>
        </p:nvPicPr>
        <p:blipFill rotWithShape="1">
          <a:blip r:embed="rId5">
            <a:alphaModFix/>
          </a:blip>
          <a:srcRect b="0" l="0" r="0" t="0"/>
          <a:stretch/>
        </p:blipFill>
        <p:spPr>
          <a:xfrm>
            <a:off x="5943600" y="3886200"/>
            <a:ext cx="2743199" cy="2617787"/>
          </a:xfrm>
          <a:prstGeom prst="rect">
            <a:avLst/>
          </a:prstGeom>
          <a:noFill/>
          <a:ln>
            <a:noFill/>
          </a:ln>
        </p:spPr>
      </p:pic>
      <p:sp>
        <p:nvSpPr>
          <p:cNvPr id="100" name="Shape 100"/>
          <p:cNvSpPr txBox="1"/>
          <p:nvPr/>
        </p:nvSpPr>
        <p:spPr>
          <a:xfrm>
            <a:off x="5181600" y="6521450"/>
            <a:ext cx="3962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Plano de planta </a:t>
            </a:r>
          </a:p>
        </p:txBody>
      </p:sp>
      <p:sp>
        <p:nvSpPr>
          <p:cNvPr id="101" name="Shape 101"/>
          <p:cNvSpPr txBox="1"/>
          <p:nvPr/>
        </p:nvSpPr>
        <p:spPr>
          <a:xfrm>
            <a:off x="0" y="0"/>
            <a:ext cx="3200399" cy="51752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documento oficiales son cortesía del señor  Iván Pinto Román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24" name="Shape 624"/>
        <p:cNvGrpSpPr/>
        <p:nvPr/>
      </p:nvGrpSpPr>
      <p:grpSpPr>
        <a:xfrm>
          <a:off x="0" y="0"/>
          <a:ext cx="0" cy="0"/>
          <a:chOff x="0" y="0"/>
          <a:chExt cx="0" cy="0"/>
        </a:xfrm>
      </p:grpSpPr>
      <p:sp>
        <p:nvSpPr>
          <p:cNvPr id="625" name="Shape 625"/>
          <p:cNvSpPr txBox="1"/>
          <p:nvPr/>
        </p:nvSpPr>
        <p:spPr>
          <a:xfrm>
            <a:off x="762000" y="6096000"/>
            <a:ext cx="3200399"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Instrumentos utilitarios de madera</a:t>
            </a:r>
          </a:p>
        </p:txBody>
      </p:sp>
      <p:pic>
        <p:nvPicPr>
          <p:cNvPr id="626" name="Shape 626"/>
          <p:cNvPicPr preferRelativeResize="0"/>
          <p:nvPr/>
        </p:nvPicPr>
        <p:blipFill rotWithShape="1">
          <a:blip r:embed="rId3">
            <a:alphaModFix/>
          </a:blip>
          <a:srcRect b="0" l="0" r="0" t="0"/>
          <a:stretch/>
        </p:blipFill>
        <p:spPr>
          <a:xfrm>
            <a:off x="4495800" y="3657600"/>
            <a:ext cx="4319587" cy="2841625"/>
          </a:xfrm>
          <a:prstGeom prst="rect">
            <a:avLst/>
          </a:prstGeom>
          <a:noFill/>
          <a:ln>
            <a:noFill/>
          </a:ln>
        </p:spPr>
      </p:pic>
      <p:pic>
        <p:nvPicPr>
          <p:cNvPr id="627" name="Shape 627"/>
          <p:cNvPicPr preferRelativeResize="0"/>
          <p:nvPr/>
        </p:nvPicPr>
        <p:blipFill rotWithShape="1">
          <a:blip r:embed="rId4">
            <a:alphaModFix/>
          </a:blip>
          <a:srcRect b="0" l="0" r="0" t="0"/>
          <a:stretch/>
        </p:blipFill>
        <p:spPr>
          <a:xfrm>
            <a:off x="0" y="0"/>
            <a:ext cx="5284787" cy="327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25"/>
                                        </p:tgtEl>
                                        <p:attrNameLst>
                                          <p:attrName>style.visibility</p:attrName>
                                        </p:attrNameLst>
                                      </p:cBhvr>
                                      <p:to>
                                        <p:strVal val="visible"/>
                                      </p:to>
                                    </p:set>
                                    <p:anim calcmode="lin" valueType="num">
                                      <p:cBhvr additive="base">
                                        <p:cTn dur="500"/>
                                        <p:tgtEl>
                                          <p:spTgt spid="625"/>
                                        </p:tgtEl>
                                        <p:attrNameLst>
                                          <p:attrName>ppt_w</p:attrName>
                                        </p:attrNameLst>
                                      </p:cBhvr>
                                      <p:tavLst>
                                        <p:tav fmla="" tm="0">
                                          <p:val>
                                            <p:strVal val="0"/>
                                          </p:val>
                                        </p:tav>
                                        <p:tav fmla="" tm="100000">
                                          <p:val>
                                            <p:strVal val="#ppt_w"/>
                                          </p:val>
                                        </p:tav>
                                      </p:tavLst>
                                    </p:anim>
                                    <p:anim calcmode="lin" valueType="num">
                                      <p:cBhvr additive="base">
                                        <p:cTn dur="500"/>
                                        <p:tgtEl>
                                          <p:spTgt spid="6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1" name="Shape 631"/>
        <p:cNvGrpSpPr/>
        <p:nvPr/>
      </p:nvGrpSpPr>
      <p:grpSpPr>
        <a:xfrm>
          <a:off x="0" y="0"/>
          <a:ext cx="0" cy="0"/>
          <a:chOff x="0" y="0"/>
          <a:chExt cx="0" cy="0"/>
        </a:xfrm>
      </p:grpSpPr>
      <p:pic>
        <p:nvPicPr>
          <p:cNvPr id="632" name="Shape 632"/>
          <p:cNvPicPr preferRelativeResize="0"/>
          <p:nvPr/>
        </p:nvPicPr>
        <p:blipFill rotWithShape="1">
          <a:blip r:embed="rId3">
            <a:alphaModFix/>
          </a:blip>
          <a:srcRect b="0" l="0" r="0" t="0"/>
          <a:stretch/>
        </p:blipFill>
        <p:spPr>
          <a:xfrm>
            <a:off x="3962400" y="0"/>
            <a:ext cx="5181600" cy="3432175"/>
          </a:xfrm>
          <a:prstGeom prst="rect">
            <a:avLst/>
          </a:prstGeom>
          <a:noFill/>
          <a:ln>
            <a:noFill/>
          </a:ln>
        </p:spPr>
      </p:pic>
      <p:pic>
        <p:nvPicPr>
          <p:cNvPr id="633" name="Shape 633"/>
          <p:cNvPicPr preferRelativeResize="0"/>
          <p:nvPr/>
        </p:nvPicPr>
        <p:blipFill rotWithShape="1">
          <a:blip r:embed="rId4">
            <a:alphaModFix/>
          </a:blip>
          <a:srcRect b="0" l="0" r="0" t="0"/>
          <a:stretch/>
        </p:blipFill>
        <p:spPr>
          <a:xfrm>
            <a:off x="0" y="228600"/>
            <a:ext cx="3892550" cy="2773361"/>
          </a:xfrm>
          <a:prstGeom prst="rect">
            <a:avLst/>
          </a:prstGeom>
          <a:noFill/>
          <a:ln>
            <a:noFill/>
          </a:ln>
        </p:spPr>
      </p:pic>
      <p:pic>
        <p:nvPicPr>
          <p:cNvPr id="634" name="Shape 634"/>
          <p:cNvPicPr preferRelativeResize="0"/>
          <p:nvPr/>
        </p:nvPicPr>
        <p:blipFill rotWithShape="1">
          <a:blip r:embed="rId5">
            <a:alphaModFix/>
          </a:blip>
          <a:srcRect b="0" l="0" r="0" t="0"/>
          <a:stretch/>
        </p:blipFill>
        <p:spPr>
          <a:xfrm>
            <a:off x="0" y="3649662"/>
            <a:ext cx="5081586" cy="3208336"/>
          </a:xfrm>
          <a:prstGeom prst="rect">
            <a:avLst/>
          </a:prstGeom>
          <a:noFill/>
          <a:ln>
            <a:noFill/>
          </a:ln>
        </p:spPr>
      </p:pic>
      <p:pic>
        <p:nvPicPr>
          <p:cNvPr id="635" name="Shape 635"/>
          <p:cNvPicPr preferRelativeResize="0"/>
          <p:nvPr/>
        </p:nvPicPr>
        <p:blipFill rotWithShape="1">
          <a:blip r:embed="rId6">
            <a:alphaModFix/>
          </a:blip>
          <a:srcRect b="0" l="0" r="0" t="0"/>
          <a:stretch/>
        </p:blipFill>
        <p:spPr>
          <a:xfrm>
            <a:off x="6096000" y="3505200"/>
            <a:ext cx="2476500" cy="335279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9" name="Shape 639"/>
        <p:cNvGrpSpPr/>
        <p:nvPr/>
      </p:nvGrpSpPr>
      <p:grpSpPr>
        <a:xfrm>
          <a:off x="0" y="0"/>
          <a:ext cx="0" cy="0"/>
          <a:chOff x="0" y="0"/>
          <a:chExt cx="0" cy="0"/>
        </a:xfrm>
      </p:grpSpPr>
      <p:sp>
        <p:nvSpPr>
          <p:cNvPr id="640" name="Shape 640"/>
          <p:cNvSpPr txBox="1"/>
          <p:nvPr/>
        </p:nvSpPr>
        <p:spPr>
          <a:xfrm>
            <a:off x="533400" y="228600"/>
            <a:ext cx="8610599" cy="942975"/>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Como en toda exposición importante la Iberoamericana aprovechó para vender objetos como: postales, naipes, carteles, catálogos, folletos, sellos conmemorativos, monedas y juguetes recordatorios.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empresa  Heraclio Fournier editó en 1929, con motivo de la exposición, una baraja denominada “Naipe Histórico Ibero-Americano” según  las acuarelas realizadas por L. Palao. </a:t>
            </a:r>
          </a:p>
        </p:txBody>
      </p:sp>
      <p:pic>
        <p:nvPicPr>
          <p:cNvPr id="641" name="Shape 641"/>
          <p:cNvPicPr preferRelativeResize="0"/>
          <p:nvPr/>
        </p:nvPicPr>
        <p:blipFill rotWithShape="1">
          <a:blip r:embed="rId3">
            <a:alphaModFix/>
          </a:blip>
          <a:srcRect b="0" l="0" r="0" t="0"/>
          <a:stretch/>
        </p:blipFill>
        <p:spPr>
          <a:xfrm>
            <a:off x="6934200" y="1295400"/>
            <a:ext cx="1724025" cy="2736850"/>
          </a:xfrm>
          <a:prstGeom prst="rect">
            <a:avLst/>
          </a:prstGeom>
          <a:noFill/>
          <a:ln>
            <a:noFill/>
          </a:ln>
        </p:spPr>
      </p:pic>
      <p:pic>
        <p:nvPicPr>
          <p:cNvPr id="642" name="Shape 642"/>
          <p:cNvPicPr preferRelativeResize="0"/>
          <p:nvPr/>
        </p:nvPicPr>
        <p:blipFill rotWithShape="1">
          <a:blip r:embed="rId4">
            <a:alphaModFix/>
          </a:blip>
          <a:srcRect b="0" l="0" r="0" t="0"/>
          <a:stretch/>
        </p:blipFill>
        <p:spPr>
          <a:xfrm>
            <a:off x="4724400" y="3200400"/>
            <a:ext cx="1727199" cy="2666999"/>
          </a:xfrm>
          <a:prstGeom prst="rect">
            <a:avLst/>
          </a:prstGeom>
          <a:noFill/>
          <a:ln>
            <a:noFill/>
          </a:ln>
        </p:spPr>
      </p:pic>
      <p:pic>
        <p:nvPicPr>
          <p:cNvPr id="643" name="Shape 643"/>
          <p:cNvPicPr preferRelativeResize="0"/>
          <p:nvPr/>
        </p:nvPicPr>
        <p:blipFill rotWithShape="1">
          <a:blip r:embed="rId5">
            <a:alphaModFix/>
          </a:blip>
          <a:srcRect b="0" l="0" r="0" t="0"/>
          <a:stretch/>
        </p:blipFill>
        <p:spPr>
          <a:xfrm>
            <a:off x="6629400" y="5238750"/>
            <a:ext cx="2114550" cy="1619249"/>
          </a:xfrm>
          <a:prstGeom prst="rect">
            <a:avLst/>
          </a:prstGeom>
          <a:noFill/>
          <a:ln>
            <a:noFill/>
          </a:ln>
        </p:spPr>
      </p:pic>
      <p:pic>
        <p:nvPicPr>
          <p:cNvPr id="644" name="Shape 644"/>
          <p:cNvPicPr preferRelativeResize="0"/>
          <p:nvPr/>
        </p:nvPicPr>
        <p:blipFill rotWithShape="1">
          <a:blip r:embed="rId6">
            <a:alphaModFix/>
          </a:blip>
          <a:srcRect b="0" l="0" r="0" t="0"/>
          <a:stretch/>
        </p:blipFill>
        <p:spPr>
          <a:xfrm>
            <a:off x="0" y="1371600"/>
            <a:ext cx="4387850" cy="4210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ppt_w</p:attrName>
                                        </p:attrNameLst>
                                      </p:cBhvr>
                                      <p:tavLst>
                                        <p:tav fmla="" tm="0">
                                          <p:val>
                                            <p:strVal val="0"/>
                                          </p:val>
                                        </p:tav>
                                        <p:tav fmla="" tm="100000">
                                          <p:val>
                                            <p:strVal val="#ppt_w"/>
                                          </p:val>
                                        </p:tav>
                                      </p:tavLst>
                                    </p:anim>
                                    <p:anim calcmode="lin" valueType="num">
                                      <p:cBhvr additive="base">
                                        <p:cTn dur="500"/>
                                        <p:tgtEl>
                                          <p:spTgt spid="64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500"/>
                                        <p:tgtEl>
                                          <p:spTgt spid="6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48" name="Shape 648"/>
        <p:cNvGrpSpPr/>
        <p:nvPr/>
      </p:nvGrpSpPr>
      <p:grpSpPr>
        <a:xfrm>
          <a:off x="0" y="0"/>
          <a:ext cx="0" cy="0"/>
          <a:chOff x="0" y="0"/>
          <a:chExt cx="0" cy="0"/>
        </a:xfrm>
      </p:grpSpPr>
      <p:sp>
        <p:nvSpPr>
          <p:cNvPr id="649" name="Shape 649"/>
          <p:cNvSpPr txBox="1"/>
          <p:nvPr/>
        </p:nvSpPr>
        <p:spPr>
          <a:xfrm>
            <a:off x="1143000" y="2667000"/>
            <a:ext cx="7162799" cy="8858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En 1929 la atracción principal  era una momia Paracas, habían cinco fardos más.</a:t>
            </a:r>
          </a:p>
          <a:p>
            <a:pPr indent="0" lvl="0" marL="0" marR="0" rtl="0" algn="ctr">
              <a:lnSpc>
                <a:spcPct val="100000"/>
              </a:lnSpc>
              <a:spcBef>
                <a:spcPts val="32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En la actualifdad la momia está en el Museo de las Américas de Madrid.  </a:t>
            </a:r>
          </a:p>
          <a:p>
            <a:pPr indent="0" lvl="0" marL="0" marR="0" rtl="0" algn="l">
              <a:lnSpc>
                <a:spcPct val="100000"/>
              </a:lnSpc>
              <a:spcBef>
                <a:spcPts val="0"/>
              </a:spcBef>
              <a:spcAft>
                <a:spcPts val="0"/>
              </a:spcAft>
              <a:buNone/>
            </a:pPr>
            <a:r>
              <a:t/>
            </a:r>
            <a:endParaRPr b="1" i="1" sz="1600" u="none">
              <a:solidFill>
                <a:srgbClr val="DAD3AE"/>
              </a:solidFill>
              <a:latin typeface="Calibri"/>
              <a:ea typeface="Calibri"/>
              <a:cs typeface="Calibri"/>
              <a:sym typeface="Calibri"/>
            </a:endParaRPr>
          </a:p>
        </p:txBody>
      </p:sp>
      <p:pic>
        <p:nvPicPr>
          <p:cNvPr id="650" name="Shape 650"/>
          <p:cNvPicPr preferRelativeResize="0"/>
          <p:nvPr/>
        </p:nvPicPr>
        <p:blipFill rotWithShape="1">
          <a:blip r:embed="rId3">
            <a:alphaModFix/>
          </a:blip>
          <a:srcRect b="0" l="0" r="0" t="0"/>
          <a:stretch/>
        </p:blipFill>
        <p:spPr>
          <a:xfrm>
            <a:off x="0" y="0"/>
            <a:ext cx="2514599" cy="2478087"/>
          </a:xfrm>
          <a:prstGeom prst="rect">
            <a:avLst/>
          </a:prstGeom>
          <a:noFill/>
          <a:ln>
            <a:noFill/>
          </a:ln>
        </p:spPr>
      </p:pic>
      <p:pic>
        <p:nvPicPr>
          <p:cNvPr id="651" name="Shape 651"/>
          <p:cNvPicPr preferRelativeResize="0"/>
          <p:nvPr/>
        </p:nvPicPr>
        <p:blipFill rotWithShape="1">
          <a:blip r:embed="rId4">
            <a:alphaModFix/>
          </a:blip>
          <a:srcRect b="0" l="0" r="0" t="0"/>
          <a:stretch/>
        </p:blipFill>
        <p:spPr>
          <a:xfrm>
            <a:off x="6705600" y="0"/>
            <a:ext cx="2438399" cy="2403474"/>
          </a:xfrm>
          <a:prstGeom prst="rect">
            <a:avLst/>
          </a:prstGeom>
          <a:noFill/>
          <a:ln>
            <a:noFill/>
          </a:ln>
        </p:spPr>
      </p:pic>
      <p:pic>
        <p:nvPicPr>
          <p:cNvPr id="652" name="Shape 652"/>
          <p:cNvPicPr preferRelativeResize="0"/>
          <p:nvPr/>
        </p:nvPicPr>
        <p:blipFill rotWithShape="1">
          <a:blip r:embed="rId5">
            <a:alphaModFix/>
          </a:blip>
          <a:srcRect b="0" l="0" r="0" t="0"/>
          <a:stretch/>
        </p:blipFill>
        <p:spPr>
          <a:xfrm>
            <a:off x="304800" y="4038600"/>
            <a:ext cx="3048000" cy="2555875"/>
          </a:xfrm>
          <a:prstGeom prst="rect">
            <a:avLst/>
          </a:prstGeom>
          <a:noFill/>
          <a:ln>
            <a:noFill/>
          </a:ln>
        </p:spPr>
      </p:pic>
      <p:pic>
        <p:nvPicPr>
          <p:cNvPr id="653" name="Shape 653"/>
          <p:cNvPicPr preferRelativeResize="0"/>
          <p:nvPr/>
        </p:nvPicPr>
        <p:blipFill rotWithShape="1">
          <a:blip r:embed="rId6">
            <a:alphaModFix/>
          </a:blip>
          <a:srcRect b="0" l="0" r="0" t="0"/>
          <a:stretch/>
        </p:blipFill>
        <p:spPr>
          <a:xfrm>
            <a:off x="7086600" y="3733800"/>
            <a:ext cx="2057400" cy="3124199"/>
          </a:xfrm>
          <a:prstGeom prst="rect">
            <a:avLst/>
          </a:prstGeom>
          <a:noFill/>
          <a:ln>
            <a:noFill/>
          </a:ln>
        </p:spPr>
      </p:pic>
      <p:sp>
        <p:nvSpPr>
          <p:cNvPr id="654" name="Shape 654"/>
          <p:cNvSpPr txBox="1"/>
          <p:nvPr/>
        </p:nvSpPr>
        <p:spPr>
          <a:xfrm>
            <a:off x="2895600" y="5791200"/>
            <a:ext cx="41909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Nariguera Paracas                                        Fardo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ppt_w</p:attrName>
                                        </p:attrNameLst>
                                      </p:cBhvr>
                                      <p:tavLst>
                                        <p:tav fmla="" tm="0">
                                          <p:val>
                                            <p:strVal val="0"/>
                                          </p:val>
                                        </p:tav>
                                        <p:tav fmla="" tm="100000">
                                          <p:val>
                                            <p:strVal val="#ppt_w"/>
                                          </p:val>
                                        </p:tav>
                                      </p:tavLst>
                                    </p:anim>
                                    <p:anim calcmode="lin" valueType="num">
                                      <p:cBhvr additive="base">
                                        <p:cTn dur="500"/>
                                        <p:tgtEl>
                                          <p:spTgt spid="6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58" name="Shape 658"/>
        <p:cNvGrpSpPr/>
        <p:nvPr/>
      </p:nvGrpSpPr>
      <p:grpSpPr>
        <a:xfrm>
          <a:off x="0" y="0"/>
          <a:ext cx="0" cy="0"/>
          <a:chOff x="0" y="0"/>
          <a:chExt cx="0" cy="0"/>
        </a:xfrm>
      </p:grpSpPr>
      <p:sp>
        <p:nvSpPr>
          <p:cNvPr id="659" name="Shape 659"/>
          <p:cNvSpPr txBox="1"/>
          <p:nvPr/>
        </p:nvSpPr>
        <p:spPr>
          <a:xfrm>
            <a:off x="5715000" y="6477000"/>
            <a:ext cx="3200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Sala  de arqueología en 1929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ppt_w</p:attrName>
                                        </p:attrNameLst>
                                      </p:cBhvr>
                                      <p:tavLst>
                                        <p:tav fmla="" tm="0">
                                          <p:val>
                                            <p:strVal val="0"/>
                                          </p:val>
                                        </p:tav>
                                        <p:tav fmla="" tm="100000">
                                          <p:val>
                                            <p:strVal val="#ppt_w"/>
                                          </p:val>
                                        </p:tav>
                                      </p:tavLst>
                                    </p:anim>
                                    <p:anim calcmode="lin" valueType="num">
                                      <p:cBhvr additive="base">
                                        <p:cTn dur="500"/>
                                        <p:tgtEl>
                                          <p:spTgt spid="6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63" name="Shape 663"/>
        <p:cNvGrpSpPr/>
        <p:nvPr/>
      </p:nvGrpSpPr>
      <p:grpSpPr>
        <a:xfrm>
          <a:off x="0" y="0"/>
          <a:ext cx="0" cy="0"/>
          <a:chOff x="0" y="0"/>
          <a:chExt cx="0" cy="0"/>
        </a:xfrm>
      </p:grpSpPr>
      <p:sp>
        <p:nvSpPr>
          <p:cNvPr id="664" name="Shape 664"/>
          <p:cNvSpPr txBox="1"/>
          <p:nvPr/>
        </p:nvSpPr>
        <p:spPr>
          <a:xfrm>
            <a:off x="4267200" y="6521450"/>
            <a:ext cx="3200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Acercamiento a la momia Paracas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500"/>
                                        <p:tgtEl>
                                          <p:spTgt spid="664"/>
                                        </p:tgtEl>
                                        <p:attrNameLst>
                                          <p:attrName>ppt_w</p:attrName>
                                        </p:attrNameLst>
                                      </p:cBhvr>
                                      <p:tavLst>
                                        <p:tav fmla="" tm="0">
                                          <p:val>
                                            <p:strVal val="0"/>
                                          </p:val>
                                        </p:tav>
                                        <p:tav fmla="" tm="100000">
                                          <p:val>
                                            <p:strVal val="#ppt_w"/>
                                          </p:val>
                                        </p:tav>
                                      </p:tavLst>
                                    </p:anim>
                                    <p:anim calcmode="lin" valueType="num">
                                      <p:cBhvr additive="base">
                                        <p:cTn dur="500"/>
                                        <p:tgtEl>
                                          <p:spTgt spid="6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68" name="Shape 668"/>
        <p:cNvGrpSpPr/>
        <p:nvPr/>
      </p:nvGrpSpPr>
      <p:grpSpPr>
        <a:xfrm>
          <a:off x="0" y="0"/>
          <a:ext cx="0" cy="0"/>
          <a:chOff x="0" y="0"/>
          <a:chExt cx="0" cy="0"/>
        </a:xfrm>
      </p:grpSpPr>
      <p:pic>
        <p:nvPicPr>
          <p:cNvPr id="669" name="Shape 669"/>
          <p:cNvPicPr preferRelativeResize="0"/>
          <p:nvPr/>
        </p:nvPicPr>
        <p:blipFill rotWithShape="1">
          <a:blip r:embed="rId3">
            <a:alphaModFix/>
          </a:blip>
          <a:srcRect b="0" l="0" r="0" t="0"/>
          <a:stretch/>
        </p:blipFill>
        <p:spPr>
          <a:xfrm>
            <a:off x="-457200" y="0"/>
            <a:ext cx="5907086" cy="6172199"/>
          </a:xfrm>
          <a:prstGeom prst="rect">
            <a:avLst/>
          </a:prstGeom>
          <a:noFill/>
          <a:ln>
            <a:noFill/>
          </a:ln>
        </p:spPr>
      </p:pic>
      <p:pic>
        <p:nvPicPr>
          <p:cNvPr id="670" name="Shape 670"/>
          <p:cNvPicPr preferRelativeResize="0"/>
          <p:nvPr/>
        </p:nvPicPr>
        <p:blipFill rotWithShape="1">
          <a:blip r:embed="rId4">
            <a:alphaModFix/>
          </a:blip>
          <a:srcRect b="0" l="0" r="0" t="0"/>
          <a:stretch/>
        </p:blipFill>
        <p:spPr>
          <a:xfrm>
            <a:off x="5181600" y="4595812"/>
            <a:ext cx="3962399" cy="2262187"/>
          </a:xfrm>
          <a:prstGeom prst="rect">
            <a:avLst/>
          </a:prstGeom>
          <a:noFill/>
          <a:ln>
            <a:noFill/>
          </a:ln>
        </p:spPr>
      </p:pic>
      <p:sp>
        <p:nvSpPr>
          <p:cNvPr id="671" name="Shape 671"/>
          <p:cNvSpPr txBox="1"/>
          <p:nvPr/>
        </p:nvSpPr>
        <p:spPr>
          <a:xfrm>
            <a:off x="762000" y="6172200"/>
            <a:ext cx="35813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Inicialmente ubicada en una cesta hoy se luce en una vasija de cerámica </a:t>
            </a:r>
          </a:p>
        </p:txBody>
      </p:sp>
      <p:sp>
        <p:nvSpPr>
          <p:cNvPr id="672" name="Shape 672"/>
          <p:cNvSpPr txBox="1"/>
          <p:nvPr/>
        </p:nvSpPr>
        <p:spPr>
          <a:xfrm>
            <a:off x="4953000" y="0"/>
            <a:ext cx="4190999" cy="43465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Al observar que la cabeza de la momia estaba mucho más inclinada le pedí una opinión a una gran amiga, la doctora Sonia Guillén Oneeglio, Ph.D., peruana nacida en Huanuco, quien es arqueóloga egresada de la UNMSM de Lima. Obtuvo un doctorado en Antropología Biológica en la Universidad de Michigan, EE.UU. </a:t>
            </a:r>
            <a:r>
              <a:rPr b="1" i="1" lang="en-US" sz="1400" u="none">
                <a:solidFill>
                  <a:schemeClr val="dk1"/>
                </a:solidFill>
                <a:latin typeface="Calibri"/>
                <a:ea typeface="Calibri"/>
                <a:cs typeface="Calibri"/>
                <a:sym typeface="Calibri"/>
              </a:rPr>
              <a:t>-----------------------------------------------</a:t>
            </a:r>
            <a:r>
              <a:rPr b="1" i="1" lang="en-US" sz="1400" u="none">
                <a:solidFill>
                  <a:srgbClr val="DAD3AE"/>
                </a:solidFill>
                <a:latin typeface="Calibri"/>
                <a:ea typeface="Calibri"/>
                <a:cs typeface="Calibri"/>
                <a:sym typeface="Calibri"/>
              </a:rPr>
              <a:t>Es la primera peruana elegida, en el 2013, como miembro de la Academia Nacional de Ciencias de Estados Unidos. Actualmente es Directora del Centro Mallqui-ONG, especializada en la conservación y el estudio de momias.</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br>
              <a:rPr b="1" i="1" lang="en-US" sz="1400" u="none">
                <a:solidFill>
                  <a:schemeClr val="dk1"/>
                </a:solidFill>
                <a:latin typeface="Calibri"/>
                <a:ea typeface="Calibri"/>
                <a:cs typeface="Calibri"/>
                <a:sym typeface="Calibri"/>
              </a:rPr>
            </a:br>
            <a:r>
              <a:rPr b="1" i="1" lang="en-US" sz="1400" u="none">
                <a:solidFill>
                  <a:srgbClr val="DAD3AE"/>
                </a:solidFill>
                <a:latin typeface="Calibri"/>
                <a:ea typeface="Calibri"/>
                <a:cs typeface="Calibri"/>
                <a:sym typeface="Calibri"/>
              </a:rPr>
              <a:t>Ésta es su opinión: Fardo funerario Paracas que se trasladó a Sevilla, España en 1929. El cuerpo y los envoltorios han sido alterados respecto a su contexto original. Se encuentra actualmente en el Museo de las Américas en Madrid. Respecto a la consulta, no veo una quena, puede ser un bastón o un contenedor que tiene todavía parte de un envoltorio de hilo.</a:t>
            </a:r>
            <a:r>
              <a:rPr b="1" i="1" lang="en-US" sz="1400" u="none">
                <a:solidFill>
                  <a:schemeClr val="dk1"/>
                </a:solidFill>
                <a:latin typeface="Calibri"/>
                <a:ea typeface="Calibri"/>
                <a:cs typeface="Calibri"/>
                <a:sym typeface="Calibri"/>
              </a:rPr>
              <a:t>--------------</a:t>
            </a:r>
          </a:p>
        </p:txBody>
      </p:sp>
      <p:cxnSp>
        <p:nvCxnSpPr>
          <p:cNvPr id="673" name="Shape 673"/>
          <p:cNvCxnSpPr/>
          <p:nvPr/>
        </p:nvCxnSpPr>
        <p:spPr>
          <a:xfrm flipH="1">
            <a:off x="7467600" y="4724400"/>
            <a:ext cx="1676399" cy="1066799"/>
          </a:xfrm>
          <a:prstGeom prst="straightConnector1">
            <a:avLst/>
          </a:prstGeom>
          <a:noFill/>
          <a:ln cap="flat" cmpd="sng" w="28575">
            <a:solidFill>
              <a:srgbClr val="FF9900"/>
            </a:solidFill>
            <a:prstDash val="solid"/>
            <a:miter/>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ppt_w</p:attrName>
                                        </p:attrNameLst>
                                      </p:cBhvr>
                                      <p:tavLst>
                                        <p:tav fmla="" tm="0">
                                          <p:val>
                                            <p:strVal val="0"/>
                                          </p:val>
                                        </p:tav>
                                        <p:tav fmla="" tm="100000">
                                          <p:val>
                                            <p:strVal val="#ppt_w"/>
                                          </p:val>
                                        </p:tav>
                                      </p:tavLst>
                                    </p:anim>
                                    <p:anim calcmode="lin" valueType="num">
                                      <p:cBhvr additive="base">
                                        <p:cTn dur="500"/>
                                        <p:tgtEl>
                                          <p:spTgt spid="67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500"/>
                                        <p:tgtEl>
                                          <p:spTgt spid="672"/>
                                        </p:tgtEl>
                                        <p:attrNameLst>
                                          <p:attrName>ppt_w</p:attrName>
                                        </p:attrNameLst>
                                      </p:cBhvr>
                                      <p:tavLst>
                                        <p:tav fmla="" tm="0">
                                          <p:val>
                                            <p:strVal val="0"/>
                                          </p:val>
                                        </p:tav>
                                        <p:tav fmla="" tm="100000">
                                          <p:val>
                                            <p:strVal val="#ppt_w"/>
                                          </p:val>
                                        </p:tav>
                                      </p:tavLst>
                                    </p:anim>
                                    <p:anim calcmode="lin" valueType="num">
                                      <p:cBhvr additive="base">
                                        <p:cTn dur="500"/>
                                        <p:tgtEl>
                                          <p:spTgt spid="67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77" name="Shape 677"/>
        <p:cNvGrpSpPr/>
        <p:nvPr/>
      </p:nvGrpSpPr>
      <p:grpSpPr>
        <a:xfrm>
          <a:off x="0" y="0"/>
          <a:ext cx="0" cy="0"/>
          <a:chOff x="0" y="0"/>
          <a:chExt cx="0" cy="0"/>
        </a:xfrm>
      </p:grpSpPr>
      <p:sp>
        <p:nvSpPr>
          <p:cNvPr id="678" name="Shape 678"/>
          <p:cNvSpPr txBox="1"/>
          <p:nvPr/>
        </p:nvSpPr>
        <p:spPr>
          <a:xfrm>
            <a:off x="0" y="2362200"/>
            <a:ext cx="3657600" cy="39211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cadáver era colocado en una cesta, desnudo, en posición fetal, para mantenerlo firme se usaban unas ligaduras.</a:t>
            </a:r>
            <a:r>
              <a:rPr b="1" i="1" lang="en-US" sz="1400" u="none">
                <a:solidFill>
                  <a:schemeClr val="dk1"/>
                </a:solidFill>
                <a:latin typeface="Calibri"/>
                <a:ea typeface="Calibri"/>
                <a:cs typeface="Calibri"/>
                <a:sym typeface="Calibri"/>
              </a:rPr>
              <a:t>-------------------------------- </a:t>
            </a:r>
            <a:br>
              <a:rPr b="1" i="1" lang="en-US" sz="1400" u="none">
                <a:solidFill>
                  <a:srgbClr val="DAD3AE"/>
                </a:solidFill>
                <a:latin typeface="Calibri"/>
                <a:ea typeface="Calibri"/>
                <a:cs typeface="Calibri"/>
                <a:sym typeface="Calibri"/>
              </a:rPr>
            </a:br>
            <a:r>
              <a:rPr b="1" i="1" lang="en-US" sz="1400" u="none">
                <a:solidFill>
                  <a:srgbClr val="DAD3AE"/>
                </a:solidFill>
                <a:latin typeface="Calibri"/>
                <a:ea typeface="Calibri"/>
                <a:cs typeface="Calibri"/>
                <a:sym typeface="Calibri"/>
              </a:rPr>
              <a:t>En algunas culturas se le colocaba una vasija en la cabeza para que los envoltorios del sudario, de tela de algodón, no se movieran. </a:t>
            </a:r>
            <a:br>
              <a:rPr b="1" i="1" lang="en-US" sz="1400" u="none">
                <a:solidFill>
                  <a:srgbClr val="DAD3AE"/>
                </a:solidFill>
                <a:latin typeface="Calibri"/>
                <a:ea typeface="Calibri"/>
                <a:cs typeface="Calibri"/>
                <a:sym typeface="Calibri"/>
              </a:rPr>
            </a:br>
            <a:br>
              <a:rPr b="1" i="1" lang="en-US" sz="1400" u="none">
                <a:solidFill>
                  <a:srgbClr val="DAD3AE"/>
                </a:solidFill>
                <a:latin typeface="Calibri"/>
                <a:ea typeface="Calibri"/>
                <a:cs typeface="Calibri"/>
                <a:sym typeface="Calibri"/>
              </a:rPr>
            </a:br>
            <a:r>
              <a:rPr b="1" i="1" lang="en-US" sz="1400" u="none">
                <a:solidFill>
                  <a:srgbClr val="DAD3AE"/>
                </a:solidFill>
                <a:latin typeface="Calibri"/>
                <a:ea typeface="Calibri"/>
                <a:cs typeface="Calibri"/>
                <a:sym typeface="Calibri"/>
              </a:rPr>
              <a:t>Con la vasija en la cabeza y la cesta, llegaban a darle forma de una fruta como la pera.</a:t>
            </a:r>
            <a:r>
              <a:rPr b="1" i="1" lang="en-US" sz="1400" u="none">
                <a:solidFill>
                  <a:schemeClr val="dk1"/>
                </a:solidFill>
                <a:latin typeface="Calibri"/>
                <a:ea typeface="Calibri"/>
                <a:cs typeface="Calibri"/>
                <a:sym typeface="Calibri"/>
              </a:rPr>
              <a:t>-----------</a:t>
            </a:r>
            <a:br>
              <a:rPr b="1" i="1" lang="en-US" sz="1400" u="none">
                <a:solidFill>
                  <a:srgbClr val="DAD3AE"/>
                </a:solidFill>
                <a:latin typeface="Calibri"/>
                <a:ea typeface="Calibri"/>
                <a:cs typeface="Calibri"/>
                <a:sym typeface="Calibri"/>
              </a:rPr>
            </a:b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r>
              <a:rPr b="1" i="1" lang="en-US" sz="1400" u="none">
                <a:solidFill>
                  <a:srgbClr val="DAD3AE"/>
                </a:solidFill>
                <a:latin typeface="Calibri"/>
                <a:ea typeface="Calibri"/>
                <a:cs typeface="Calibri"/>
                <a:sym typeface="Calibri"/>
              </a:rPr>
              <a:t>Dependiendo del rango social eran cubiertos con telas simples o ataviadas con una serie de mantos tejidos y bordados. </a:t>
            </a:r>
            <a:r>
              <a:rPr b="1" i="1" lang="en-US" sz="1400" u="none">
                <a:solidFill>
                  <a:schemeClr val="dk1"/>
                </a:solidFill>
                <a:latin typeface="Calibri"/>
                <a:ea typeface="Calibri"/>
                <a:cs typeface="Calibri"/>
                <a:sym typeface="Calibri"/>
              </a:rPr>
              <a:t>--------------------------</a:t>
            </a:r>
            <a:r>
              <a:rPr b="1" i="1" lang="en-US" sz="1400" u="none">
                <a:solidFill>
                  <a:srgbClr val="DAD3AE"/>
                </a:solidFill>
                <a:latin typeface="Calibri"/>
                <a:ea typeface="Calibri"/>
                <a:cs typeface="Calibri"/>
                <a:sym typeface="Calibri"/>
              </a:rPr>
              <a:t> </a:t>
            </a:r>
            <a:br>
              <a:rPr b="1" i="1" lang="en-US" sz="1400" u="none">
                <a:solidFill>
                  <a:srgbClr val="DAD3AE"/>
                </a:solidFill>
                <a:latin typeface="Calibri"/>
                <a:ea typeface="Calibri"/>
                <a:cs typeface="Calibri"/>
                <a:sym typeface="Calibri"/>
              </a:rPr>
            </a:br>
            <a:r>
              <a:rPr b="1" i="1" lang="en-US" sz="1400" u="none">
                <a:solidFill>
                  <a:srgbClr val="DAD3AE"/>
                </a:solidFill>
                <a:latin typeface="Calibri"/>
                <a:ea typeface="Calibri"/>
                <a:cs typeface="Calibri"/>
                <a:sym typeface="Calibri"/>
              </a:rPr>
              <a:t>Muchos llevaban, como es el caso de esta momia, adornos de oro, la nariguera imitando bigotes de felino, las orejeras, collares y signos de alta jerarquía como el abanico de plumas, collar de canutos de oro y una concha. </a:t>
            </a:r>
            <a:r>
              <a:rPr b="1" i="1" lang="en-US" sz="1400" u="none">
                <a:solidFill>
                  <a:schemeClr val="dk1"/>
                </a:solidFill>
                <a:latin typeface="Calibri"/>
                <a:ea typeface="Calibri"/>
                <a:cs typeface="Calibri"/>
                <a:sym typeface="Calibri"/>
              </a:rPr>
              <a:t>-----------</a:t>
            </a:r>
          </a:p>
        </p:txBody>
      </p:sp>
      <p:pic>
        <p:nvPicPr>
          <p:cNvPr id="679" name="Shape 679"/>
          <p:cNvPicPr preferRelativeResize="0"/>
          <p:nvPr/>
        </p:nvPicPr>
        <p:blipFill rotWithShape="1">
          <a:blip r:embed="rId3">
            <a:alphaModFix/>
          </a:blip>
          <a:srcRect b="0" l="0" r="0" t="0"/>
          <a:stretch/>
        </p:blipFill>
        <p:spPr>
          <a:xfrm>
            <a:off x="3981450" y="0"/>
            <a:ext cx="5162549" cy="6858000"/>
          </a:xfrm>
          <a:prstGeom prst="rect">
            <a:avLst/>
          </a:prstGeom>
          <a:noFill/>
          <a:ln>
            <a:noFill/>
          </a:ln>
        </p:spPr>
      </p:pic>
      <p:pic>
        <p:nvPicPr>
          <p:cNvPr id="680" name="Shape 680"/>
          <p:cNvPicPr preferRelativeResize="0"/>
          <p:nvPr/>
        </p:nvPicPr>
        <p:blipFill rotWithShape="1">
          <a:blip r:embed="rId4">
            <a:alphaModFix/>
          </a:blip>
          <a:srcRect b="0" l="0" r="0" t="0"/>
          <a:stretch/>
        </p:blipFill>
        <p:spPr>
          <a:xfrm>
            <a:off x="838200" y="457200"/>
            <a:ext cx="1600199" cy="1571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ppt_w</p:attrName>
                                        </p:attrNameLst>
                                      </p:cBhvr>
                                      <p:tavLst>
                                        <p:tav fmla="" tm="0">
                                          <p:val>
                                            <p:strVal val="0"/>
                                          </p:val>
                                        </p:tav>
                                        <p:tav fmla="" tm="100000">
                                          <p:val>
                                            <p:strVal val="#ppt_w"/>
                                          </p:val>
                                        </p:tav>
                                      </p:tavLst>
                                    </p:anim>
                                    <p:anim calcmode="lin" valueType="num">
                                      <p:cBhvr additive="base">
                                        <p:cTn dur="500"/>
                                        <p:tgtEl>
                                          <p:spTgt spid="6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84" name="Shape 684"/>
        <p:cNvGrpSpPr/>
        <p:nvPr/>
      </p:nvGrpSpPr>
      <p:grpSpPr>
        <a:xfrm>
          <a:off x="0" y="0"/>
          <a:ext cx="0" cy="0"/>
          <a:chOff x="0" y="0"/>
          <a:chExt cx="0" cy="0"/>
        </a:xfrm>
      </p:grpSpPr>
      <p:pic>
        <p:nvPicPr>
          <p:cNvPr id="685" name="Shape 685"/>
          <p:cNvPicPr preferRelativeResize="0"/>
          <p:nvPr/>
        </p:nvPicPr>
        <p:blipFill rotWithShape="1">
          <a:blip r:embed="rId3">
            <a:alphaModFix/>
          </a:blip>
          <a:srcRect b="0" l="0" r="0" t="0"/>
          <a:stretch/>
        </p:blipFill>
        <p:spPr>
          <a:xfrm>
            <a:off x="0" y="3124200"/>
            <a:ext cx="5564187" cy="3429000"/>
          </a:xfrm>
          <a:prstGeom prst="rect">
            <a:avLst/>
          </a:prstGeom>
          <a:noFill/>
          <a:ln>
            <a:noFill/>
          </a:ln>
        </p:spPr>
      </p:pic>
      <p:sp>
        <p:nvSpPr>
          <p:cNvPr id="686" name="Shape 686"/>
          <p:cNvSpPr txBox="1"/>
          <p:nvPr/>
        </p:nvSpPr>
        <p:spPr>
          <a:xfrm>
            <a:off x="1676400" y="6521450"/>
            <a:ext cx="32003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Canasta de esta momia Paracas </a:t>
            </a:r>
          </a:p>
        </p:txBody>
      </p:sp>
      <p:pic>
        <p:nvPicPr>
          <p:cNvPr id="687" name="Shape 687"/>
          <p:cNvPicPr preferRelativeResize="0"/>
          <p:nvPr/>
        </p:nvPicPr>
        <p:blipFill rotWithShape="1">
          <a:blip r:embed="rId4">
            <a:alphaModFix/>
          </a:blip>
          <a:srcRect b="0" l="0" r="0" t="0"/>
          <a:stretch/>
        </p:blipFill>
        <p:spPr>
          <a:xfrm>
            <a:off x="990600" y="381000"/>
            <a:ext cx="2362200" cy="1981199"/>
          </a:xfrm>
          <a:prstGeom prst="rect">
            <a:avLst/>
          </a:prstGeom>
          <a:noFill/>
          <a:ln>
            <a:noFill/>
          </a:ln>
        </p:spPr>
      </p:pic>
      <p:pic>
        <p:nvPicPr>
          <p:cNvPr id="688" name="Shape 688"/>
          <p:cNvPicPr preferRelativeResize="0"/>
          <p:nvPr/>
        </p:nvPicPr>
        <p:blipFill rotWithShape="1">
          <a:blip r:embed="rId5">
            <a:alphaModFix/>
          </a:blip>
          <a:srcRect b="0" l="0" r="0" t="0"/>
          <a:stretch/>
        </p:blipFill>
        <p:spPr>
          <a:xfrm>
            <a:off x="4343400" y="0"/>
            <a:ext cx="4800600" cy="3467099"/>
          </a:xfrm>
          <a:prstGeom prst="rect">
            <a:avLst/>
          </a:prstGeom>
          <a:noFill/>
          <a:ln>
            <a:noFill/>
          </a:ln>
        </p:spPr>
      </p:pic>
      <p:sp>
        <p:nvSpPr>
          <p:cNvPr id="689" name="Shape 689"/>
          <p:cNvSpPr txBox="1"/>
          <p:nvPr/>
        </p:nvSpPr>
        <p:spPr>
          <a:xfrm>
            <a:off x="5486400" y="3810000"/>
            <a:ext cx="3657600" cy="26447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Siempre se colocaban las pertenencias del difunto junto al fardo, se depositaban algunas piezas de cerámica ornamental y de uso utilitario. Acompañado de algunos animales y  de alimentos como: maíz, maní, frijoles, yuca, camote, papa y frutas como el pacae. Los individuos de elevado rango social recibían un mayor número de ofrendas, la cesta que porta esta momia con elementos para tejido y bordado son muy significativos. El entierro era más o menos a dos metros de profundidad de la pacha mama (madre tierra)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0"/>
                                        <p:tgtEl>
                                          <p:spTgt spid="687"/>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500"/>
                                        <p:tgtEl>
                                          <p:spTgt spid="686"/>
                                        </p:tgtEl>
                                        <p:attrNameLst>
                                          <p:attrName>ppt_w</p:attrName>
                                        </p:attrNameLst>
                                      </p:cBhvr>
                                      <p:tavLst>
                                        <p:tav fmla="" tm="0">
                                          <p:val>
                                            <p:strVal val="0"/>
                                          </p:val>
                                        </p:tav>
                                        <p:tav fmla="" tm="100000">
                                          <p:val>
                                            <p:strVal val="#ppt_w"/>
                                          </p:val>
                                        </p:tav>
                                      </p:tavLst>
                                    </p:anim>
                                    <p:anim calcmode="lin" valueType="num">
                                      <p:cBhvr additive="base">
                                        <p:cTn dur="500"/>
                                        <p:tgtEl>
                                          <p:spTgt spid="686"/>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ppt_w</p:attrName>
                                        </p:attrNameLst>
                                      </p:cBhvr>
                                      <p:tavLst>
                                        <p:tav fmla="" tm="0">
                                          <p:val>
                                            <p:strVal val="0"/>
                                          </p:val>
                                        </p:tav>
                                        <p:tav fmla="" tm="100000">
                                          <p:val>
                                            <p:strVal val="#ppt_w"/>
                                          </p:val>
                                        </p:tav>
                                      </p:tavLst>
                                    </p:anim>
                                    <p:anim calcmode="lin" valueType="num">
                                      <p:cBhvr additive="base">
                                        <p:cTn dur="500"/>
                                        <p:tgtEl>
                                          <p:spTgt spid="6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93" name="Shape 693"/>
        <p:cNvGrpSpPr/>
        <p:nvPr/>
      </p:nvGrpSpPr>
      <p:grpSpPr>
        <a:xfrm>
          <a:off x="0" y="0"/>
          <a:ext cx="0" cy="0"/>
          <a:chOff x="0" y="0"/>
          <a:chExt cx="0" cy="0"/>
        </a:xfrm>
      </p:grpSpPr>
      <p:pic>
        <p:nvPicPr>
          <p:cNvPr id="694" name="Shape 694"/>
          <p:cNvPicPr preferRelativeResize="0"/>
          <p:nvPr/>
        </p:nvPicPr>
        <p:blipFill rotWithShape="1">
          <a:blip r:embed="rId3">
            <a:alphaModFix/>
          </a:blip>
          <a:srcRect b="0" l="0" r="0" t="0"/>
          <a:stretch/>
        </p:blipFill>
        <p:spPr>
          <a:xfrm>
            <a:off x="0" y="0"/>
            <a:ext cx="2701925" cy="6858000"/>
          </a:xfrm>
          <a:prstGeom prst="rect">
            <a:avLst/>
          </a:prstGeom>
          <a:noFill/>
          <a:ln>
            <a:noFill/>
          </a:ln>
        </p:spPr>
      </p:pic>
      <p:pic>
        <p:nvPicPr>
          <p:cNvPr id="695" name="Shape 695"/>
          <p:cNvPicPr preferRelativeResize="0"/>
          <p:nvPr/>
        </p:nvPicPr>
        <p:blipFill rotWithShape="1">
          <a:blip r:embed="rId4">
            <a:alphaModFix/>
          </a:blip>
          <a:srcRect b="0" l="0" r="0" t="0"/>
          <a:stretch/>
        </p:blipFill>
        <p:spPr>
          <a:xfrm>
            <a:off x="6442075" y="0"/>
            <a:ext cx="2701925" cy="6858000"/>
          </a:xfrm>
          <a:prstGeom prst="rect">
            <a:avLst/>
          </a:prstGeom>
          <a:noFill/>
          <a:ln>
            <a:noFill/>
          </a:ln>
        </p:spPr>
      </p:pic>
      <p:sp>
        <p:nvSpPr>
          <p:cNvPr id="696" name="Shape 696"/>
          <p:cNvSpPr txBox="1"/>
          <p:nvPr/>
        </p:nvSpPr>
        <p:spPr>
          <a:xfrm>
            <a:off x="2819400" y="1295400"/>
            <a:ext cx="3581399" cy="28114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Guardianes  </a:t>
            </a:r>
            <a:br>
              <a:rPr b="1" i="1" lang="en-US" sz="1600" u="none">
                <a:solidFill>
                  <a:srgbClr val="DAD3AE"/>
                </a:solidFill>
                <a:latin typeface="Calibri"/>
                <a:ea typeface="Calibri"/>
                <a:cs typeface="Calibri"/>
                <a:sym typeface="Calibri"/>
              </a:rPr>
            </a:br>
            <a:r>
              <a:rPr b="1" i="1" lang="en-US" sz="1600" u="none">
                <a:solidFill>
                  <a:srgbClr val="DAD3AE"/>
                </a:solidFill>
                <a:latin typeface="Calibri"/>
                <a:ea typeface="Calibri"/>
                <a:cs typeface="Calibri"/>
                <a:sym typeface="Calibri"/>
              </a:rPr>
              <a:t>(en quechua - Arariwakuna)</a:t>
            </a: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r>
              <a:rPr b="1" i="1" lang="en-US" sz="1600" u="none">
                <a:solidFill>
                  <a:srgbClr val="DAD3AE"/>
                </a:solidFill>
                <a:latin typeface="Calibri"/>
                <a:ea typeface="Calibri"/>
                <a:cs typeface="Calibri"/>
                <a:sym typeface="Calibri"/>
              </a:rPr>
              <a:t> </a:t>
            </a: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r>
              <a:rPr b="1" i="1" lang="en-US" sz="1600" u="none">
                <a:solidFill>
                  <a:srgbClr val="DAD3AE"/>
                </a:solidFill>
                <a:latin typeface="Calibri"/>
                <a:ea typeface="Calibri"/>
                <a:cs typeface="Calibri"/>
                <a:sym typeface="Calibri"/>
              </a:rPr>
              <a:t>Con un profundo agradecimiento  a las personas que colaboraron para este programa.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05" name="Shape 105"/>
        <p:cNvGrpSpPr/>
        <p:nvPr/>
      </p:nvGrpSpPr>
      <p:grpSpPr>
        <a:xfrm>
          <a:off x="0" y="0"/>
          <a:ext cx="0" cy="0"/>
          <a:chOff x="0" y="0"/>
          <a:chExt cx="0" cy="0"/>
        </a:xfrm>
      </p:grpSpPr>
      <p:sp>
        <p:nvSpPr>
          <p:cNvPr id="106" name="Shape 106"/>
          <p:cNvSpPr txBox="1"/>
          <p:nvPr/>
        </p:nvSpPr>
        <p:spPr>
          <a:xfrm>
            <a:off x="5715000" y="990600"/>
            <a:ext cx="3429000" cy="3708400"/>
          </a:xfrm>
          <a:prstGeom prst="rect">
            <a:avLst/>
          </a:prstGeom>
          <a:solidFill>
            <a:srgbClr val="000000"/>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comisarios iniciales, desde 1924,  fueron Enrique Swayne Mariátegui (1856-1925) cuñado del presidente Leguia y el Dr. Francisco Graña Reyes (1879-1959).</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Al fallecimiento de Swayne Mariátegui, en 1925, lo reemplazó su hijo Enrique Swayne</a:t>
            </a:r>
            <a:r>
              <a:rPr b="1" i="1" lang="en-US" sz="1400" u="sng" cap="none" strike="noStrike">
                <a:solidFill>
                  <a:srgbClr val="DAD3AE"/>
                </a:solidFill>
                <a:latin typeface="Calibri"/>
                <a:ea typeface="Calibri"/>
                <a:cs typeface="Calibri"/>
                <a:sym typeface="Calibri"/>
              </a:rPr>
              <a:t> </a:t>
            </a:r>
            <a:r>
              <a:rPr b="1" i="1" lang="en-US" sz="1400" u="none" cap="none" strike="noStrike">
                <a:solidFill>
                  <a:srgbClr val="DAD3AE"/>
                </a:solidFill>
                <a:latin typeface="Calibri"/>
                <a:ea typeface="Calibri"/>
                <a:cs typeface="Calibri"/>
                <a:sym typeface="Calibri"/>
              </a:rPr>
              <a:t>Argote (1883-1951) sobrino de Leguia.</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otro mensaje del Presidente  Augusto B. Leguía S. ante el Congreso Nacional, se lee acerca de la exposición de Sevilla.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sng" cap="none" strike="noStrike">
                <a:solidFill>
                  <a:srgbClr val="DAD3AE"/>
                </a:solidFill>
                <a:latin typeface="Calibri"/>
                <a:ea typeface="Calibri"/>
                <a:cs typeface="Calibri"/>
                <a:sym typeface="Calibri"/>
              </a:rPr>
              <a:t>1926</a:t>
            </a:r>
            <a:r>
              <a:rPr b="1" i="1" lang="en-US" sz="1400" u="none" cap="none" strike="noStrike">
                <a:solidFill>
                  <a:srgbClr val="DAD3AE"/>
                </a:solidFill>
                <a:latin typeface="Calibri"/>
                <a:ea typeface="Calibri"/>
                <a:cs typeface="Calibri"/>
                <a:sym typeface="Calibri"/>
              </a:rPr>
              <a:t> “… Habiendo presentado la comisión encargada de concurrir en representación del Perú a la Exposición de Sevilla, su programa y presupuesto, se expidió, en diciembre último…” </a:t>
            </a:r>
            <a:r>
              <a:rPr b="1" i="1" lang="en-US" sz="1400" u="none" cap="none" strike="noStrike">
                <a:solidFill>
                  <a:schemeClr val="dk1"/>
                </a:solidFill>
                <a:latin typeface="Calibri"/>
                <a:ea typeface="Calibri"/>
                <a:cs typeface="Calibri"/>
                <a:sym typeface="Calibri"/>
              </a:rPr>
              <a:t>--</a:t>
            </a:r>
          </a:p>
        </p:txBody>
      </p:sp>
      <p:pic>
        <p:nvPicPr>
          <p:cNvPr id="107" name="Shape 107"/>
          <p:cNvPicPr preferRelativeResize="0"/>
          <p:nvPr/>
        </p:nvPicPr>
        <p:blipFill rotWithShape="1">
          <a:blip r:embed="rId4">
            <a:alphaModFix/>
          </a:blip>
          <a:srcRect b="0" l="0" r="0" t="0"/>
          <a:stretch/>
        </p:blipFill>
        <p:spPr>
          <a:xfrm>
            <a:off x="0" y="1676400"/>
            <a:ext cx="5553074" cy="1290636"/>
          </a:xfrm>
          <a:prstGeom prst="rect">
            <a:avLst/>
          </a:prstGeom>
          <a:noFill/>
          <a:ln>
            <a:noFill/>
          </a:ln>
        </p:spPr>
      </p:pic>
      <p:sp>
        <p:nvSpPr>
          <p:cNvPr id="108" name="Shape 108"/>
          <p:cNvSpPr txBox="1"/>
          <p:nvPr/>
        </p:nvSpPr>
        <p:spPr>
          <a:xfrm>
            <a:off x="5943600" y="92075"/>
            <a:ext cx="3200399" cy="51752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documentos oficiales son cortesía del señor  Iván Pinto Román</a:t>
            </a:r>
          </a:p>
        </p:txBody>
      </p:sp>
      <p:sp>
        <p:nvSpPr>
          <p:cNvPr id="109" name="Shape 109"/>
          <p:cNvSpPr txBox="1"/>
          <p:nvPr/>
        </p:nvSpPr>
        <p:spPr>
          <a:xfrm>
            <a:off x="5715000" y="5105400"/>
            <a:ext cx="3429000" cy="1600199"/>
          </a:xfrm>
          <a:prstGeom prst="rect">
            <a:avLst/>
          </a:prstGeom>
          <a:solidFill>
            <a:srgbClr val="000000"/>
          </a:solidFill>
          <a:ln cap="flat" cmpd="sng" w="19050">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el Boletín de RR. EE. de octubre de 1927, se publica nuevamente el nombramiento de los comisarios de la Exposición de Sevilla.  Son los Dres.(sic) Francisco Graña Reyes y Enrique Swayne Argote, junto con el director de Fomento y el director del Museo Incaico.</a:t>
            </a:r>
            <a:r>
              <a:rPr b="1" i="1" lang="en-US" sz="1400" u="none" cap="none" strike="noStrike">
                <a:solidFill>
                  <a:schemeClr val="dk1"/>
                </a:solidFill>
                <a:latin typeface="Calibri"/>
                <a:ea typeface="Calibri"/>
                <a:cs typeface="Calibri"/>
                <a:sym typeface="Calibri"/>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00" name="Shape 700"/>
        <p:cNvGrpSpPr/>
        <p:nvPr/>
      </p:nvGrpSpPr>
      <p:grpSpPr>
        <a:xfrm>
          <a:off x="0" y="0"/>
          <a:ext cx="0" cy="0"/>
          <a:chOff x="0" y="0"/>
          <a:chExt cx="0" cy="0"/>
        </a:xfrm>
      </p:grpSpPr>
      <p:pic>
        <p:nvPicPr>
          <p:cNvPr id="701" name="Shape 701"/>
          <p:cNvPicPr preferRelativeResize="0"/>
          <p:nvPr/>
        </p:nvPicPr>
        <p:blipFill rotWithShape="1">
          <a:blip r:embed="rId3">
            <a:alphaModFix/>
          </a:blip>
          <a:srcRect b="0" l="0" r="0" t="0"/>
          <a:stretch/>
        </p:blipFill>
        <p:spPr>
          <a:xfrm>
            <a:off x="0" y="0"/>
            <a:ext cx="2819400" cy="3657600"/>
          </a:xfrm>
          <a:prstGeom prst="rect">
            <a:avLst/>
          </a:prstGeom>
          <a:noFill/>
          <a:ln>
            <a:noFill/>
          </a:ln>
        </p:spPr>
      </p:pic>
      <p:sp>
        <p:nvSpPr>
          <p:cNvPr id="702" name="Shape 702"/>
          <p:cNvSpPr txBox="1"/>
          <p:nvPr/>
        </p:nvSpPr>
        <p:spPr>
          <a:xfrm>
            <a:off x="2819400" y="2133600"/>
            <a:ext cx="3581399"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Todos los artistas  figuran en los diccionarios </a:t>
            </a:r>
          </a:p>
        </p:txBody>
      </p:sp>
      <p:pic>
        <p:nvPicPr>
          <p:cNvPr id="703" name="Shape 703"/>
          <p:cNvPicPr preferRelativeResize="0"/>
          <p:nvPr/>
        </p:nvPicPr>
        <p:blipFill rotWithShape="1">
          <a:blip r:embed="rId4">
            <a:alphaModFix/>
          </a:blip>
          <a:srcRect b="0" l="0" r="0" t="0"/>
          <a:stretch/>
        </p:blipFill>
        <p:spPr>
          <a:xfrm>
            <a:off x="6330950" y="0"/>
            <a:ext cx="2813050" cy="3657600"/>
          </a:xfrm>
          <a:prstGeom prst="rect">
            <a:avLst/>
          </a:prstGeom>
          <a:noFill/>
          <a:ln>
            <a:noFill/>
          </a:ln>
        </p:spPr>
      </p:pic>
      <p:sp>
        <p:nvSpPr>
          <p:cNvPr id="704" name="Shape 704"/>
          <p:cNvSpPr txBox="1"/>
          <p:nvPr/>
        </p:nvSpPr>
        <p:spPr>
          <a:xfrm>
            <a:off x="-304800" y="36576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Carátula, escultura de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Armando Varela Neyra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Lima - Perú</a:t>
            </a:r>
            <a:r>
              <a:rPr b="1" i="1" lang="en-US" sz="1800" u="none">
                <a:solidFill>
                  <a:srgbClr val="ECB57E"/>
                </a:solidFill>
                <a:latin typeface="Calibri"/>
                <a:ea typeface="Calibri"/>
                <a:cs typeface="Calibri"/>
                <a:sym typeface="Calibri"/>
              </a:rPr>
              <a:t>  </a:t>
            </a:r>
          </a:p>
        </p:txBody>
      </p:sp>
      <p:sp>
        <p:nvSpPr>
          <p:cNvPr id="705" name="Shape 705"/>
          <p:cNvSpPr txBox="1"/>
          <p:nvPr/>
        </p:nvSpPr>
        <p:spPr>
          <a:xfrm>
            <a:off x="6248400" y="37338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Carátula, escultura de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Agustín Rivera Eyzaguirre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Lima - Perú </a:t>
            </a:r>
          </a:p>
          <a:p>
            <a:pPr indent="0" lvl="0" marL="0" marR="0" rtl="0" algn="ctr">
              <a:lnSpc>
                <a:spcPct val="100000"/>
              </a:lnSpc>
              <a:spcBef>
                <a:spcPts val="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   (por editar)  </a:t>
            </a:r>
          </a:p>
        </p:txBody>
      </p:sp>
      <p:sp>
        <p:nvSpPr>
          <p:cNvPr id="706" name="Shape 706"/>
          <p:cNvSpPr txBox="1"/>
          <p:nvPr/>
        </p:nvSpPr>
        <p:spPr>
          <a:xfrm>
            <a:off x="0" y="2057400"/>
            <a:ext cx="2819400" cy="4572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Calibri"/>
              <a:buNone/>
            </a:pPr>
            <a:r>
              <a:rPr b="1" i="1" lang="en-US" sz="2800" u="none">
                <a:solidFill>
                  <a:schemeClr val="accent2"/>
                </a:solidFill>
                <a:latin typeface="Calibri"/>
                <a:ea typeface="Calibri"/>
                <a:cs typeface="Calibri"/>
                <a:sym typeface="Calibri"/>
              </a:rPr>
              <a:t>Edición agotada</a:t>
            </a:r>
          </a:p>
        </p:txBody>
      </p:sp>
      <p:sp>
        <p:nvSpPr>
          <p:cNvPr id="707" name="Shape 707"/>
          <p:cNvSpPr txBox="1"/>
          <p:nvPr/>
        </p:nvSpPr>
        <p:spPr>
          <a:xfrm>
            <a:off x="6019800" y="5257800"/>
            <a:ext cx="3124199" cy="14303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1800" u="sng">
                <a:solidFill>
                  <a:srgbClr val="ECB57E"/>
                </a:solidFill>
                <a:latin typeface="Calibri"/>
                <a:ea typeface="Calibri"/>
                <a:cs typeface="Calibri"/>
                <a:sym typeface="Calibri"/>
              </a:rPr>
              <a:t>Responsable del programa</a:t>
            </a:r>
            <a:r>
              <a:rPr b="0" i="1" lang="en-US" sz="2800" u="sng">
                <a:solidFill>
                  <a:srgbClr val="ECB57E"/>
                </a:solidFill>
                <a:latin typeface="Calibri"/>
                <a:ea typeface="Calibri"/>
                <a:cs typeface="Calibri"/>
                <a:sym typeface="Calibri"/>
              </a:rPr>
              <a:t> </a:t>
            </a:r>
          </a:p>
          <a:p>
            <a:pPr indent="0" lvl="0" marL="0" marR="0" rtl="0" algn="ctr">
              <a:lnSpc>
                <a:spcPct val="100000"/>
              </a:lnSpc>
              <a:spcBef>
                <a:spcPts val="360"/>
              </a:spcBef>
              <a:spcAft>
                <a:spcPts val="0"/>
              </a:spcAft>
              <a:buClr>
                <a:schemeClr val="dk1"/>
              </a:buClr>
              <a:buFont typeface="Times New Roman"/>
              <a:buNone/>
            </a:pPr>
            <a:r>
              <a:t/>
            </a:r>
            <a:endParaRPr b="0" i="1" sz="1800" u="sng">
              <a:solidFill>
                <a:srgbClr val="ECB57E"/>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gabygaby715@cyber.com.br</a:t>
            </a:r>
          </a:p>
          <a:p>
            <a:pPr indent="0" lvl="0" marL="0" marR="0" rtl="0" algn="ctr">
              <a:lnSpc>
                <a:spcPct val="80000"/>
              </a:lnSpc>
              <a:spcBef>
                <a:spcPts val="0"/>
              </a:spcBef>
              <a:spcAft>
                <a:spcPts val="0"/>
              </a:spcAft>
              <a:buClr>
                <a:schemeClr val="dk1"/>
              </a:buClr>
              <a:buFont typeface="Times New Roman"/>
              <a:buNone/>
            </a:pPr>
            <a:r>
              <a:t/>
            </a:r>
            <a:endParaRPr b="0" i="0" sz="2000" u="none">
              <a:solidFill>
                <a:schemeClr val="dk1"/>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gabygaby715@hotmail.com</a:t>
            </a:r>
          </a:p>
        </p:txBody>
      </p:sp>
      <p:sp>
        <p:nvSpPr>
          <p:cNvPr id="708" name="Shape 708"/>
          <p:cNvSpPr txBox="1"/>
          <p:nvPr/>
        </p:nvSpPr>
        <p:spPr>
          <a:xfrm>
            <a:off x="0" y="5105400"/>
            <a:ext cx="3505200" cy="1530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000" u="sng">
                <a:solidFill>
                  <a:srgbClr val="ECB57E"/>
                </a:solidFill>
                <a:latin typeface="Calibri"/>
                <a:ea typeface="Calibri"/>
                <a:cs typeface="Calibri"/>
                <a:sym typeface="Calibri"/>
              </a:rPr>
              <a:t>Representante de Ventas</a:t>
            </a:r>
          </a:p>
          <a:p>
            <a:pPr indent="0" lvl="0" marL="0" marR="0" rtl="0" algn="ctr">
              <a:lnSpc>
                <a:spcPct val="100000"/>
              </a:lnSpc>
              <a:spcBef>
                <a:spcPts val="360"/>
              </a:spcBef>
              <a:spcAft>
                <a:spcPts val="0"/>
              </a:spcAft>
              <a:buClr>
                <a:srgbClr val="ECB57E"/>
              </a:buClr>
              <a:buSzPct val="25000"/>
              <a:buFont typeface="Calibri"/>
              <a:buNone/>
            </a:pPr>
            <a:r>
              <a:rPr b="1" i="1" lang="en-US" sz="1800" u="none">
                <a:solidFill>
                  <a:srgbClr val="ECB57E"/>
                </a:solidFill>
                <a:latin typeface="Calibri"/>
                <a:ea typeface="Calibri"/>
                <a:cs typeface="Calibri"/>
                <a:sym typeface="Calibri"/>
              </a:rPr>
              <a:t>MARTA  COUTO  REVOLLEDO</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441-3238 - Lima-Perú</a:t>
            </a:r>
            <a:r>
              <a:rPr b="1" i="1" lang="en-US" sz="2000" u="sng">
                <a:solidFill>
                  <a:srgbClr val="ECB57E"/>
                </a:solidFill>
                <a:latin typeface="Calibri"/>
                <a:ea typeface="Calibri"/>
                <a:cs typeface="Calibri"/>
                <a:sym typeface="Calibri"/>
              </a:rPr>
              <a:t> </a:t>
            </a:r>
          </a:p>
          <a:p>
            <a:pPr indent="0" lvl="0" marL="0" marR="0" rtl="0" algn="ctr">
              <a:lnSpc>
                <a:spcPct val="100000"/>
              </a:lnSpc>
              <a:spcBef>
                <a:spcPts val="480"/>
              </a:spcBef>
              <a:spcAft>
                <a:spcPts val="0"/>
              </a:spcAft>
              <a:buClr>
                <a:schemeClr val="dk1"/>
              </a:buClr>
              <a:buSzPct val="25000"/>
              <a:buFont typeface="Times New Roman"/>
              <a:buNone/>
            </a:pPr>
            <a:r>
              <a:rPr b="0" i="0" lang="en-US" sz="2400" u="sng">
                <a:solidFill>
                  <a:schemeClr val="hlink"/>
                </a:solidFill>
                <a:latin typeface="Times New Roman"/>
                <a:ea typeface="Times New Roman"/>
                <a:cs typeface="Times New Roman"/>
                <a:sym typeface="Times New Roman"/>
              </a:rPr>
              <a:t>martacoutor@hotmail.com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12" name="Shape 712"/>
        <p:cNvGrpSpPr/>
        <p:nvPr/>
      </p:nvGrpSpPr>
      <p:grpSpPr>
        <a:xfrm>
          <a:off x="0" y="0"/>
          <a:ext cx="0" cy="0"/>
          <a:chOff x="0" y="0"/>
          <a:chExt cx="0" cy="0"/>
        </a:xfrm>
      </p:grpSpPr>
      <p:sp>
        <p:nvSpPr>
          <p:cNvPr id="713" name="Shape 713"/>
          <p:cNvSpPr txBox="1"/>
          <p:nvPr/>
        </p:nvSpPr>
        <p:spPr>
          <a:xfrm>
            <a:off x="4038600" y="669925"/>
            <a:ext cx="4876799" cy="8223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Agradecida a las personas que incluyen los programas en su web</a:t>
            </a:r>
          </a:p>
        </p:txBody>
      </p:sp>
      <p:sp>
        <p:nvSpPr>
          <p:cNvPr id="714" name="Shape 714"/>
          <p:cNvSpPr txBox="1"/>
          <p:nvPr/>
        </p:nvSpPr>
        <p:spPr>
          <a:xfrm>
            <a:off x="0" y="2286000"/>
            <a:ext cx="8915400" cy="21288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Quien pierde su pasado, se pierde así mismo </a:t>
            </a:r>
          </a:p>
          <a:p>
            <a:pPr indent="0" lvl="0" marL="0" marR="0" rtl="0" algn="ctr">
              <a:lnSpc>
                <a:spcPct val="100000"/>
              </a:lnSpc>
              <a:spcBef>
                <a:spcPts val="640"/>
              </a:spcBef>
              <a:spcAft>
                <a:spcPts val="0"/>
              </a:spcAft>
              <a:buClr>
                <a:schemeClr val="dk1"/>
              </a:buClr>
              <a:buFont typeface="Times New Roman"/>
              <a:buNone/>
            </a:pPr>
            <a:r>
              <a:t/>
            </a:r>
            <a:endParaRPr b="1" i="1" sz="3200" u="none">
              <a:solidFill>
                <a:srgbClr val="DAD3AE"/>
              </a:solidFill>
              <a:latin typeface="Calibri"/>
              <a:ea typeface="Calibri"/>
              <a:cs typeface="Calibri"/>
              <a:sym typeface="Calibri"/>
            </a:endParaRPr>
          </a:p>
          <a:p>
            <a:pPr indent="0" lvl="0" marL="0" marR="0" rtl="0" algn="ctr">
              <a:lnSpc>
                <a:spcPct val="100000"/>
              </a:lnSpc>
              <a:spcBef>
                <a:spcPts val="56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Difundamos lo nuestro, el arte peruano es ancestral </a:t>
            </a:r>
          </a:p>
          <a:p>
            <a:pPr indent="0" lvl="0" marL="0" marR="0" rtl="0" algn="ctr">
              <a:lnSpc>
                <a:spcPct val="100000"/>
              </a:lnSpc>
              <a:spcBef>
                <a:spcPts val="56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Por favor reenviarlo a sus contactos </a:t>
            </a:r>
            <a:r>
              <a:rPr b="1" i="0" lang="en-US" sz="2800" u="sng">
                <a:solidFill>
                  <a:srgbClr val="DAD3AE"/>
                </a:solidFill>
                <a:latin typeface="Calibri"/>
                <a:ea typeface="Calibri"/>
                <a:cs typeface="Calibri"/>
                <a:sym typeface="Calibri"/>
              </a:rPr>
              <a:t> </a:t>
            </a:r>
          </a:p>
        </p:txBody>
      </p:sp>
      <p:pic>
        <p:nvPicPr>
          <p:cNvPr id="715" name="Shape 715"/>
          <p:cNvPicPr preferRelativeResize="0"/>
          <p:nvPr/>
        </p:nvPicPr>
        <p:blipFill rotWithShape="1">
          <a:blip r:embed="rId3">
            <a:alphaModFix/>
          </a:blip>
          <a:srcRect b="0" l="0" r="0" t="0"/>
          <a:stretch/>
        </p:blipFill>
        <p:spPr>
          <a:xfrm>
            <a:off x="0" y="0"/>
            <a:ext cx="4343400" cy="1636712"/>
          </a:xfrm>
          <a:prstGeom prst="rect">
            <a:avLst/>
          </a:prstGeom>
          <a:noFill/>
          <a:ln>
            <a:noFill/>
          </a:ln>
        </p:spPr>
      </p:pic>
      <p:sp>
        <p:nvSpPr>
          <p:cNvPr id="716" name="Shape 716"/>
          <p:cNvSpPr txBox="1"/>
          <p:nvPr/>
        </p:nvSpPr>
        <p:spPr>
          <a:xfrm>
            <a:off x="5791200" y="5638800"/>
            <a:ext cx="33527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Sitio oficial- Etniluminidad</a:t>
            </a:r>
          </a:p>
          <a:p>
            <a:pPr indent="0" lvl="0" marL="0" marR="0" rtl="0" algn="ctr">
              <a:lnSpc>
                <a:spcPct val="100000"/>
              </a:lnSpc>
              <a:spcBef>
                <a:spcPts val="0"/>
              </a:spcBef>
              <a:spcAft>
                <a:spcPts val="0"/>
              </a:spcAft>
              <a:buClr>
                <a:schemeClr val="dk1"/>
              </a:buClr>
              <a:buSzPct val="25000"/>
              <a:buFont typeface="Times New Roman"/>
              <a:buNone/>
            </a:pPr>
            <a:r>
              <a:rPr b="1" i="0" lang="en-US" sz="1600" u="sng">
                <a:solidFill>
                  <a:schemeClr val="hlink"/>
                </a:solidFill>
                <a:latin typeface="Times New Roman"/>
                <a:ea typeface="Times New Roman"/>
                <a:cs typeface="Times New Roman"/>
                <a:sym typeface="Times New Roman"/>
              </a:rPr>
              <a:t>http://glavarello.ning.com</a:t>
            </a:r>
          </a:p>
        </p:txBody>
      </p:sp>
      <p:sp>
        <p:nvSpPr>
          <p:cNvPr id="717" name="Shape 717"/>
          <p:cNvSpPr txBox="1"/>
          <p:nvPr/>
        </p:nvSpPr>
        <p:spPr>
          <a:xfrm>
            <a:off x="0" y="5638800"/>
            <a:ext cx="4419599" cy="12191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Las imágenes desde el programa  Nº 1 se pueden ver en el Boletín de New York. </a:t>
            </a:r>
          </a:p>
          <a:p>
            <a:pPr indent="-342900" lvl="0" marL="342900" marR="0" rtl="0" algn="ctr">
              <a:lnSpc>
                <a:spcPct val="100000"/>
              </a:lnSpc>
              <a:spcBef>
                <a:spcPts val="1000"/>
              </a:spcBef>
              <a:spcAft>
                <a:spcPts val="0"/>
              </a:spcAft>
              <a:buClr>
                <a:srgbClr val="0000FF"/>
              </a:buClr>
              <a:buSzPct val="25000"/>
              <a:buFont typeface="Times New Roman"/>
              <a:buNone/>
            </a:pPr>
            <a:r>
              <a:rPr b="0" i="0" lang="en-US" sz="1400" u="sng">
                <a:solidFill>
                  <a:schemeClr val="hlink"/>
                </a:solidFill>
                <a:latin typeface="Times New Roman"/>
                <a:ea typeface="Times New Roman"/>
                <a:cs typeface="Times New Roman"/>
                <a:sym typeface="Times New Roman"/>
              </a:rPr>
              <a:t>http://</a:t>
            </a:r>
            <a:r>
              <a:rPr b="0" i="0" lang="en-US" sz="1400" u="sng">
                <a:solidFill>
                  <a:srgbClr val="0000FF"/>
                </a:solidFill>
                <a:latin typeface="Times New Roman"/>
                <a:ea typeface="Times New Roman"/>
                <a:cs typeface="Times New Roman"/>
                <a:sym typeface="Times New Roman"/>
              </a:rPr>
              <a:t>http://</a:t>
            </a:r>
            <a:r>
              <a:rPr b="0" i="0" lang="en-US" sz="1400" u="sng">
                <a:solidFill>
                  <a:schemeClr val="hlink"/>
                </a:solidFill>
                <a:latin typeface="Times New Roman"/>
                <a:ea typeface="Times New Roman"/>
                <a:cs typeface="Times New Roman"/>
                <a:sym typeface="Times New Roman"/>
              </a:rPr>
              <a:t>www.boletindenewyork.com</a:t>
            </a:r>
            <a:r>
              <a:rPr b="0" i="0" lang="en-US" sz="1400" u="sng">
                <a:solidFill>
                  <a:srgbClr val="0000FF"/>
                </a:solidFill>
                <a:latin typeface="Times New Roman"/>
                <a:ea typeface="Times New Roman"/>
                <a:cs typeface="Times New Roman"/>
                <a:sym typeface="Times New Roman"/>
              </a:rPr>
              <a:t>http://www.boletindenewyork.com</a:t>
            </a:r>
            <a:r>
              <a:rPr b="0" i="0" lang="en-US" sz="1400" u="sng">
                <a:solidFill>
                  <a:schemeClr val="hlink"/>
                </a:solidFill>
                <a:latin typeface="Times New Roman"/>
                <a:ea typeface="Times New Roman"/>
                <a:cs typeface="Times New Roman"/>
                <a:sym typeface="Times New Roman"/>
              </a:rPr>
              <a:t>/ArtistasPlasticos.htm</a:t>
            </a:r>
            <a:r>
              <a:rPr b="1" i="0" lang="en-US" sz="1400" u="sng">
                <a:solidFill>
                  <a:schemeClr val="dk1"/>
                </a:solidFill>
                <a:latin typeface="Times New Roman"/>
                <a:ea typeface="Times New Roman"/>
                <a:cs typeface="Times New Roman"/>
                <a:sym typeface="Times New Roman"/>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 presetSubtype="8">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300"/>
                                        <p:tgtEl>
                                          <p:spTgt spid="7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21" name="Shape 721"/>
        <p:cNvGrpSpPr/>
        <p:nvPr/>
      </p:nvGrpSpPr>
      <p:grpSpPr>
        <a:xfrm>
          <a:off x="0" y="0"/>
          <a:ext cx="0" cy="0"/>
          <a:chOff x="0" y="0"/>
          <a:chExt cx="0" cy="0"/>
        </a:xfrm>
      </p:grpSpPr>
      <p:sp>
        <p:nvSpPr>
          <p:cNvPr id="722" name="Shape 722"/>
          <p:cNvSpPr txBox="1"/>
          <p:nvPr/>
        </p:nvSpPr>
        <p:spPr>
          <a:xfrm>
            <a:off x="228600" y="3048000"/>
            <a:ext cx="8915400" cy="11874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2400" u="sng">
                <a:solidFill>
                  <a:schemeClr val="hlink"/>
                </a:solidFill>
                <a:latin typeface="Times New Roman"/>
                <a:ea typeface="Times New Roman"/>
                <a:cs typeface="Times New Roman"/>
                <a:sym typeface="Times New Roman"/>
              </a:rPr>
              <a:t>http</a:t>
            </a:r>
            <a:r>
              <a:rPr b="0" i="0" lang="en-US" sz="2400" u="none">
                <a:solidFill>
                  <a:schemeClr val="dk1"/>
                </a:solidFill>
                <a:latin typeface="Times New Roman"/>
                <a:ea typeface="Times New Roman"/>
                <a:cs typeface="Times New Roman"/>
                <a:sym typeface="Times New Roman"/>
              </a:rPr>
              <a:t>http</a:t>
            </a:r>
            <a:r>
              <a:rPr b="0" i="0" lang="en-US" sz="2400" u="sng">
                <a:solidFill>
                  <a:schemeClr val="hlink"/>
                </a:solidFill>
                <a:latin typeface="Times New Roman"/>
                <a:ea typeface="Times New Roman"/>
                <a:cs typeface="Times New Roman"/>
                <a:sym typeface="Times New Roman"/>
              </a:rPr>
              <a:t>://</a:t>
            </a:r>
            <a:r>
              <a:rPr b="0" i="0" lang="en-US" sz="2400" u="none">
                <a:solidFill>
                  <a:schemeClr val="dk1"/>
                </a:solidFill>
                <a:latin typeface="Times New Roman"/>
                <a:ea typeface="Times New Roman"/>
                <a:cs typeface="Times New Roman"/>
                <a:sym typeface="Times New Roman"/>
              </a:rPr>
              <a:t>http://</a:t>
            </a:r>
            <a:r>
              <a:rPr b="0" i="0" lang="en-US" sz="2400" u="sng">
                <a:solidFill>
                  <a:schemeClr val="hlink"/>
                </a:solidFill>
                <a:latin typeface="Times New Roman"/>
                <a:ea typeface="Times New Roman"/>
                <a:cs typeface="Times New Roman"/>
                <a:sym typeface="Times New Roman"/>
              </a:rPr>
              <a:t>www.alejandriadigital.com</a:t>
            </a:r>
            <a:r>
              <a:rPr b="0" i="0" lang="en-US" sz="2400" u="none">
                <a:solidFill>
                  <a:schemeClr val="dk1"/>
                </a:solidFill>
                <a:latin typeface="Times New Roman"/>
                <a:ea typeface="Times New Roman"/>
                <a:cs typeface="Times New Roman"/>
                <a:sym typeface="Times New Roman"/>
              </a:rPr>
              <a:t>http://www.alejandriadigital.com</a:t>
            </a:r>
            <a:r>
              <a:rPr b="0" i="0" lang="en-US" sz="2400" u="sng">
                <a:solidFill>
                  <a:schemeClr val="hlink"/>
                </a:solidFill>
                <a:latin typeface="Times New Roman"/>
                <a:ea typeface="Times New Roman"/>
                <a:cs typeface="Times New Roman"/>
                <a:sym typeface="Times New Roman"/>
              </a:rPr>
              <a:t>/2016/03/05/100-presentaciones-de-historia-del-arte-peruano-en-</a:t>
            </a:r>
            <a:r>
              <a:rPr b="0" i="0" lang="en-US" sz="2400" u="none">
                <a:solidFill>
                  <a:schemeClr val="dk1"/>
                </a:solidFill>
                <a:latin typeface="Times New Roman"/>
                <a:ea typeface="Times New Roman"/>
                <a:cs typeface="Times New Roman"/>
                <a:sym typeface="Times New Roman"/>
              </a:rPr>
              <a:t>http://www.alejandriadigital.com/2016/03/05/100-presentaciones-de-historia-del-arte-peruano-en-</a:t>
            </a:r>
            <a:r>
              <a:rPr b="0" i="0" lang="en-US" sz="2400" u="sng">
                <a:solidFill>
                  <a:schemeClr val="hlink"/>
                </a:solidFill>
                <a:latin typeface="Times New Roman"/>
                <a:ea typeface="Times New Roman"/>
                <a:cs typeface="Times New Roman"/>
                <a:sym typeface="Times New Roman"/>
              </a:rPr>
              <a:t>powerpoint</a:t>
            </a:r>
            <a:r>
              <a:rPr b="0" i="0" lang="en-US" sz="2400" u="none">
                <a:solidFill>
                  <a:schemeClr val="dk1"/>
                </a:solidFill>
                <a:latin typeface="Times New Roman"/>
                <a:ea typeface="Times New Roman"/>
                <a:cs typeface="Times New Roman"/>
                <a:sym typeface="Times New Roman"/>
              </a:rPr>
              <a:t>http://www.alejandriadigital.com/2016/03/05/100-presentaciones-de-historia-del-arte-peruano-en-powerpoint</a:t>
            </a:r>
            <a:r>
              <a:rPr b="0" i="0" lang="en-US" sz="2400" u="sng">
                <a:solidFill>
                  <a:schemeClr val="hlink"/>
                </a:solidFill>
                <a:latin typeface="Times New Roman"/>
                <a:ea typeface="Times New Roman"/>
                <a:cs typeface="Times New Roman"/>
                <a:sym typeface="Times New Roman"/>
              </a:rPr>
              <a:t>-de-</a:t>
            </a:r>
            <a:r>
              <a:rPr b="0" i="0" lang="en-US" sz="2400" u="none">
                <a:solidFill>
                  <a:schemeClr val="dk1"/>
                </a:solidFill>
                <a:latin typeface="Times New Roman"/>
                <a:ea typeface="Times New Roman"/>
                <a:cs typeface="Times New Roman"/>
                <a:sym typeface="Times New Roman"/>
              </a:rPr>
              <a:t>http://www.alejandriadigital.com/2016/03/05/100-presentaciones-de-historia-del-arte-peruano-en-powerpoint-de-</a:t>
            </a:r>
            <a:r>
              <a:rPr b="0" i="0" lang="en-US" sz="2400" u="sng">
                <a:solidFill>
                  <a:schemeClr val="hlink"/>
                </a:solidFill>
                <a:latin typeface="Times New Roman"/>
                <a:ea typeface="Times New Roman"/>
                <a:cs typeface="Times New Roman"/>
                <a:sym typeface="Times New Roman"/>
              </a:rPr>
              <a:t>gabriela</a:t>
            </a:r>
            <a:r>
              <a:rPr b="0" i="0" lang="en-US" sz="2400" u="none">
                <a:solidFill>
                  <a:schemeClr val="dk1"/>
                </a:solidFill>
                <a:latin typeface="Times New Roman"/>
                <a:ea typeface="Times New Roman"/>
                <a:cs typeface="Times New Roman"/>
                <a:sym typeface="Times New Roman"/>
              </a:rPr>
              <a:t>http://www.alejandriadigital.com/2016/03/05/100-presentaciones-de-historia-del-arte-peruano-en-powerpoint-de-gabriela</a:t>
            </a:r>
            <a:r>
              <a:rPr b="0" i="0" lang="en-US" sz="2400" u="sng">
                <a:solidFill>
                  <a:schemeClr val="hlink"/>
                </a:solidFill>
                <a:latin typeface="Times New Roman"/>
                <a:ea typeface="Times New Roman"/>
                <a:cs typeface="Times New Roman"/>
                <a:sym typeface="Times New Roman"/>
              </a:rPr>
              <a:t>-lavarello-de-velaochaga/</a:t>
            </a:r>
          </a:p>
        </p:txBody>
      </p:sp>
      <p:sp>
        <p:nvSpPr>
          <p:cNvPr id="723" name="Shape 723"/>
          <p:cNvSpPr txBox="1"/>
          <p:nvPr/>
        </p:nvSpPr>
        <p:spPr>
          <a:xfrm>
            <a:off x="228600" y="1676400"/>
            <a:ext cx="8915400"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Enlace maestro donde se encuentran todos los programas</a:t>
            </a:r>
          </a:p>
        </p:txBody>
      </p:sp>
      <p:pic>
        <p:nvPicPr>
          <p:cNvPr id="724" name="Shape 724"/>
          <p:cNvPicPr preferRelativeResize="0"/>
          <p:nvPr/>
        </p:nvPicPr>
        <p:blipFill rotWithShape="1">
          <a:blip r:embed="rId3">
            <a:alphaModFix/>
          </a:blip>
          <a:srcRect b="0" l="0" r="0" t="0"/>
          <a:stretch/>
        </p:blipFill>
        <p:spPr>
          <a:xfrm>
            <a:off x="5334000" y="0"/>
            <a:ext cx="3809999" cy="1544636"/>
          </a:xfrm>
          <a:prstGeom prst="rect">
            <a:avLst/>
          </a:prstGeom>
          <a:noFill/>
          <a:ln>
            <a:noFill/>
          </a:ln>
        </p:spPr>
      </p:pic>
      <p:sp>
        <p:nvSpPr>
          <p:cNvPr id="725" name="Shape 725"/>
          <p:cNvSpPr txBox="1"/>
          <p:nvPr/>
        </p:nvSpPr>
        <p:spPr>
          <a:xfrm>
            <a:off x="1219200" y="5410200"/>
            <a:ext cx="6858000"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0" lang="en-US" sz="2400" u="sng">
                <a:solidFill>
                  <a:srgbClr val="DAD3AE"/>
                </a:solidFill>
                <a:latin typeface="Times New Roman"/>
                <a:ea typeface="Times New Roman"/>
                <a:cs typeface="Times New Roman"/>
                <a:sym typeface="Times New Roman"/>
              </a:rPr>
              <a:t>Cortesía de Víctor Montero Cam</a:t>
            </a:r>
            <a:r>
              <a:rPr b="1" i="0" lang="en-US" sz="2800" u="sng">
                <a:solidFill>
                  <a:srgbClr val="DAD3AE"/>
                </a:solidFill>
                <a:latin typeface="Times New Roman"/>
                <a:ea typeface="Times New Roman"/>
                <a:cs typeface="Times New Roman"/>
                <a:sym typeface="Times New Roman"/>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723"/>
                                        </p:tgtEl>
                                        <p:attrNameLst>
                                          <p:attrName>style.visibility</p:attrName>
                                        </p:attrNameLst>
                                      </p:cBhvr>
                                      <p:to>
                                        <p:strVal val="visible"/>
                                      </p:to>
                                    </p:set>
                                    <p:anim calcmode="lin" valueType="num">
                                      <p:cBhvr additive="base">
                                        <p:cTn dur="300"/>
                                        <p:tgtEl>
                                          <p:spTgt spid="723"/>
                                        </p:tgtEl>
                                        <p:attrNameLst>
                                          <p:attrName>ppt_x</p:attrName>
                                        </p:attrNameLst>
                                      </p:cBhvr>
                                      <p:tavLst>
                                        <p:tav fmla="" tm="0">
                                          <p:val>
                                            <p:strVal val="#ppt_x-1"/>
                                          </p:val>
                                        </p:tav>
                                        <p:tav fmla="" tm="100000">
                                          <p:val>
                                            <p:strVal val="#ppt_x"/>
                                          </p:val>
                                        </p:tav>
                                      </p:tavLst>
                                    </p:anim>
                                  </p:childTnLst>
                                </p:cTn>
                              </p:par>
                            </p:childTnLst>
                          </p:cTn>
                        </p:par>
                        <p:par>
                          <p:cTn fill="hold">
                            <p:stCondLst>
                              <p:cond delay="800"/>
                            </p:stCondLst>
                            <p:childTnLst>
                              <p:par>
                                <p:cTn fill="hold" nodeType="after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29" name="Shape 729"/>
        <p:cNvGrpSpPr/>
        <p:nvPr/>
      </p:nvGrpSpPr>
      <p:grpSpPr>
        <a:xfrm>
          <a:off x="0" y="0"/>
          <a:ext cx="0" cy="0"/>
          <a:chOff x="0" y="0"/>
          <a:chExt cx="0" cy="0"/>
        </a:xfrm>
      </p:grpSpPr>
      <p:sp>
        <p:nvSpPr>
          <p:cNvPr id="730" name="Shape 730"/>
          <p:cNvSpPr txBox="1"/>
          <p:nvPr/>
        </p:nvSpPr>
        <p:spPr>
          <a:xfrm>
            <a:off x="228600" y="609600"/>
            <a:ext cx="8915400" cy="228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6000" u="none">
                <a:solidFill>
                  <a:srgbClr val="DAD3AE"/>
                </a:solidFill>
                <a:latin typeface="Times New Roman"/>
                <a:ea typeface="Times New Roman"/>
                <a:cs typeface="Times New Roman"/>
                <a:sym typeface="Times New Roman"/>
              </a:rPr>
              <a:t>El Arte nos hace Inmortales</a:t>
            </a:r>
            <a:r>
              <a:rPr b="1" i="1" lang="en-US" sz="5400" u="none">
                <a:solidFill>
                  <a:srgbClr val="FFCC00"/>
                </a:solidFill>
                <a:latin typeface="Times New Roman"/>
                <a:ea typeface="Times New Roman"/>
                <a:cs typeface="Times New Roman"/>
                <a:sym typeface="Times New Roman"/>
              </a:rPr>
              <a:t> </a:t>
            </a:r>
          </a:p>
        </p:txBody>
      </p:sp>
      <p:pic>
        <p:nvPicPr>
          <p:cNvPr id="731" name="Shape 731"/>
          <p:cNvPicPr preferRelativeResize="0"/>
          <p:nvPr/>
        </p:nvPicPr>
        <p:blipFill rotWithShape="1">
          <a:blip r:embed="rId3">
            <a:alphaModFix/>
          </a:blip>
          <a:srcRect b="0" l="0" r="0" t="0"/>
          <a:stretch/>
        </p:blipFill>
        <p:spPr>
          <a:xfrm>
            <a:off x="4038600" y="2895600"/>
            <a:ext cx="1085850" cy="1371599"/>
          </a:xfrm>
          <a:prstGeom prst="rect">
            <a:avLst/>
          </a:prstGeom>
          <a:noFill/>
          <a:ln>
            <a:noFill/>
          </a:ln>
        </p:spPr>
      </p:pic>
      <p:sp>
        <p:nvSpPr>
          <p:cNvPr id="732" name="Shape 732"/>
          <p:cNvSpPr txBox="1"/>
          <p:nvPr/>
        </p:nvSpPr>
        <p:spPr>
          <a:xfrm>
            <a:off x="6781800" y="6324600"/>
            <a:ext cx="2362200" cy="461961"/>
          </a:xfrm>
          <a:prstGeom prst="rect">
            <a:avLst/>
          </a:prstGeom>
          <a:solidFill>
            <a:srgbClr val="DAD3AE"/>
          </a:soli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a:solidFill>
                  <a:srgbClr val="000000"/>
                </a:solidFill>
                <a:latin typeface="Arial"/>
                <a:ea typeface="Arial"/>
                <a:cs typeface="Arial"/>
                <a:sym typeface="Arial"/>
              </a:rPr>
              <a:t>Son: *</a:t>
            </a:r>
          </a:p>
        </p:txBody>
      </p:sp>
      <p:sp>
        <p:nvSpPr>
          <p:cNvPr id="733" name="Shape 733"/>
          <p:cNvSpPr txBox="1"/>
          <p:nvPr/>
        </p:nvSpPr>
        <p:spPr>
          <a:xfrm>
            <a:off x="222250" y="6400800"/>
            <a:ext cx="3663950"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a:t>
            </a:r>
          </a:p>
        </p:txBody>
      </p:sp>
      <p:sp>
        <p:nvSpPr>
          <p:cNvPr id="734" name="Shape 734"/>
          <p:cNvSpPr txBox="1"/>
          <p:nvPr/>
        </p:nvSpPr>
        <p:spPr>
          <a:xfrm>
            <a:off x="228600" y="6019800"/>
            <a:ext cx="1066799"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Hoy 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38" name="Shape 73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ción en blanco">
  <a:themeElements>
    <a:clrScheme name="Presentación en blanco">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