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 name="Shape 16"/>
        <p:cNvGrpSpPr/>
        <p:nvPr/>
      </p:nvGrpSpPr>
      <p:grpSpPr>
        <a:xfrm>
          <a:off x="0" y="0"/>
          <a:ext cx="0" cy="0"/>
          <a:chOff x="0" y="0"/>
          <a:chExt cx="0" cy="0"/>
        </a:xfrm>
      </p:grpSpPr>
      <p:sp>
        <p:nvSpPr>
          <p:cNvPr id="17" name="Shape 17"/>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18" name="Shape 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92" name="Shape 9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101" name="Shape 10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107" name="Shape 10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120" name="Shape 12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127" name="Shape 12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 name="Shape 24"/>
        <p:cNvGrpSpPr/>
        <p:nvPr/>
      </p:nvGrpSpPr>
      <p:grpSpPr>
        <a:xfrm>
          <a:off x="0" y="0"/>
          <a:ext cx="0" cy="0"/>
          <a:chOff x="0" y="0"/>
          <a:chExt cx="0" cy="0"/>
        </a:xfrm>
      </p:grpSpPr>
      <p:sp>
        <p:nvSpPr>
          <p:cNvPr id="25" name="Shape 25"/>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26" name="Shape 2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 name="Shape 36"/>
        <p:cNvGrpSpPr/>
        <p:nvPr/>
      </p:nvGrpSpPr>
      <p:grpSpPr>
        <a:xfrm>
          <a:off x="0" y="0"/>
          <a:ext cx="0" cy="0"/>
          <a:chOff x="0" y="0"/>
          <a:chExt cx="0" cy="0"/>
        </a:xfrm>
      </p:grpSpPr>
      <p:sp>
        <p:nvSpPr>
          <p:cNvPr id="37" name="Shape 37"/>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38" name="Shape 3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Shape 47"/>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48" name="Shape 4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 name="Shape 53"/>
        <p:cNvGrpSpPr/>
        <p:nvPr/>
      </p:nvGrpSpPr>
      <p:grpSpPr>
        <a:xfrm>
          <a:off x="0" y="0"/>
          <a:ext cx="0" cy="0"/>
          <a:chOff x="0" y="0"/>
          <a:chExt cx="0" cy="0"/>
        </a:xfrm>
      </p:grpSpPr>
      <p:sp>
        <p:nvSpPr>
          <p:cNvPr id="54" name="Shape 5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55" name="Shape 5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61" name="Shape 6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68" name="Shape 6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74" name="Shape 7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indent="0" lvl="0" marL="0">
              <a:spcBef>
                <a:spcPts val="0"/>
              </a:spcBef>
              <a:buNone/>
            </a:pPr>
            <a:r>
              <a:t/>
            </a:r>
            <a:endParaRPr/>
          </a:p>
        </p:txBody>
      </p:sp>
      <p:sp>
        <p:nvSpPr>
          <p:cNvPr id="83" name="Shape 8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1" name="Shape 11"/>
        <p:cNvGrpSpPr/>
        <p:nvPr/>
      </p:nvGrpSpPr>
      <p:grpSpPr>
        <a:xfrm>
          <a:off x="0" y="0"/>
          <a:ext cx="0" cy="0"/>
          <a:chOff x="0" y="0"/>
          <a:chExt cx="0" cy="0"/>
        </a:xfrm>
      </p:grpSpPr>
      <p:sp>
        <p:nvSpPr>
          <p:cNvPr id="12" name="Shape 12"/>
          <p:cNvSpPr txBox="1"/>
          <p:nvPr>
            <p:ph type="title"/>
          </p:nvPr>
        </p:nvSpPr>
        <p:spPr>
          <a:xfrm>
            <a:off x="685800" y="609600"/>
            <a:ext cx="7772400" cy="11430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13" name="Shape 13"/>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ts val="1400"/>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4" name="Shape 14"/>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ctr">
              <a:lnSpc>
                <a:spcPct val="100000"/>
              </a:lnSpc>
              <a:spcBef>
                <a:spcPts val="0"/>
              </a:spcBef>
              <a:spcAft>
                <a:spcPts val="0"/>
              </a:spcAft>
              <a:buSzPts val="1400"/>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5" name="Shape 15"/>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685800" y="609600"/>
            <a:ext cx="7772400" cy="1143000"/>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SzPts val="1400"/>
              <a:buNone/>
              <a:defRPr b="0" i="0" sz="4400" u="none" cap="none" strike="noStrike">
                <a:solidFill>
                  <a:schemeClr val="dk2"/>
                </a:solidFill>
                <a:latin typeface="Times New Roman"/>
                <a:ea typeface="Times New Roman"/>
                <a:cs typeface="Times New Roman"/>
                <a:sym typeface="Times New Roman"/>
              </a:defRPr>
            </a:lvl9pPr>
          </a:lstStyle>
          <a:p/>
        </p:txBody>
      </p:sp>
      <p:sp>
        <p:nvSpPr>
          <p:cNvPr id="7" name="Shape 7"/>
          <p:cNvSpPr txBox="1"/>
          <p:nvPr>
            <p:ph idx="1" type="body"/>
          </p:nvPr>
        </p:nvSpPr>
        <p:spPr>
          <a:xfrm>
            <a:off x="685800" y="1981200"/>
            <a:ext cx="7772400" cy="4114800"/>
          </a:xfrm>
          <a:prstGeom prst="rect">
            <a:avLst/>
          </a:prstGeom>
          <a:noFill/>
          <a:ln>
            <a:noFill/>
          </a:ln>
        </p:spPr>
        <p:txBody>
          <a:bodyPr anchorCtr="0" anchor="t" bIns="91425" lIns="91425" rIns="91425" wrap="square" tIns="91425"/>
          <a:lstStyle>
            <a:lvl1pPr indent="-139700" lvl="0" marL="342900" marR="0" rtl="0" algn="l">
              <a:lnSpc>
                <a:spcPct val="100000"/>
              </a:lnSpc>
              <a:spcBef>
                <a:spcPts val="640"/>
              </a:spcBef>
              <a:spcAft>
                <a:spcPts val="0"/>
              </a:spcAft>
              <a:buClr>
                <a:schemeClr val="dk1"/>
              </a:buClr>
              <a:buSzPts val="32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lnSpc>
                <a:spcPct val="100000"/>
              </a:lnSpc>
              <a:spcBef>
                <a:spcPts val="560"/>
              </a:spcBef>
              <a:spcAft>
                <a:spcPts val="0"/>
              </a:spcAft>
              <a:buClr>
                <a:schemeClr val="dk1"/>
              </a:buClr>
              <a:buSzPts val="28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lnSpc>
                <a:spcPct val="100000"/>
              </a:lnSpc>
              <a:spcBef>
                <a:spcPts val="480"/>
              </a:spcBef>
              <a:spcAft>
                <a:spcPts val="0"/>
              </a:spcAft>
              <a:buClr>
                <a:schemeClr val="dk1"/>
              </a:buClr>
              <a:buSzPts val="24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34290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48006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6629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8" name="Shape 8"/>
          <p:cNvSpPr txBox="1"/>
          <p:nvPr>
            <p:ph idx="10" type="dt"/>
          </p:nvPr>
        </p:nvSpPr>
        <p:spPr>
          <a:xfrm>
            <a:off x="685800" y="6248400"/>
            <a:ext cx="1905000"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SzPts val="1400"/>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9" name="Shape 9"/>
          <p:cNvSpPr txBox="1"/>
          <p:nvPr>
            <p:ph idx="11" type="ftr"/>
          </p:nvPr>
        </p:nvSpPr>
        <p:spPr>
          <a:xfrm>
            <a:off x="3124200" y="6248400"/>
            <a:ext cx="2895600" cy="457200"/>
          </a:xfrm>
          <a:prstGeom prst="rect">
            <a:avLst/>
          </a:prstGeom>
          <a:noFill/>
          <a:ln>
            <a:noFill/>
          </a:ln>
        </p:spPr>
        <p:txBody>
          <a:bodyPr anchorCtr="0" anchor="t" bIns="91425" lIns="91425" rIns="91425" wrap="square" tIns="91425"/>
          <a:lstStyle>
            <a:lvl1pPr indent="0" lvl="0" marL="0" marR="0" rtl="0" algn="ctr">
              <a:lnSpc>
                <a:spcPct val="100000"/>
              </a:lnSpc>
              <a:spcBef>
                <a:spcPts val="0"/>
              </a:spcBef>
              <a:spcAft>
                <a:spcPts val="0"/>
              </a:spcAft>
              <a:buSzPts val="1400"/>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 name="Shape 10"/>
          <p:cNvSpPr txBox="1"/>
          <p:nvPr>
            <p:ph idx="12" type="sldNum"/>
          </p:nvPr>
        </p:nvSpPr>
        <p:spPr>
          <a:xfrm>
            <a:off x="6553200" y="6248400"/>
            <a:ext cx="1905000" cy="457200"/>
          </a:xfrm>
          <a:prstGeom prst="rect">
            <a:avLst/>
          </a:prstGeom>
          <a:noFill/>
          <a:ln>
            <a:noFill/>
          </a:ln>
        </p:spPr>
        <p:txBody>
          <a:bodyPr anchorCtr="0" anchor="t" bIns="45700" lIns="91425" rIns="91425" wrap="square" tIns="45700">
            <a:noAutofit/>
          </a:bodyPr>
          <a:lstStyle/>
          <a:p>
            <a:pPr indent="-88900" lvl="0" marL="0" marR="0" rtl="0" algn="r">
              <a:lnSpc>
                <a:spcPct val="100000"/>
              </a:lnSpc>
              <a:spcBef>
                <a:spcPts val="0"/>
              </a:spcBef>
              <a:spcAft>
                <a:spcPts val="0"/>
              </a:spcAft>
              <a:buClr>
                <a:schemeClr val="dk1"/>
              </a:buClr>
              <a:buSzPts val="14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1.jpg"/><Relationship Id="rId4" Type="http://schemas.openxmlformats.org/officeDocument/2006/relationships/image" Target="../media/image1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4.jpg"/><Relationship Id="rId4" Type="http://schemas.openxmlformats.org/officeDocument/2006/relationships/image" Target="../media/image1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bg>
      <p:bgPr>
        <a:blipFill rotWithShape="1">
          <a:blip r:embed="rId3">
            <a:alphaModFix/>
          </a:blip>
          <a:stretch>
            <a:fillRect b="0" l="0" r="0" t="0"/>
          </a:stretch>
        </a:blipFill>
      </p:bgPr>
    </p:bg>
    <p:spTree>
      <p:nvGrpSpPr>
        <p:cNvPr id="19" name="Shape 19"/>
        <p:cNvGrpSpPr/>
        <p:nvPr/>
      </p:nvGrpSpPr>
      <p:grpSpPr>
        <a:xfrm>
          <a:off x="0" y="0"/>
          <a:ext cx="0" cy="0"/>
          <a:chOff x="0" y="0"/>
          <a:chExt cx="0" cy="0"/>
        </a:xfrm>
      </p:grpSpPr>
      <p:sp>
        <p:nvSpPr>
          <p:cNvPr id="20" name="Shape 20"/>
          <p:cNvSpPr txBox="1"/>
          <p:nvPr>
            <p:ph type="title"/>
          </p:nvPr>
        </p:nvSpPr>
        <p:spPr>
          <a:xfrm>
            <a:off x="0" y="0"/>
            <a:ext cx="9144000" cy="685800"/>
          </a:xfrm>
          <a:prstGeom prst="rect">
            <a:avLst/>
          </a:prstGeom>
          <a:noFill/>
          <a:ln>
            <a:noFill/>
          </a:ln>
        </p:spPr>
        <p:txBody>
          <a:bodyPr anchorCtr="0" anchor="ctr" bIns="45700" lIns="91425" rIns="91425" wrap="square" tIns="45700">
            <a:noAutofit/>
          </a:bodyPr>
          <a:lstStyle/>
          <a:p>
            <a:pPr indent="-228600" lvl="0" marL="0" marR="0" rtl="0" algn="ctr">
              <a:lnSpc>
                <a:spcPct val="100000"/>
              </a:lnSpc>
              <a:spcBef>
                <a:spcPts val="0"/>
              </a:spcBef>
              <a:spcAft>
                <a:spcPts val="0"/>
              </a:spcAft>
              <a:buClr>
                <a:srgbClr val="663300"/>
              </a:buClr>
              <a:buSzPts val="3600"/>
              <a:buFont typeface="Calibri"/>
              <a:buNone/>
            </a:pPr>
            <a:r>
              <a:rPr b="1" i="1" lang="en-US" sz="3600" u="none" cap="none" strike="noStrike">
                <a:solidFill>
                  <a:srgbClr val="663300"/>
                </a:solidFill>
                <a:latin typeface="Calibri"/>
                <a:ea typeface="Calibri"/>
                <a:cs typeface="Calibri"/>
                <a:sym typeface="Calibri"/>
              </a:rPr>
              <a:t>Celosías, tras ellas, los Santos Peruanos</a:t>
            </a:r>
            <a:r>
              <a:rPr b="0" i="0" lang="en-US" sz="4400" u="sng" cap="none" strike="noStrike">
                <a:solidFill>
                  <a:schemeClr val="dk1"/>
                </a:solidFill>
                <a:latin typeface="Arial"/>
                <a:ea typeface="Arial"/>
                <a:cs typeface="Arial"/>
                <a:sym typeface="Arial"/>
              </a:rPr>
              <a:t> </a:t>
            </a:r>
          </a:p>
        </p:txBody>
      </p:sp>
      <p:sp>
        <p:nvSpPr>
          <p:cNvPr id="21" name="Shape 21"/>
          <p:cNvSpPr txBox="1"/>
          <p:nvPr/>
        </p:nvSpPr>
        <p:spPr>
          <a:xfrm>
            <a:off x="1905000" y="6270625"/>
            <a:ext cx="6477000" cy="587375"/>
          </a:xfrm>
          <a:prstGeom prst="rect">
            <a:avLst/>
          </a:prstGeom>
          <a:noFill/>
          <a:ln>
            <a:noFill/>
          </a:ln>
        </p:spPr>
        <p:txBody>
          <a:bodyPr anchorCtr="0" anchor="t" bIns="45700" lIns="91425" rIns="91425" wrap="square" tIns="45700">
            <a:noAutofit/>
          </a:bodyPr>
          <a:lstStyle/>
          <a:p>
            <a:pPr indent="-114300" lvl="0" marL="0" marR="0" rtl="0" algn="l">
              <a:lnSpc>
                <a:spcPct val="90000"/>
              </a:lnSpc>
              <a:spcBef>
                <a:spcPts val="0"/>
              </a:spcBef>
              <a:spcAft>
                <a:spcPts val="0"/>
              </a:spcAft>
              <a:buClr>
                <a:srgbClr val="DAD3AE"/>
              </a:buClr>
              <a:buSzPts val="1800"/>
              <a:buFont typeface="Calibri"/>
              <a:buNone/>
            </a:pPr>
            <a:r>
              <a:rPr b="1" i="1" lang="en-US" sz="1800" u="none" cap="none" strike="noStrike">
                <a:solidFill>
                  <a:srgbClr val="DAD3AE"/>
                </a:solidFill>
                <a:latin typeface="Calibri"/>
                <a:ea typeface="Calibri"/>
                <a:cs typeface="Calibri"/>
                <a:sym typeface="Calibri"/>
              </a:rPr>
              <a:t>                                                                              Presentación  Nº 107</a:t>
            </a:r>
          </a:p>
          <a:p>
            <a:pPr indent="-114300" lvl="0" marL="0" marR="0" rtl="0" algn="l">
              <a:lnSpc>
                <a:spcPct val="90000"/>
              </a:lnSpc>
              <a:spcBef>
                <a:spcPts val="0"/>
              </a:spcBef>
              <a:spcAft>
                <a:spcPts val="0"/>
              </a:spcAft>
              <a:buClr>
                <a:srgbClr val="DAD3AE"/>
              </a:buClr>
              <a:buSzPts val="1800"/>
              <a:buFont typeface="Calibri"/>
              <a:buNone/>
            </a:pPr>
            <a:r>
              <a:rPr b="1" i="1" lang="en-US" sz="1800" u="none" cap="none" strike="noStrike">
                <a:solidFill>
                  <a:srgbClr val="DAD3AE"/>
                </a:solidFill>
                <a:latin typeface="Calibri"/>
                <a:ea typeface="Calibri"/>
                <a:cs typeface="Calibri"/>
                <a:sym typeface="Calibri"/>
              </a:rPr>
              <a:t>Gabriela Lavarello Vargas de Velaochaga - Perú -  diciembre 2017</a:t>
            </a:r>
          </a:p>
        </p:txBody>
      </p:sp>
      <p:pic>
        <p:nvPicPr>
          <p:cNvPr id="22" name="Shape 22"/>
          <p:cNvPicPr preferRelativeResize="0"/>
          <p:nvPr/>
        </p:nvPicPr>
        <p:blipFill rotWithShape="1">
          <a:blip r:embed="rId4">
            <a:alphaModFix/>
          </a:blip>
          <a:srcRect b="0" l="0" r="0" t="0"/>
          <a:stretch/>
        </p:blipFill>
        <p:spPr>
          <a:xfrm>
            <a:off x="8305800" y="5816600"/>
            <a:ext cx="838200" cy="1041400"/>
          </a:xfrm>
          <a:prstGeom prst="rect">
            <a:avLst/>
          </a:prstGeom>
          <a:noFill/>
          <a:ln>
            <a:noFill/>
          </a:ln>
        </p:spPr>
      </p:pic>
      <p:pic>
        <p:nvPicPr>
          <p:cNvPr id="23" name="Shape 23"/>
          <p:cNvPicPr preferRelativeResize="0"/>
          <p:nvPr/>
        </p:nvPicPr>
        <p:blipFill rotWithShape="1">
          <a:blip r:embed="rId5">
            <a:alphaModFix/>
          </a:blip>
          <a:srcRect b="0" l="0" r="0" t="0"/>
          <a:stretch/>
        </p:blipFill>
        <p:spPr>
          <a:xfrm>
            <a:off x="9448800" y="3429000"/>
            <a:ext cx="304800" cy="304800"/>
          </a:xfrm>
          <a:prstGeom prst="rect">
            <a:avLst/>
          </a:prstGeom>
          <a:noFill/>
          <a:ln>
            <a:noFill/>
          </a:ln>
        </p:spPr>
      </p:pic>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1"/>
                                        </p:tgtEl>
                                        <p:attrNameLst>
                                          <p:attrName>style.visibility</p:attrName>
                                        </p:attrNameLst>
                                      </p:cBhvr>
                                      <p:to>
                                        <p:strVal val="visible"/>
                                      </p:to>
                                    </p:set>
                                    <p:animEffect filter="fade" transition="in">
                                      <p:cBhvr>
                                        <p:cTn dur="500"/>
                                        <p:tgtEl>
                                          <p:spTgt spid="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93" name="Shape 93"/>
        <p:cNvGrpSpPr/>
        <p:nvPr/>
      </p:nvGrpSpPr>
      <p:grpSpPr>
        <a:xfrm>
          <a:off x="0" y="0"/>
          <a:ext cx="0" cy="0"/>
          <a:chOff x="0" y="0"/>
          <a:chExt cx="0" cy="0"/>
        </a:xfrm>
      </p:grpSpPr>
      <p:sp>
        <p:nvSpPr>
          <p:cNvPr id="94" name="Shape 94"/>
          <p:cNvSpPr txBox="1"/>
          <p:nvPr>
            <p:ph type="title"/>
          </p:nvPr>
        </p:nvSpPr>
        <p:spPr>
          <a:xfrm>
            <a:off x="0" y="111125"/>
            <a:ext cx="3886200" cy="6594475"/>
          </a:xfrm>
          <a:prstGeom prst="rect">
            <a:avLst/>
          </a:prstGeom>
          <a:no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chemeClr val="dk1"/>
              </a:buClr>
              <a:buSzPts val="1400"/>
              <a:buFont typeface="Calibri"/>
              <a:buNone/>
            </a:pPr>
            <a:r>
              <a:rPr b="1" i="1" lang="en-US" sz="1400" u="none" cap="none" strike="noStrike">
                <a:solidFill>
                  <a:schemeClr val="dk1"/>
                </a:solidFill>
                <a:latin typeface="Calibri"/>
                <a:ea typeface="Calibri"/>
                <a:cs typeface="Calibri"/>
                <a:sym typeface="Calibri"/>
              </a:rPr>
              <a:t>-----------</a:t>
            </a:r>
            <a:r>
              <a:rPr b="1" i="1" lang="en-US" sz="1400" u="sng" cap="none" strike="noStrike">
                <a:solidFill>
                  <a:srgbClr val="DDD6B3"/>
                </a:solidFill>
                <a:latin typeface="Calibri"/>
                <a:ea typeface="Calibri"/>
                <a:cs typeface="Calibri"/>
                <a:sym typeface="Calibri"/>
              </a:rPr>
              <a:t>San Juan Macías  (1585-1645</a:t>
            </a:r>
            <a:r>
              <a:rPr b="1" i="1" lang="en-US" sz="1400" u="none" cap="none" strike="noStrike">
                <a:solidFill>
                  <a:srgbClr val="DDD6B3"/>
                </a:solidFill>
                <a:latin typeface="Calibri"/>
                <a:ea typeface="Calibri"/>
                <a:cs typeface="Calibri"/>
                <a:sym typeface="Calibri"/>
              </a:rPr>
              <a:t>)</a:t>
            </a:r>
            <a:r>
              <a:rPr b="1" i="1" lang="en-US" sz="1400" u="none" cap="none" strike="noStrike">
                <a:solidFill>
                  <a:schemeClr val="dk1"/>
                </a:solidFill>
                <a:latin typeface="Calibri"/>
                <a:ea typeface="Calibri"/>
                <a:cs typeface="Calibri"/>
                <a:sym typeface="Calibri"/>
              </a:rPr>
              <a:t>----------</a:t>
            </a:r>
            <a:br>
              <a:rPr b="1" i="1" lang="en-US" sz="1400" u="none" cap="none" strike="noStrike">
                <a:solidFill>
                  <a:srgbClr val="DDD6B3"/>
                </a:solidFill>
                <a:latin typeface="Calibri"/>
                <a:ea typeface="Calibri"/>
                <a:cs typeface="Calibri"/>
                <a:sym typeface="Calibri"/>
              </a:rPr>
            </a:b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Registrado como santo peruano, nació en Rivera de Fresno, España, un  2 de marzo.</a:t>
            </a:r>
            <a:r>
              <a:rPr b="1" i="1" lang="en-US" sz="1400" u="none" cap="none" strike="noStrike">
                <a:solidFill>
                  <a:schemeClr val="dk1"/>
                </a:solidFill>
                <a:latin typeface="Calibri"/>
                <a:ea typeface="Calibri"/>
                <a:cs typeface="Calibri"/>
                <a:sym typeface="Calibri"/>
              </a:rPr>
              <a:t>---------------------</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Llegó al Perú en febrero de 1620, donde continuó su trabajo pastoral en las afueras de la capital limeña. No conoció a Santo Toribio de Mogrovejo, éste falleció en 1606. </a:t>
            </a:r>
            <a:r>
              <a:rPr b="1" i="1" lang="en-US" sz="1400" u="none" cap="none" strike="noStrike">
                <a:solidFill>
                  <a:schemeClr val="dk1"/>
                </a:solidFill>
                <a:latin typeface="Calibri"/>
                <a:ea typeface="Calibri"/>
                <a:cs typeface="Calibri"/>
                <a:sym typeface="Calibri"/>
              </a:rPr>
              <a:t>--------------------------------- </a:t>
            </a:r>
            <a:r>
              <a:rPr b="1" i="1" lang="en-US" sz="900" u="none" cap="none" strike="noStrike">
                <a:solidFill>
                  <a:schemeClr val="dk1"/>
                </a:solidFill>
                <a:latin typeface="Calibri"/>
                <a:ea typeface="Calibri"/>
                <a:cs typeface="Calibri"/>
                <a:sym typeface="Calibri"/>
              </a:rPr>
              <a:t>----------------------------</a:t>
            </a:r>
            <a:br>
              <a:rPr b="1" i="1" lang="en-US" sz="9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Ya en Los Reyes acentuó su vocación de servicio y a la vida religiosa. Ingresó a la Orden de Predicadores (dominicos), fue admitido como hermano Lego en el convento, tomó los hábitos el 23 de enero de 1622. </a:t>
            </a:r>
            <a:r>
              <a:rPr b="1" i="1" lang="en-US" sz="1400" u="none" cap="none" strike="noStrike">
                <a:solidFill>
                  <a:schemeClr val="dk1"/>
                </a:solidFill>
                <a:latin typeface="Calibri"/>
                <a:ea typeface="Calibri"/>
                <a:cs typeface="Calibri"/>
                <a:sym typeface="Calibri"/>
              </a:rPr>
              <a:t>---------------------------------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En la Iglesia de la Recoleta,hoy en la Plaza Francia de Lima, tuvo el oficio de portero por más de veinte años, con dedicación, placer y alegría. </a:t>
            </a:r>
            <a:r>
              <a:rPr b="1" i="1" lang="en-US" sz="900" u="none" cap="none" strike="noStrike">
                <a:solidFill>
                  <a:schemeClr val="dk1"/>
                </a:solidFill>
                <a:latin typeface="Calibri"/>
                <a:ea typeface="Calibri"/>
                <a:cs typeface="Calibri"/>
                <a:sym typeface="Calibri"/>
              </a:rPr>
              <a:t>--------------------------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Su vida estuvo marcada por la profunda oración y la caridad. La nobleza de Lima y los propios virreyes acudían a él en busca de consejos. </a:t>
            </a:r>
            <a:br>
              <a:rPr b="1" i="1" lang="en-US" sz="1400" u="none" cap="none" strike="noStrike">
                <a:solidFill>
                  <a:srgbClr val="DDD6B3"/>
                </a:solidFill>
                <a:latin typeface="Calibri"/>
                <a:ea typeface="Calibri"/>
                <a:cs typeface="Calibri"/>
                <a:sym typeface="Calibri"/>
              </a:rPr>
            </a:br>
            <a:br>
              <a:rPr b="1" i="1" lang="en-US" sz="9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Murió un 16 de setiembre. Treinta y seis años después de su fallecimiento, sus restos fueron trasladados a otro ataúd y, para sorpresa de todos los presentes, los hallaron incorruptos.</a:t>
            </a:r>
            <a:r>
              <a:rPr b="1" i="1" lang="en-US" sz="1400" u="none" cap="none" strike="noStrike">
                <a:solidFill>
                  <a:schemeClr val="dk1"/>
                </a:solidFill>
                <a:latin typeface="Calibri"/>
                <a:ea typeface="Calibri"/>
                <a:cs typeface="Calibri"/>
                <a:sym typeface="Calibri"/>
              </a:rPr>
              <a:t>------- </a:t>
            </a:r>
            <a:r>
              <a:rPr b="1" i="1" lang="en-US" sz="1400" u="none" cap="none" strike="noStrike">
                <a:solidFill>
                  <a:srgbClr val="DDD6B3"/>
                </a:solidFill>
                <a:latin typeface="Calibri"/>
                <a:ea typeface="Calibri"/>
                <a:cs typeface="Calibri"/>
                <a:sym typeface="Calibri"/>
              </a:rPr>
              <a:t>Actualmente, se pueden apreciar sus restos momificados, más no corruptos. </a:t>
            </a:r>
            <a:r>
              <a:rPr b="1" i="1" lang="en-US" sz="1400" u="none" cap="none" strike="noStrike">
                <a:solidFill>
                  <a:schemeClr val="dk1"/>
                </a:solidFill>
                <a:latin typeface="Calibri"/>
                <a:ea typeface="Calibri"/>
                <a:cs typeface="Calibri"/>
                <a:sym typeface="Calibri"/>
              </a:rPr>
              <a:t>---------------------</a:t>
            </a:r>
            <a:br>
              <a:rPr b="1" i="1" lang="en-US" sz="1400" u="none" cap="none" strike="noStrike">
                <a:solidFill>
                  <a:srgbClr val="DDD6B3"/>
                </a:solidFill>
                <a:latin typeface="Calibri"/>
                <a:ea typeface="Calibri"/>
                <a:cs typeface="Calibri"/>
                <a:sym typeface="Calibri"/>
              </a:rPr>
            </a:br>
            <a:br>
              <a:rPr b="1" i="1" lang="en-US" sz="9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Fue beatificado por el Papa Gregorio XVI el 22 de octubre de 1837 y canonizado por Pablo VI el 28 de setiembre de 1975.</a:t>
            </a:r>
          </a:p>
        </p:txBody>
      </p:sp>
      <p:pic>
        <p:nvPicPr>
          <p:cNvPr id="95" name="Shape 95"/>
          <p:cNvPicPr preferRelativeResize="0"/>
          <p:nvPr/>
        </p:nvPicPr>
        <p:blipFill rotWithShape="1">
          <a:blip r:embed="rId3">
            <a:alphaModFix/>
          </a:blip>
          <a:srcRect b="0" l="0" r="0" t="0"/>
          <a:stretch/>
        </p:blipFill>
        <p:spPr>
          <a:xfrm>
            <a:off x="4062412" y="1447800"/>
            <a:ext cx="5081587" cy="2705100"/>
          </a:xfrm>
          <a:prstGeom prst="rect">
            <a:avLst/>
          </a:prstGeom>
          <a:noFill/>
          <a:ln>
            <a:noFill/>
          </a:ln>
        </p:spPr>
      </p:pic>
      <p:sp>
        <p:nvSpPr>
          <p:cNvPr id="96" name="Shape 96"/>
          <p:cNvSpPr txBox="1"/>
          <p:nvPr/>
        </p:nvSpPr>
        <p:spPr>
          <a:xfrm>
            <a:off x="4114800" y="4267200"/>
            <a:ext cx="5029200" cy="942975"/>
          </a:xfrm>
          <a:prstGeom prst="rect">
            <a:avLst/>
          </a:prstGeom>
          <a:no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Iglesia la Recoleta de la Magdalena o de Santa María Magdalena</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era una casa dedidaca al recogimiento de los Dominicos.</a:t>
            </a:r>
            <a:r>
              <a:rPr b="1" i="1" lang="en-US" sz="1400" u="none" cap="none" strike="noStrike">
                <a:solidFill>
                  <a:schemeClr val="dk1"/>
                </a:solidFill>
                <a:latin typeface="Calibri"/>
                <a:ea typeface="Calibri"/>
                <a:cs typeface="Calibri"/>
                <a:sym typeface="Calibri"/>
              </a:rPr>
              <a:t>------------</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Construida por orden del Provincial de la Orden, Fray Juan de Lorenzana, las mismas que quedaron terminadas en 1611.</a:t>
            </a:r>
            <a:r>
              <a:rPr b="1" i="1" lang="en-US" sz="1400" u="none" cap="none" strike="noStrike">
                <a:solidFill>
                  <a:schemeClr val="dk1"/>
                </a:solidFill>
                <a:latin typeface="Calibri"/>
                <a:ea typeface="Calibri"/>
                <a:cs typeface="Calibri"/>
                <a:sym typeface="Calibri"/>
              </a:rPr>
              <a:t>----------</a:t>
            </a:r>
          </a:p>
        </p:txBody>
      </p:sp>
      <p:sp>
        <p:nvSpPr>
          <p:cNvPr id="97" name="Shape 97"/>
          <p:cNvSpPr txBox="1"/>
          <p:nvPr/>
        </p:nvSpPr>
        <p:spPr>
          <a:xfrm>
            <a:off x="4114800" y="5257800"/>
            <a:ext cx="5029200" cy="730250"/>
          </a:xfrm>
          <a:prstGeom prst="rect">
            <a:avLst/>
          </a:prstGeom>
          <a:no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En 1934 fue parcialmente destruida para ensanchar la Av. Wilson. Solo resta lo que conocemos en la plaza Francia de Lima.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Obra del francés: Leonce Angrand (1808-1886) </a:t>
            </a:r>
            <a:r>
              <a:rPr b="1" i="1" lang="en-US" sz="1400" u="none" cap="none" strike="noStrike">
                <a:solidFill>
                  <a:schemeClr val="dk1"/>
                </a:solidFill>
                <a:latin typeface="Calibri"/>
                <a:ea typeface="Calibri"/>
                <a:cs typeface="Calibri"/>
                <a:sym typeface="Calibri"/>
              </a:rPr>
              <a:t>-------------------------</a:t>
            </a:r>
          </a:p>
        </p:txBody>
      </p:sp>
      <p:pic>
        <p:nvPicPr>
          <p:cNvPr id="98" name="Shape 98"/>
          <p:cNvPicPr preferRelativeResize="0"/>
          <p:nvPr/>
        </p:nvPicPr>
        <p:blipFill rotWithShape="1">
          <a:blip r:embed="rId4">
            <a:alphaModFix/>
          </a:blip>
          <a:srcRect b="0" l="0" r="0" t="0"/>
          <a:stretch/>
        </p:blipFill>
        <p:spPr>
          <a:xfrm>
            <a:off x="4033837" y="-228600"/>
            <a:ext cx="5186362" cy="7162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76200" y="5562600"/>
            <a:ext cx="9144000" cy="1250950"/>
          </a:xfrm>
          <a:prstGeom prst="rect">
            <a:avLst/>
          </a:prstGeom>
          <a:noFill/>
          <a:ln>
            <a:noFill/>
          </a:ln>
        </p:spPr>
        <p:txBody>
          <a:bodyPr anchorCtr="0" anchor="t" bIns="45700" lIns="91425" rIns="91425" wrap="square" tIns="45700">
            <a:noAutofit/>
          </a:bodyPr>
          <a:lstStyle/>
          <a:p>
            <a:pPr indent="-101600" lvl="0" marL="0" marR="0" rtl="0" algn="ctr">
              <a:lnSpc>
                <a:spcPct val="95000"/>
              </a:lnSpc>
              <a:spcBef>
                <a:spcPts val="0"/>
              </a:spcBef>
              <a:spcAft>
                <a:spcPts val="0"/>
              </a:spcAft>
              <a:buClr>
                <a:srgbClr val="DDD6B3"/>
              </a:buClr>
              <a:buSzPts val="1600"/>
              <a:buFont typeface="Calibri"/>
              <a:buNone/>
            </a:pPr>
            <a:r>
              <a:rPr b="1" i="1" lang="en-US" sz="1600" u="none" cap="none" strike="noStrike">
                <a:solidFill>
                  <a:srgbClr val="DDD6B3"/>
                </a:solidFill>
                <a:latin typeface="Calibri"/>
                <a:ea typeface="Calibri"/>
                <a:cs typeface="Calibri"/>
                <a:sym typeface="Calibri"/>
              </a:rPr>
              <a:t>El Perú, país eminentemente católico, recibió la gracia divina de tener en este mismo siglo, en 1651, la imagen del majestuoso Señor de los Milagros. </a:t>
            </a:r>
            <a:br>
              <a:rPr b="1" i="1" lang="en-US" sz="1600" u="none" cap="none" strike="noStrike">
                <a:solidFill>
                  <a:srgbClr val="DDD6B3"/>
                </a:solidFill>
                <a:latin typeface="Calibri"/>
                <a:ea typeface="Calibri"/>
                <a:cs typeface="Calibri"/>
                <a:sym typeface="Calibri"/>
              </a:rPr>
            </a:br>
            <a:r>
              <a:rPr b="1" i="1" lang="en-US" sz="1600" u="none" cap="none" strike="noStrike">
                <a:solidFill>
                  <a:srgbClr val="DDD6B3"/>
                </a:solidFill>
                <a:latin typeface="Calibri"/>
                <a:ea typeface="Calibri"/>
                <a:cs typeface="Calibri"/>
                <a:sym typeface="Calibri"/>
              </a:rPr>
              <a:t>Nombrado Patrón de la Cuidad, por el Cabildo de Lima en 1715. Nuestro Cristo moreno está reconocido por casi todos los países del mundo, su procesión es considerada la mayor del hemisferio. </a:t>
            </a:r>
            <a:br>
              <a:rPr b="1" i="1" lang="en-US" sz="1600" u="none" cap="none" strike="noStrike">
                <a:solidFill>
                  <a:srgbClr val="DDD6B3"/>
                </a:solidFill>
                <a:latin typeface="Calibri"/>
                <a:ea typeface="Calibri"/>
                <a:cs typeface="Calibri"/>
                <a:sym typeface="Calibri"/>
              </a:rPr>
            </a:br>
            <a:r>
              <a:rPr b="1" i="1" lang="en-US" sz="1600" u="none" cap="none" strike="noStrike">
                <a:solidFill>
                  <a:srgbClr val="DDD6B3"/>
                </a:solidFill>
                <a:latin typeface="Calibri"/>
                <a:ea typeface="Calibri"/>
                <a:cs typeface="Calibri"/>
                <a:sym typeface="Calibri"/>
              </a:rPr>
              <a:t>Fresco atribuido al negro de Angola llamado Benito, hoy en la Iglesia de las Nazarenas. </a:t>
            </a:r>
          </a:p>
        </p:txBody>
      </p:sp>
      <p:pic>
        <p:nvPicPr>
          <p:cNvPr id="104" name="Shape 104"/>
          <p:cNvPicPr preferRelativeResize="0"/>
          <p:nvPr/>
        </p:nvPicPr>
        <p:blipFill rotWithShape="1">
          <a:blip r:embed="rId3">
            <a:alphaModFix/>
          </a:blip>
          <a:srcRect b="0" l="0" r="0" t="0"/>
          <a:stretch/>
        </p:blipFill>
        <p:spPr>
          <a:xfrm>
            <a:off x="0" y="0"/>
            <a:ext cx="9144000" cy="565626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08" name="Shape 108"/>
        <p:cNvGrpSpPr/>
        <p:nvPr/>
      </p:nvGrpSpPr>
      <p:grpSpPr>
        <a:xfrm>
          <a:off x="0" y="0"/>
          <a:ext cx="0" cy="0"/>
          <a:chOff x="0" y="0"/>
          <a:chExt cx="0" cy="0"/>
        </a:xfrm>
      </p:grpSpPr>
      <p:pic>
        <p:nvPicPr>
          <p:cNvPr id="109" name="Shape 109"/>
          <p:cNvPicPr preferRelativeResize="0"/>
          <p:nvPr/>
        </p:nvPicPr>
        <p:blipFill rotWithShape="1">
          <a:blip r:embed="rId3">
            <a:alphaModFix/>
          </a:blip>
          <a:srcRect b="0" l="0" r="0" t="0"/>
          <a:stretch/>
        </p:blipFill>
        <p:spPr>
          <a:xfrm>
            <a:off x="0" y="0"/>
            <a:ext cx="2760662" cy="3581400"/>
          </a:xfrm>
          <a:prstGeom prst="rect">
            <a:avLst/>
          </a:prstGeom>
          <a:noFill/>
          <a:ln>
            <a:noFill/>
          </a:ln>
        </p:spPr>
      </p:pic>
      <p:sp>
        <p:nvSpPr>
          <p:cNvPr id="110" name="Shape 110"/>
          <p:cNvSpPr txBox="1"/>
          <p:nvPr/>
        </p:nvSpPr>
        <p:spPr>
          <a:xfrm>
            <a:off x="0" y="3352800"/>
            <a:ext cx="2590800" cy="457200"/>
          </a:xfrm>
          <a:prstGeom prst="rect">
            <a:avLst/>
          </a:prstGeom>
          <a:solidFill>
            <a:schemeClr val="lt1"/>
          </a:solidFill>
          <a:ln>
            <a:noFill/>
          </a:ln>
        </p:spPr>
        <p:txBody>
          <a:bodyPr anchorCtr="0" anchor="ctr" bIns="45700" lIns="91425" rIns="91425" wrap="square" tIns="45700">
            <a:noAutofit/>
          </a:bodyPr>
          <a:lstStyle/>
          <a:p>
            <a:pPr indent="-177800" lvl="0" marL="0" marR="0" rtl="0" algn="ctr">
              <a:lnSpc>
                <a:spcPct val="100000"/>
              </a:lnSpc>
              <a:spcBef>
                <a:spcPts val="0"/>
              </a:spcBef>
              <a:spcAft>
                <a:spcPts val="0"/>
              </a:spcAft>
              <a:buClr>
                <a:schemeClr val="accent2"/>
              </a:buClr>
              <a:buSzPts val="2800"/>
              <a:buFont typeface="Calibri"/>
              <a:buNone/>
            </a:pPr>
            <a:r>
              <a:rPr b="1" i="1" lang="en-US" sz="2800" u="none" cap="none" strike="noStrike">
                <a:solidFill>
                  <a:schemeClr val="accent2"/>
                </a:solidFill>
                <a:latin typeface="Calibri"/>
                <a:ea typeface="Calibri"/>
                <a:cs typeface="Calibri"/>
                <a:sym typeface="Calibri"/>
              </a:rPr>
              <a:t>Edición agotada</a:t>
            </a:r>
          </a:p>
        </p:txBody>
      </p:sp>
      <p:sp>
        <p:nvSpPr>
          <p:cNvPr id="111" name="Shape 111"/>
          <p:cNvSpPr txBox="1"/>
          <p:nvPr/>
        </p:nvSpPr>
        <p:spPr>
          <a:xfrm>
            <a:off x="228600" y="5327650"/>
            <a:ext cx="3505200" cy="1457325"/>
          </a:xfrm>
          <a:prstGeom prst="rect">
            <a:avLst/>
          </a:prstGeom>
          <a:noFill/>
          <a:ln>
            <a:noFill/>
          </a:ln>
        </p:spPr>
        <p:txBody>
          <a:bodyPr anchorCtr="0" anchor="t" bIns="45700" lIns="91425" rIns="91425" wrap="square" tIns="45700">
            <a:noAutofit/>
          </a:bodyPr>
          <a:lstStyle/>
          <a:p>
            <a:pPr indent="-127000" lvl="0" marL="0" marR="0" rtl="0" algn="ctr">
              <a:lnSpc>
                <a:spcPct val="100000"/>
              </a:lnSpc>
              <a:spcBef>
                <a:spcPts val="0"/>
              </a:spcBef>
              <a:spcAft>
                <a:spcPts val="0"/>
              </a:spcAft>
              <a:buClr>
                <a:srgbClr val="DAD3AE"/>
              </a:buClr>
              <a:buSzPts val="2000"/>
              <a:buFont typeface="Calibri"/>
              <a:buNone/>
            </a:pPr>
            <a:r>
              <a:rPr b="1" i="1" lang="en-US" sz="2000" u="sng" cap="none" strike="noStrike">
                <a:solidFill>
                  <a:srgbClr val="DAD3AE"/>
                </a:solidFill>
                <a:latin typeface="Calibri"/>
                <a:ea typeface="Calibri"/>
                <a:cs typeface="Calibri"/>
                <a:sym typeface="Calibri"/>
              </a:rPr>
              <a:t>Representante en Lima </a:t>
            </a:r>
          </a:p>
          <a:p>
            <a:pPr indent="-114300" lvl="0" marL="0" marR="0" rtl="0" algn="ctr">
              <a:lnSpc>
                <a:spcPct val="100000"/>
              </a:lnSpc>
              <a:spcBef>
                <a:spcPts val="360"/>
              </a:spcBef>
              <a:spcAft>
                <a:spcPts val="0"/>
              </a:spcAft>
              <a:buClr>
                <a:srgbClr val="DAD3AE"/>
              </a:buClr>
              <a:buSzPts val="1800"/>
              <a:buFont typeface="Calibri"/>
              <a:buNone/>
            </a:pPr>
            <a:r>
              <a:rPr b="1" i="1" lang="en-US" sz="1800" u="none" cap="none" strike="noStrike">
                <a:solidFill>
                  <a:srgbClr val="DAD3AE"/>
                </a:solidFill>
                <a:latin typeface="Calibri"/>
                <a:ea typeface="Calibri"/>
                <a:cs typeface="Calibri"/>
                <a:sym typeface="Calibri"/>
              </a:rPr>
              <a:t>MARTA  COUTO  REVOLLEDO</a:t>
            </a:r>
          </a:p>
          <a:p>
            <a:pPr indent="-127000" lvl="0" marL="0" marR="0" rtl="0" algn="ctr">
              <a:lnSpc>
                <a:spcPct val="100000"/>
              </a:lnSpc>
              <a:spcBef>
                <a:spcPts val="400"/>
              </a:spcBef>
              <a:spcAft>
                <a:spcPts val="0"/>
              </a:spcAft>
              <a:buClr>
                <a:srgbClr val="DAD3AE"/>
              </a:buClr>
              <a:buSzPts val="2000"/>
              <a:buFont typeface="Calibri"/>
              <a:buNone/>
            </a:pPr>
            <a:r>
              <a:rPr b="1" i="1" lang="en-US" sz="2000" u="none" cap="none" strike="noStrike">
                <a:solidFill>
                  <a:srgbClr val="DAD3AE"/>
                </a:solidFill>
                <a:latin typeface="Calibri"/>
                <a:ea typeface="Calibri"/>
                <a:cs typeface="Calibri"/>
                <a:sym typeface="Calibri"/>
              </a:rPr>
              <a:t>441-3238 - Lima-Perú</a:t>
            </a:r>
            <a:r>
              <a:rPr b="1" i="1" lang="en-US" sz="2000" u="sng" cap="none" strike="noStrike">
                <a:solidFill>
                  <a:srgbClr val="ECB57E"/>
                </a:solidFill>
                <a:latin typeface="Calibri"/>
                <a:ea typeface="Calibri"/>
                <a:cs typeface="Calibri"/>
                <a:sym typeface="Calibri"/>
              </a:rPr>
              <a:t> </a:t>
            </a:r>
          </a:p>
          <a:p>
            <a:pPr indent="-152400" lvl="0" marL="0" marR="0" rtl="0" algn="l">
              <a:lnSpc>
                <a:spcPct val="100000"/>
              </a:lnSpc>
              <a:spcBef>
                <a:spcPts val="0"/>
              </a:spcBef>
              <a:spcAft>
                <a:spcPts val="0"/>
              </a:spcAft>
              <a:buClr>
                <a:srgbClr val="0000FF"/>
              </a:buClr>
              <a:buSzPts val="2400"/>
              <a:buFont typeface="Times New Roman"/>
              <a:buNone/>
            </a:pPr>
            <a:r>
              <a:rPr b="0" i="0" lang="en-US" sz="2400" u="sng" cap="none" strike="noStrike">
                <a:solidFill>
                  <a:schemeClr val="hlink"/>
                </a:solidFill>
                <a:latin typeface="Times New Roman"/>
                <a:ea typeface="Times New Roman"/>
                <a:cs typeface="Times New Roman"/>
                <a:sym typeface="Times New Roman"/>
              </a:rPr>
              <a:t>martacoutor@hotmail.com</a:t>
            </a:r>
          </a:p>
        </p:txBody>
      </p:sp>
      <p:sp>
        <p:nvSpPr>
          <p:cNvPr id="112" name="Shape 112"/>
          <p:cNvSpPr txBox="1"/>
          <p:nvPr/>
        </p:nvSpPr>
        <p:spPr>
          <a:xfrm>
            <a:off x="3048000" y="762000"/>
            <a:ext cx="3657600" cy="1552575"/>
          </a:xfrm>
          <a:prstGeom prst="rect">
            <a:avLst/>
          </a:prstGeom>
          <a:noFill/>
          <a:ln>
            <a:noFill/>
          </a:ln>
        </p:spPr>
        <p:txBody>
          <a:bodyPr anchorCtr="0" anchor="t" bIns="45700" lIns="91425" rIns="91425" wrap="square" tIns="45700">
            <a:noAutofit/>
          </a:bodyPr>
          <a:lstStyle/>
          <a:p>
            <a:pPr indent="-152400" lvl="0" marL="0" marR="0" rtl="0" algn="ctr">
              <a:lnSpc>
                <a:spcPct val="100000"/>
              </a:lnSpc>
              <a:spcBef>
                <a:spcPts val="0"/>
              </a:spcBef>
              <a:spcAft>
                <a:spcPts val="0"/>
              </a:spcAft>
              <a:buClr>
                <a:srgbClr val="DDD6B3"/>
              </a:buClr>
              <a:buSzPts val="2400"/>
              <a:buFont typeface="Calibri"/>
              <a:buNone/>
            </a:pPr>
            <a:r>
              <a:rPr b="1" i="1" lang="en-US" sz="2400" u="none" cap="none" strike="noStrike">
                <a:solidFill>
                  <a:srgbClr val="DDD6B3"/>
                </a:solidFill>
                <a:latin typeface="Calibri"/>
                <a:ea typeface="Calibri"/>
                <a:cs typeface="Calibri"/>
                <a:sym typeface="Calibri"/>
              </a:rPr>
              <a:t>Los pintores:  Aguayo, </a:t>
            </a:r>
          </a:p>
          <a:p>
            <a:pPr indent="-152400" lvl="0" marL="0" marR="0" rtl="0" algn="ctr">
              <a:lnSpc>
                <a:spcPct val="100000"/>
              </a:lnSpc>
              <a:spcBef>
                <a:spcPts val="0"/>
              </a:spcBef>
              <a:spcAft>
                <a:spcPts val="0"/>
              </a:spcAft>
              <a:buClr>
                <a:srgbClr val="DDD6B3"/>
              </a:buClr>
              <a:buSzPts val="2400"/>
              <a:buFont typeface="Calibri"/>
              <a:buNone/>
            </a:pPr>
            <a:r>
              <a:rPr b="1" i="1" lang="en-US" sz="2400" u="none" cap="none" strike="noStrike">
                <a:solidFill>
                  <a:srgbClr val="DDD6B3"/>
                </a:solidFill>
                <a:latin typeface="Calibri"/>
                <a:ea typeface="Calibri"/>
                <a:cs typeface="Calibri"/>
                <a:sym typeface="Calibri"/>
              </a:rPr>
              <a:t>Angrand, Benito y</a:t>
            </a:r>
          </a:p>
          <a:p>
            <a:pPr indent="-152400" lvl="0" marL="0" marR="0" rtl="0" algn="ctr">
              <a:lnSpc>
                <a:spcPct val="100000"/>
              </a:lnSpc>
              <a:spcBef>
                <a:spcPts val="0"/>
              </a:spcBef>
              <a:spcAft>
                <a:spcPts val="0"/>
              </a:spcAft>
              <a:buClr>
                <a:srgbClr val="DDD6B3"/>
              </a:buClr>
              <a:buSzPts val="2400"/>
              <a:buFont typeface="Calibri"/>
              <a:buNone/>
            </a:pPr>
            <a:r>
              <a:rPr b="1" i="1" lang="en-US" sz="2400" u="none" cap="none" strike="noStrike">
                <a:solidFill>
                  <a:srgbClr val="DDD6B3"/>
                </a:solidFill>
                <a:latin typeface="Calibri"/>
                <a:ea typeface="Calibri"/>
                <a:cs typeface="Calibri"/>
                <a:sym typeface="Calibri"/>
              </a:rPr>
              <a:t>Reinalte Coello</a:t>
            </a:r>
            <a:r>
              <a:rPr b="0" i="0" lang="en-US" sz="2400" u="none" cap="none" strike="noStrike">
                <a:solidFill>
                  <a:srgbClr val="0000FF"/>
                </a:solidFill>
                <a:latin typeface="Times New Roman"/>
                <a:ea typeface="Times New Roman"/>
                <a:cs typeface="Times New Roman"/>
                <a:sym typeface="Times New Roman"/>
              </a:rPr>
              <a:t>  </a:t>
            </a:r>
          </a:p>
          <a:p>
            <a:pPr indent="-152400" lvl="0" marL="0" marR="0" rtl="0" algn="ctr">
              <a:lnSpc>
                <a:spcPct val="100000"/>
              </a:lnSpc>
              <a:spcBef>
                <a:spcPts val="0"/>
              </a:spcBef>
              <a:spcAft>
                <a:spcPts val="0"/>
              </a:spcAft>
              <a:buClr>
                <a:srgbClr val="DDD6B3"/>
              </a:buClr>
              <a:buSzPts val="2400"/>
              <a:buFont typeface="Calibri"/>
              <a:buNone/>
            </a:pPr>
            <a:r>
              <a:rPr b="1" i="1" lang="en-US" sz="2400" u="none" cap="none" strike="noStrike">
                <a:solidFill>
                  <a:srgbClr val="DDD6B3"/>
                </a:solidFill>
                <a:latin typeface="Calibri"/>
                <a:ea typeface="Calibri"/>
                <a:cs typeface="Calibri"/>
                <a:sym typeface="Calibri"/>
              </a:rPr>
              <a:t>están en los diccionarios</a:t>
            </a:r>
            <a:r>
              <a:rPr b="1" i="1" lang="en-US" sz="1400" u="none" cap="none" strike="noStrike">
                <a:solidFill>
                  <a:srgbClr val="DDD6B3"/>
                </a:solidFill>
                <a:latin typeface="Calibri"/>
                <a:ea typeface="Calibri"/>
                <a:cs typeface="Calibri"/>
                <a:sym typeface="Calibri"/>
              </a:rPr>
              <a:t> </a:t>
            </a:r>
          </a:p>
        </p:txBody>
      </p:sp>
      <p:pic>
        <p:nvPicPr>
          <p:cNvPr id="113" name="Shape 113"/>
          <p:cNvPicPr preferRelativeResize="0"/>
          <p:nvPr/>
        </p:nvPicPr>
        <p:blipFill rotWithShape="1">
          <a:blip r:embed="rId4">
            <a:alphaModFix/>
          </a:blip>
          <a:srcRect b="0" l="0" r="0" t="0"/>
          <a:stretch/>
        </p:blipFill>
        <p:spPr>
          <a:xfrm>
            <a:off x="6507162" y="0"/>
            <a:ext cx="2636837" cy="3429000"/>
          </a:xfrm>
          <a:prstGeom prst="rect">
            <a:avLst/>
          </a:prstGeom>
          <a:noFill/>
          <a:ln>
            <a:noFill/>
          </a:ln>
        </p:spPr>
      </p:pic>
      <p:sp>
        <p:nvSpPr>
          <p:cNvPr id="114" name="Shape 114"/>
          <p:cNvSpPr txBox="1"/>
          <p:nvPr/>
        </p:nvSpPr>
        <p:spPr>
          <a:xfrm>
            <a:off x="6400800" y="3505200"/>
            <a:ext cx="2743200" cy="1190625"/>
          </a:xfrm>
          <a:prstGeom prst="rect">
            <a:avLst/>
          </a:prstGeom>
          <a:noFill/>
          <a:ln>
            <a:noFill/>
          </a:ln>
        </p:spPr>
        <p:txBody>
          <a:bodyPr anchorCtr="0" anchor="t" bIns="45700" lIns="91425" rIns="91425" wrap="square" tIns="45700">
            <a:noAutofit/>
          </a:bodyPr>
          <a:lstStyle/>
          <a:p>
            <a:pPr indent="-101600" lvl="0" marL="0" marR="0" rtl="0" algn="ctr">
              <a:lnSpc>
                <a:spcPct val="100000"/>
              </a:lnSpc>
              <a:spcBef>
                <a:spcPts val="0"/>
              </a:spcBef>
              <a:spcAft>
                <a:spcPts val="0"/>
              </a:spcAft>
              <a:buClr>
                <a:srgbClr val="DAD3AE"/>
              </a:buClr>
              <a:buSzPts val="1600"/>
              <a:buFont typeface="Calibri"/>
              <a:buNone/>
            </a:pPr>
            <a:r>
              <a:rPr b="1" i="1" lang="en-US" sz="1600" u="none" cap="none" strike="noStrike">
                <a:solidFill>
                  <a:srgbClr val="DAD3AE"/>
                </a:solidFill>
                <a:latin typeface="Calibri"/>
                <a:ea typeface="Calibri"/>
                <a:cs typeface="Calibri"/>
                <a:sym typeface="Calibri"/>
              </a:rPr>
              <a:t>Carátula, escultura de </a:t>
            </a:r>
            <a:br>
              <a:rPr b="1" i="1" lang="en-US" sz="1600" u="none" cap="none" strike="noStrike">
                <a:solidFill>
                  <a:srgbClr val="DAD3AE"/>
                </a:solidFill>
                <a:latin typeface="Calibri"/>
                <a:ea typeface="Calibri"/>
                <a:cs typeface="Calibri"/>
                <a:sym typeface="Calibri"/>
              </a:rPr>
            </a:br>
            <a:r>
              <a:rPr b="1" i="1" lang="en-US" sz="1600" u="none" cap="none" strike="noStrike">
                <a:solidFill>
                  <a:srgbClr val="DAD3AE"/>
                </a:solidFill>
                <a:latin typeface="Calibri"/>
                <a:ea typeface="Calibri"/>
                <a:cs typeface="Calibri"/>
                <a:sym typeface="Calibri"/>
              </a:rPr>
              <a:t>Agustín Rivera Eyzaguirre </a:t>
            </a:r>
            <a:br>
              <a:rPr b="1" i="1" lang="en-US" sz="1600" u="none" cap="none" strike="noStrike">
                <a:solidFill>
                  <a:srgbClr val="DAD3AE"/>
                </a:solidFill>
                <a:latin typeface="Calibri"/>
                <a:ea typeface="Calibri"/>
                <a:cs typeface="Calibri"/>
                <a:sym typeface="Calibri"/>
              </a:rPr>
            </a:br>
            <a:r>
              <a:rPr b="1" i="1" lang="en-US" sz="1600" u="none" cap="none" strike="noStrike">
                <a:solidFill>
                  <a:srgbClr val="DAD3AE"/>
                </a:solidFill>
                <a:latin typeface="Calibri"/>
                <a:ea typeface="Calibri"/>
                <a:cs typeface="Calibri"/>
                <a:sym typeface="Calibri"/>
              </a:rPr>
              <a:t>Lima - Perú </a:t>
            </a:r>
          </a:p>
          <a:p>
            <a:pPr indent="-152400" lvl="0" marL="0" marR="0" rtl="0" algn="ctr">
              <a:lnSpc>
                <a:spcPct val="100000"/>
              </a:lnSpc>
              <a:spcBef>
                <a:spcPts val="0"/>
              </a:spcBef>
              <a:spcAft>
                <a:spcPts val="0"/>
              </a:spcAft>
              <a:buClr>
                <a:srgbClr val="DAD3AE"/>
              </a:buClr>
              <a:buSzPts val="2400"/>
              <a:buFont typeface="Calibri"/>
              <a:buNone/>
            </a:pPr>
            <a:r>
              <a:rPr b="1" i="1" lang="en-US" sz="2400" u="none" cap="none" strike="noStrike">
                <a:solidFill>
                  <a:srgbClr val="DAD3AE"/>
                </a:solidFill>
                <a:latin typeface="Calibri"/>
                <a:ea typeface="Calibri"/>
                <a:cs typeface="Calibri"/>
                <a:sym typeface="Calibri"/>
              </a:rPr>
              <a:t>   (buscando  editor) </a:t>
            </a:r>
          </a:p>
        </p:txBody>
      </p:sp>
      <p:sp>
        <p:nvSpPr>
          <p:cNvPr id="115" name="Shape 115"/>
          <p:cNvSpPr txBox="1"/>
          <p:nvPr/>
        </p:nvSpPr>
        <p:spPr>
          <a:xfrm>
            <a:off x="4876800" y="5715000"/>
            <a:ext cx="4267200" cy="1041400"/>
          </a:xfrm>
          <a:prstGeom prst="rect">
            <a:avLst/>
          </a:prstGeom>
          <a:noFill/>
          <a:ln>
            <a:noFill/>
          </a:ln>
        </p:spPr>
        <p:txBody>
          <a:bodyPr anchorCtr="0" anchor="t" bIns="45700" lIns="91425" rIns="91425" wrap="square" tIns="45700">
            <a:noAutofit/>
          </a:bodyPr>
          <a:lstStyle/>
          <a:p>
            <a:pPr indent="-152400" lvl="0" marL="0" marR="0" rtl="0" algn="ctr">
              <a:lnSpc>
                <a:spcPct val="100000"/>
              </a:lnSpc>
              <a:spcBef>
                <a:spcPts val="0"/>
              </a:spcBef>
              <a:spcAft>
                <a:spcPts val="0"/>
              </a:spcAft>
              <a:buClr>
                <a:schemeClr val="dk1"/>
              </a:buClr>
              <a:buSzPts val="2400"/>
              <a:buFont typeface="Times New Roman"/>
              <a:buNone/>
            </a:pPr>
            <a:r>
              <a:rPr b="0" i="0" lang="en-US" sz="2400" u="sng" cap="none" strike="noStrike">
                <a:solidFill>
                  <a:schemeClr val="hlink"/>
                </a:solidFill>
                <a:latin typeface="Times New Roman"/>
                <a:ea typeface="Times New Roman"/>
                <a:cs typeface="Times New Roman"/>
                <a:sym typeface="Times New Roman"/>
              </a:rPr>
              <a:t>gabygaby715@</a:t>
            </a:r>
            <a:r>
              <a:rPr b="0" i="0" lang="en-US" sz="2400" u="none" cap="none" strike="noStrike">
                <a:solidFill>
                  <a:schemeClr val="dk1"/>
                </a:solidFill>
                <a:latin typeface="Times New Roman"/>
                <a:ea typeface="Times New Roman"/>
                <a:cs typeface="Times New Roman"/>
                <a:sym typeface="Times New Roman"/>
              </a:rPr>
              <a:t>gabygaby715@</a:t>
            </a:r>
            <a:r>
              <a:rPr b="0" i="0" lang="en-US" sz="2400" u="sng" cap="none" strike="noStrike">
                <a:solidFill>
                  <a:schemeClr val="hlink"/>
                </a:solidFill>
                <a:latin typeface="Times New Roman"/>
                <a:ea typeface="Times New Roman"/>
                <a:cs typeface="Times New Roman"/>
                <a:sym typeface="Times New Roman"/>
              </a:rPr>
              <a:t>cyber</a:t>
            </a:r>
            <a:r>
              <a:rPr b="0" i="0" lang="en-US" sz="2400" u="none" cap="none" strike="noStrike">
                <a:solidFill>
                  <a:schemeClr val="dk1"/>
                </a:solidFill>
                <a:latin typeface="Times New Roman"/>
                <a:ea typeface="Times New Roman"/>
                <a:cs typeface="Times New Roman"/>
                <a:sym typeface="Times New Roman"/>
              </a:rPr>
              <a:t>gabygaby715@cyber</a:t>
            </a:r>
            <a:r>
              <a:rPr b="0" i="0" lang="en-US" sz="2400" u="sng" cap="none" strike="noStrike">
                <a:solidFill>
                  <a:schemeClr val="hlink"/>
                </a:solidFill>
                <a:latin typeface="Times New Roman"/>
                <a:ea typeface="Times New Roman"/>
                <a:cs typeface="Times New Roman"/>
                <a:sym typeface="Times New Roman"/>
              </a:rPr>
              <a:t>.</a:t>
            </a:r>
            <a:r>
              <a:rPr b="0" i="0" lang="en-US" sz="2400" u="none" cap="none" strike="noStrike">
                <a:solidFill>
                  <a:schemeClr val="dk1"/>
                </a:solidFill>
                <a:latin typeface="Times New Roman"/>
                <a:ea typeface="Times New Roman"/>
                <a:cs typeface="Times New Roman"/>
                <a:sym typeface="Times New Roman"/>
              </a:rPr>
              <a:t>gabygaby715@cyber.</a:t>
            </a:r>
            <a:r>
              <a:rPr b="0" i="0" lang="en-US" sz="2400" u="sng" cap="none" strike="noStrike">
                <a:solidFill>
                  <a:schemeClr val="hlink"/>
                </a:solidFill>
                <a:latin typeface="Times New Roman"/>
                <a:ea typeface="Times New Roman"/>
                <a:cs typeface="Times New Roman"/>
                <a:sym typeface="Times New Roman"/>
              </a:rPr>
              <a:t>com</a:t>
            </a:r>
            <a:r>
              <a:rPr b="0" i="0" lang="en-US" sz="2400" u="none" cap="none" strike="noStrike">
                <a:solidFill>
                  <a:schemeClr val="dk1"/>
                </a:solidFill>
                <a:latin typeface="Times New Roman"/>
                <a:ea typeface="Times New Roman"/>
                <a:cs typeface="Times New Roman"/>
                <a:sym typeface="Times New Roman"/>
              </a:rPr>
              <a:t>gabygaby715@cyber.com</a:t>
            </a:r>
            <a:r>
              <a:rPr b="0" i="0" lang="en-US" sz="2400" u="sng" cap="none" strike="noStrike">
                <a:solidFill>
                  <a:schemeClr val="hlink"/>
                </a:solidFill>
                <a:latin typeface="Times New Roman"/>
                <a:ea typeface="Times New Roman"/>
                <a:cs typeface="Times New Roman"/>
                <a:sym typeface="Times New Roman"/>
              </a:rPr>
              <a:t>.</a:t>
            </a:r>
            <a:r>
              <a:rPr b="0" i="0" lang="en-US" sz="2400" u="none" cap="none" strike="noStrike">
                <a:solidFill>
                  <a:schemeClr val="dk1"/>
                </a:solidFill>
                <a:latin typeface="Times New Roman"/>
                <a:ea typeface="Times New Roman"/>
                <a:cs typeface="Times New Roman"/>
                <a:sym typeface="Times New Roman"/>
              </a:rPr>
              <a:t>gabygaby715@cyber.com.</a:t>
            </a:r>
            <a:r>
              <a:rPr b="0" i="0" lang="en-US" sz="2400" u="sng" cap="none" strike="noStrike">
                <a:solidFill>
                  <a:schemeClr val="hlink"/>
                </a:solidFill>
                <a:latin typeface="Times New Roman"/>
                <a:ea typeface="Times New Roman"/>
                <a:cs typeface="Times New Roman"/>
                <a:sym typeface="Times New Roman"/>
              </a:rPr>
              <a:t>br</a:t>
            </a:r>
          </a:p>
          <a:p>
            <a:pPr indent="-152400" lvl="0" marL="0" marR="0" rtl="0" algn="ctr">
              <a:lnSpc>
                <a:spcPct val="80000"/>
              </a:lnSpc>
              <a:spcBef>
                <a:spcPts val="0"/>
              </a:spcBef>
              <a:spcAft>
                <a:spcPts val="0"/>
              </a:spcAft>
              <a:buClr>
                <a:schemeClr val="dk1"/>
              </a:buClr>
              <a:buSzPts val="2400"/>
              <a:buFont typeface="Times New Roman"/>
              <a:buNone/>
            </a:pPr>
            <a:r>
              <a:t/>
            </a:r>
            <a:endParaRPr b="0" i="0" sz="2400" u="none" cap="none" strike="noStrike">
              <a:solidFill>
                <a:schemeClr val="dk1"/>
              </a:solidFill>
              <a:latin typeface="Times New Roman"/>
              <a:ea typeface="Times New Roman"/>
              <a:cs typeface="Times New Roman"/>
              <a:sym typeface="Times New Roman"/>
            </a:endParaRPr>
          </a:p>
          <a:p>
            <a:pPr indent="-152400" lvl="0" marL="0" marR="0" rtl="0" algn="ctr">
              <a:lnSpc>
                <a:spcPct val="80000"/>
              </a:lnSpc>
              <a:spcBef>
                <a:spcPts val="0"/>
              </a:spcBef>
              <a:spcAft>
                <a:spcPts val="0"/>
              </a:spcAft>
              <a:buClr>
                <a:schemeClr val="dk1"/>
              </a:buClr>
              <a:buSzPts val="2400"/>
              <a:buFont typeface="Times New Roman"/>
              <a:buNone/>
            </a:pPr>
            <a:r>
              <a:rPr b="0" i="0" lang="en-US" sz="2400" u="sng" cap="none" strike="noStrike">
                <a:solidFill>
                  <a:schemeClr val="hlink"/>
                </a:solidFill>
                <a:latin typeface="Times New Roman"/>
                <a:ea typeface="Times New Roman"/>
                <a:cs typeface="Times New Roman"/>
                <a:sym typeface="Times New Roman"/>
              </a:rPr>
              <a:t>gabygaby715@hotmail.com</a:t>
            </a:r>
          </a:p>
        </p:txBody>
      </p:sp>
      <p:sp>
        <p:nvSpPr>
          <p:cNvPr id="116" name="Shape 116"/>
          <p:cNvSpPr txBox="1"/>
          <p:nvPr/>
        </p:nvSpPr>
        <p:spPr>
          <a:xfrm>
            <a:off x="5562600" y="5334000"/>
            <a:ext cx="3124200" cy="366712"/>
          </a:xfrm>
          <a:prstGeom prst="rect">
            <a:avLst/>
          </a:prstGeom>
          <a:noFill/>
          <a:ln>
            <a:noFill/>
          </a:ln>
        </p:spPr>
        <p:txBody>
          <a:bodyPr anchorCtr="0" anchor="t" bIns="45700" lIns="91425" rIns="91425" wrap="square" tIns="45700">
            <a:noAutofit/>
          </a:bodyPr>
          <a:lstStyle/>
          <a:p>
            <a:pPr indent="-114300" lvl="0" marL="0" marR="0" rtl="0" algn="ctr">
              <a:lnSpc>
                <a:spcPct val="100000"/>
              </a:lnSpc>
              <a:spcBef>
                <a:spcPts val="0"/>
              </a:spcBef>
              <a:spcAft>
                <a:spcPts val="0"/>
              </a:spcAft>
              <a:buClr>
                <a:srgbClr val="DAD3AE"/>
              </a:buClr>
              <a:buSzPts val="1800"/>
              <a:buFont typeface="Calibri"/>
              <a:buNone/>
            </a:pPr>
            <a:r>
              <a:rPr b="1" i="1" lang="en-US" sz="1800" u="sng" cap="none" strike="noStrike">
                <a:solidFill>
                  <a:srgbClr val="DAD3AE"/>
                </a:solidFill>
                <a:latin typeface="Calibri"/>
                <a:ea typeface="Calibri"/>
                <a:cs typeface="Calibri"/>
                <a:sym typeface="Calibri"/>
              </a:rPr>
              <a:t>Responsable del programa</a:t>
            </a:r>
            <a:r>
              <a:rPr b="0" i="1" lang="en-US" sz="2800" u="sng" cap="none" strike="noStrike">
                <a:solidFill>
                  <a:srgbClr val="ECB57E"/>
                </a:solidFill>
                <a:latin typeface="Calibri"/>
                <a:ea typeface="Calibri"/>
                <a:cs typeface="Calibri"/>
                <a:sym typeface="Calibri"/>
              </a:rPr>
              <a:t> </a:t>
            </a:r>
          </a:p>
        </p:txBody>
      </p:sp>
      <p:sp>
        <p:nvSpPr>
          <p:cNvPr id="117" name="Shape 117"/>
          <p:cNvSpPr txBox="1"/>
          <p:nvPr/>
        </p:nvSpPr>
        <p:spPr>
          <a:xfrm>
            <a:off x="0" y="3733800"/>
            <a:ext cx="2819400" cy="990600"/>
          </a:xfrm>
          <a:prstGeom prst="rect">
            <a:avLst/>
          </a:prstGeom>
          <a:noFill/>
          <a:ln>
            <a:noFill/>
          </a:ln>
        </p:spPr>
        <p:txBody>
          <a:bodyPr anchorCtr="0" anchor="ctr" bIns="45700" lIns="91425" rIns="91425" wrap="square" tIns="45700">
            <a:noAutofit/>
          </a:bodyPr>
          <a:lstStyle/>
          <a:p>
            <a:pPr indent="-101600" lvl="0" marL="0" marR="0" rtl="0" algn="ctr">
              <a:lnSpc>
                <a:spcPct val="100000"/>
              </a:lnSpc>
              <a:spcBef>
                <a:spcPts val="0"/>
              </a:spcBef>
              <a:spcAft>
                <a:spcPts val="0"/>
              </a:spcAft>
              <a:buClr>
                <a:srgbClr val="DAD3AE"/>
              </a:buClr>
              <a:buSzPts val="1600"/>
              <a:buFont typeface="Calibri"/>
              <a:buNone/>
            </a:pPr>
            <a:r>
              <a:rPr b="1" i="1" lang="en-US" sz="1600" u="none" cap="none" strike="noStrike">
                <a:solidFill>
                  <a:srgbClr val="DAD3AE"/>
                </a:solidFill>
                <a:latin typeface="Calibri"/>
                <a:ea typeface="Calibri"/>
                <a:cs typeface="Calibri"/>
                <a:sym typeface="Calibri"/>
              </a:rPr>
              <a:t>Carátula, escultura de </a:t>
            </a:r>
            <a:br>
              <a:rPr b="1" i="1" lang="en-US" sz="1600" u="none" cap="none" strike="noStrike">
                <a:solidFill>
                  <a:srgbClr val="DAD3AE"/>
                </a:solidFill>
                <a:latin typeface="Calibri"/>
                <a:ea typeface="Calibri"/>
                <a:cs typeface="Calibri"/>
                <a:sym typeface="Calibri"/>
              </a:rPr>
            </a:br>
            <a:r>
              <a:rPr b="1" i="1" lang="en-US" sz="1600" u="none" cap="none" strike="noStrike">
                <a:solidFill>
                  <a:srgbClr val="DAD3AE"/>
                </a:solidFill>
                <a:latin typeface="Calibri"/>
                <a:ea typeface="Calibri"/>
                <a:cs typeface="Calibri"/>
                <a:sym typeface="Calibri"/>
              </a:rPr>
              <a:t>Armando Varela Neyra </a:t>
            </a:r>
            <a:br>
              <a:rPr b="1" i="1" lang="en-US" sz="1600" u="none" cap="none" strike="noStrike">
                <a:solidFill>
                  <a:srgbClr val="DAD3AE"/>
                </a:solidFill>
                <a:latin typeface="Calibri"/>
                <a:ea typeface="Calibri"/>
                <a:cs typeface="Calibri"/>
                <a:sym typeface="Calibri"/>
              </a:rPr>
            </a:br>
            <a:r>
              <a:rPr b="1" i="1" lang="en-US" sz="1600" u="none" cap="none" strike="noStrike">
                <a:solidFill>
                  <a:srgbClr val="DAD3AE"/>
                </a:solidFill>
                <a:latin typeface="Calibri"/>
                <a:ea typeface="Calibri"/>
                <a:cs typeface="Calibri"/>
                <a:sym typeface="Calibri"/>
              </a:rPr>
              <a:t>Lima - Perú</a:t>
            </a:r>
            <a:r>
              <a:rPr b="1" i="1" lang="en-US" sz="1600" u="none" cap="none" strike="noStrike">
                <a:solidFill>
                  <a:srgbClr val="ECB57E"/>
                </a:solidFill>
                <a:latin typeface="Calibri"/>
                <a:ea typeface="Calibri"/>
                <a:cs typeface="Calibri"/>
                <a:sym typeface="Calibri"/>
              </a:rPr>
              <a:t>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21" name="Shape 121"/>
        <p:cNvGrpSpPr/>
        <p:nvPr/>
      </p:nvGrpSpPr>
      <p:grpSpPr>
        <a:xfrm>
          <a:off x="0" y="0"/>
          <a:ext cx="0" cy="0"/>
          <a:chOff x="0" y="0"/>
          <a:chExt cx="0" cy="0"/>
        </a:xfrm>
      </p:grpSpPr>
      <p:pic>
        <p:nvPicPr>
          <p:cNvPr id="122" name="Shape 122"/>
          <p:cNvPicPr preferRelativeResize="0"/>
          <p:nvPr/>
        </p:nvPicPr>
        <p:blipFill rotWithShape="1">
          <a:blip r:embed="rId3">
            <a:alphaModFix/>
          </a:blip>
          <a:srcRect b="0" l="0" r="0" t="0"/>
          <a:stretch/>
        </p:blipFill>
        <p:spPr>
          <a:xfrm>
            <a:off x="5943600" y="0"/>
            <a:ext cx="3200400" cy="1296987"/>
          </a:xfrm>
          <a:prstGeom prst="rect">
            <a:avLst/>
          </a:prstGeom>
          <a:noFill/>
          <a:ln>
            <a:noFill/>
          </a:ln>
        </p:spPr>
      </p:pic>
      <p:sp>
        <p:nvSpPr>
          <p:cNvPr id="123" name="Shape 123"/>
          <p:cNvSpPr txBox="1"/>
          <p:nvPr/>
        </p:nvSpPr>
        <p:spPr>
          <a:xfrm>
            <a:off x="0" y="1219200"/>
            <a:ext cx="9144000" cy="3795712"/>
          </a:xfrm>
          <a:prstGeom prst="rect">
            <a:avLst/>
          </a:prstGeom>
          <a:noFill/>
          <a:ln>
            <a:noFill/>
          </a:ln>
        </p:spPr>
        <p:txBody>
          <a:bodyPr anchorCtr="0" anchor="t" bIns="45700" lIns="91425" rIns="91425" wrap="square" tIns="45700">
            <a:noAutofit/>
          </a:bodyPr>
          <a:lstStyle/>
          <a:p>
            <a:pPr indent="-177800" lvl="0" marL="0" marR="0" rtl="0" algn="ctr">
              <a:lnSpc>
                <a:spcPct val="100000"/>
              </a:lnSpc>
              <a:spcBef>
                <a:spcPts val="0"/>
              </a:spcBef>
              <a:spcAft>
                <a:spcPts val="0"/>
              </a:spcAft>
              <a:buClr>
                <a:srgbClr val="DAD3AE"/>
              </a:buClr>
              <a:buSzPts val="2800"/>
              <a:buFont typeface="Calibri"/>
              <a:buNone/>
            </a:pPr>
            <a:r>
              <a:rPr b="1" i="1" lang="en-US" sz="2800" u="none" cap="none" strike="noStrike">
                <a:solidFill>
                  <a:srgbClr val="DAD3AE"/>
                </a:solidFill>
                <a:latin typeface="Calibri"/>
                <a:ea typeface="Calibri"/>
                <a:cs typeface="Calibri"/>
                <a:sym typeface="Calibri"/>
              </a:rPr>
              <a:t>Nuevo enlace maestro gracias a la fineza</a:t>
            </a:r>
            <a:r>
              <a:rPr b="1" i="1" lang="en-US" sz="3200" u="none" cap="none" strike="noStrike">
                <a:solidFill>
                  <a:srgbClr val="DAD3AE"/>
                </a:solidFill>
                <a:latin typeface="Calibri"/>
                <a:ea typeface="Calibri"/>
                <a:cs typeface="Calibri"/>
                <a:sym typeface="Calibri"/>
              </a:rPr>
              <a:t> de la </a:t>
            </a:r>
          </a:p>
          <a:p>
            <a:pPr indent="-228600" lvl="0" marL="0" marR="0" rtl="0" algn="ctr">
              <a:lnSpc>
                <a:spcPct val="100000"/>
              </a:lnSpc>
              <a:spcBef>
                <a:spcPts val="720"/>
              </a:spcBef>
              <a:spcAft>
                <a:spcPts val="0"/>
              </a:spcAft>
              <a:buClr>
                <a:srgbClr val="DAD3AE"/>
              </a:buClr>
              <a:buSzPts val="3600"/>
              <a:buFont typeface="Calibri"/>
              <a:buNone/>
            </a:pPr>
            <a:r>
              <a:rPr b="1" i="1" lang="en-US" sz="3600" u="none" cap="none" strike="noStrike">
                <a:solidFill>
                  <a:srgbClr val="DAD3AE"/>
                </a:solidFill>
                <a:latin typeface="Calibri"/>
                <a:ea typeface="Calibri"/>
                <a:cs typeface="Calibri"/>
                <a:sym typeface="Calibri"/>
              </a:rPr>
              <a:t>Universidad Católica Sedes Sapientiae</a:t>
            </a:r>
          </a:p>
          <a:p>
            <a:pPr indent="-228600" lvl="0" marL="0" marR="0" rtl="0" algn="ctr">
              <a:lnSpc>
                <a:spcPct val="100000"/>
              </a:lnSpc>
              <a:spcBef>
                <a:spcPts val="720"/>
              </a:spcBef>
              <a:spcAft>
                <a:spcPts val="0"/>
              </a:spcAft>
              <a:buClr>
                <a:srgbClr val="DAD3AE"/>
              </a:buClr>
              <a:buSzPts val="3600"/>
              <a:buFont typeface="Calibri"/>
              <a:buNone/>
            </a:pPr>
            <a:r>
              <a:rPr b="1" i="1" lang="en-US" sz="3600" u="none" cap="none" strike="noStrike">
                <a:solidFill>
                  <a:srgbClr val="DAD3AE"/>
                </a:solidFill>
                <a:latin typeface="Calibri"/>
                <a:ea typeface="Calibri"/>
                <a:cs typeface="Calibri"/>
                <a:sym typeface="Calibri"/>
              </a:rPr>
              <a:t>(UCSS)  de Lima </a:t>
            </a:r>
          </a:p>
          <a:p>
            <a:pPr indent="-152400" lvl="0" marL="0" marR="0" rtl="0" algn="ctr">
              <a:lnSpc>
                <a:spcPct val="100000"/>
              </a:lnSpc>
              <a:spcBef>
                <a:spcPts val="480"/>
              </a:spcBef>
              <a:spcAft>
                <a:spcPts val="0"/>
              </a:spcAft>
              <a:buClr>
                <a:srgbClr val="DAD3AE"/>
              </a:buClr>
              <a:buSzPts val="2400"/>
              <a:buFont typeface="Calibri"/>
              <a:buNone/>
            </a:pPr>
            <a:r>
              <a:rPr b="1" i="1" lang="en-US" sz="2400" u="none" cap="none" strike="noStrike">
                <a:solidFill>
                  <a:srgbClr val="DAD3AE"/>
                </a:solidFill>
                <a:latin typeface="Calibri"/>
                <a:ea typeface="Calibri"/>
                <a:cs typeface="Calibri"/>
                <a:sym typeface="Calibri"/>
              </a:rPr>
              <a:t> </a:t>
            </a:r>
          </a:p>
          <a:p>
            <a:pPr indent="-127000" lvl="0" marL="0" marR="0" rtl="0" algn="ctr">
              <a:lnSpc>
                <a:spcPct val="100000"/>
              </a:lnSpc>
              <a:spcBef>
                <a:spcPts val="400"/>
              </a:spcBef>
              <a:spcAft>
                <a:spcPts val="0"/>
              </a:spcAft>
              <a:buClr>
                <a:schemeClr val="dk1"/>
              </a:buClr>
              <a:buSzPts val="2000"/>
              <a:buFont typeface="Times New Roman"/>
              <a:buNone/>
            </a:pPr>
            <a:r>
              <a:t/>
            </a:r>
            <a:endParaRPr b="1" i="1" sz="2000" u="none" cap="none" strike="noStrike">
              <a:solidFill>
                <a:srgbClr val="DAD3AE"/>
              </a:solidFill>
              <a:latin typeface="Calibri"/>
              <a:ea typeface="Calibri"/>
              <a:cs typeface="Calibri"/>
              <a:sym typeface="Calibri"/>
            </a:endParaRPr>
          </a:p>
          <a:p>
            <a:pPr indent="-127000" lvl="0" marL="0" marR="0" rtl="0" algn="ctr">
              <a:lnSpc>
                <a:spcPct val="100000"/>
              </a:lnSpc>
              <a:spcBef>
                <a:spcPts val="400"/>
              </a:spcBef>
              <a:spcAft>
                <a:spcPts val="0"/>
              </a:spcAft>
              <a:buClr>
                <a:srgbClr val="DAD3AE"/>
              </a:buClr>
              <a:buSzPts val="2000"/>
              <a:buFont typeface="Calibri"/>
              <a:buNone/>
            </a:pPr>
            <a:r>
              <a:rPr b="1" i="1" lang="en-US" sz="2000" u="none" cap="none" strike="noStrike">
                <a:solidFill>
                  <a:srgbClr val="DAD3AE"/>
                </a:solidFill>
                <a:latin typeface="Calibri"/>
                <a:ea typeface="Calibri"/>
                <a:cs typeface="Calibri"/>
                <a:sym typeface="Calibri"/>
              </a:rPr>
              <a:t>Las personas que los recopilen y les falte alguno de ellos</a:t>
            </a:r>
          </a:p>
          <a:p>
            <a:pPr indent="-127000" lvl="0" marL="0" marR="0" rtl="0" algn="ctr">
              <a:lnSpc>
                <a:spcPct val="100000"/>
              </a:lnSpc>
              <a:spcBef>
                <a:spcPts val="400"/>
              </a:spcBef>
              <a:spcAft>
                <a:spcPts val="0"/>
              </a:spcAft>
              <a:buClr>
                <a:srgbClr val="DAD3AE"/>
              </a:buClr>
              <a:buSzPts val="2000"/>
              <a:buFont typeface="Calibri"/>
              <a:buNone/>
            </a:pPr>
            <a:r>
              <a:rPr b="1" i="1" lang="en-US" sz="2000" u="none" cap="none" strike="noStrike">
                <a:solidFill>
                  <a:srgbClr val="DAD3AE"/>
                </a:solidFill>
                <a:latin typeface="Calibri"/>
                <a:ea typeface="Calibri"/>
                <a:cs typeface="Calibri"/>
                <a:sym typeface="Calibri"/>
              </a:rPr>
              <a:t> me los pueden pedir, o los pueden bajar  desde este link</a:t>
            </a:r>
          </a:p>
          <a:p>
            <a:pPr indent="-127000" lvl="0" marL="0" marR="0" rtl="0" algn="ctr">
              <a:lnSpc>
                <a:spcPct val="100000"/>
              </a:lnSpc>
              <a:spcBef>
                <a:spcPts val="400"/>
              </a:spcBef>
              <a:spcAft>
                <a:spcPts val="0"/>
              </a:spcAft>
              <a:buClr>
                <a:srgbClr val="DAD3AE"/>
              </a:buClr>
              <a:buSzPts val="2000"/>
              <a:buFont typeface="Calibri"/>
              <a:buNone/>
            </a:pPr>
            <a:r>
              <a:rPr b="1" i="1" lang="en-US" sz="2000" u="none" cap="none" strike="noStrike">
                <a:solidFill>
                  <a:srgbClr val="DAD3AE"/>
                </a:solidFill>
                <a:latin typeface="Calibri"/>
                <a:ea typeface="Calibri"/>
                <a:cs typeface="Calibri"/>
                <a:sym typeface="Calibri"/>
              </a:rPr>
              <a:t>están numerados en el extremo derecho</a:t>
            </a:r>
          </a:p>
        </p:txBody>
      </p:sp>
      <p:sp>
        <p:nvSpPr>
          <p:cNvPr id="124" name="Shape 124"/>
          <p:cNvSpPr txBox="1"/>
          <p:nvPr/>
        </p:nvSpPr>
        <p:spPr>
          <a:xfrm>
            <a:off x="381000" y="5486400"/>
            <a:ext cx="8229600" cy="885825"/>
          </a:xfrm>
          <a:prstGeom prst="rect">
            <a:avLst/>
          </a:prstGeom>
          <a:noFill/>
          <a:ln>
            <a:noFill/>
          </a:ln>
        </p:spPr>
        <p:txBody>
          <a:bodyPr anchorCtr="0" anchor="ctr" bIns="45700" lIns="91425" rIns="91425" wrap="square" tIns="45700">
            <a:noAutofit/>
          </a:bodyPr>
          <a:lstStyle/>
          <a:p>
            <a:pPr indent="-152400" lvl="0" marL="0" marR="0" rtl="0" algn="l">
              <a:lnSpc>
                <a:spcPct val="100000"/>
              </a:lnSpc>
              <a:spcBef>
                <a:spcPts val="0"/>
              </a:spcBef>
              <a:spcAft>
                <a:spcPts val="0"/>
              </a:spcAft>
              <a:buClr>
                <a:schemeClr val="hlink"/>
              </a:buClr>
              <a:buSzPts val="2400"/>
              <a:buFont typeface="Times New Roman"/>
              <a:buNone/>
            </a:pPr>
            <a:r>
              <a:rPr b="1" i="0" lang="en-US" sz="2400" u="sng" cap="none" strike="noStrike">
                <a:solidFill>
                  <a:schemeClr val="hlink"/>
                </a:solidFill>
                <a:latin typeface="Times New Roman"/>
                <a:ea typeface="Times New Roman"/>
                <a:cs typeface="Times New Roman"/>
                <a:sym typeface="Times New Roman"/>
              </a:rPr>
              <a:t>http:/</a:t>
            </a:r>
            <a:r>
              <a:rPr b="1" i="0" lang="en-US" sz="2400" u="sng" cap="none" strike="noStrike">
                <a:solidFill>
                  <a:schemeClr val="hlink"/>
                </a:solidFill>
                <a:latin typeface="Times New Roman"/>
                <a:ea typeface="Times New Roman"/>
                <a:cs typeface="Times New Roman"/>
                <a:sym typeface="Times New Roman"/>
              </a:rPr>
              <a:t>/cepac</a:t>
            </a:r>
            <a:r>
              <a:rPr b="1" i="0" lang="en-US" sz="2400" u="sng" cap="none" strike="noStrike">
                <a:solidFill>
                  <a:srgbClr val="0000FF"/>
                </a:solidFill>
                <a:latin typeface="Times New Roman"/>
                <a:ea typeface="Times New Roman"/>
                <a:cs typeface="Times New Roman"/>
                <a:sym typeface="Times New Roman"/>
              </a:rPr>
              <a:t>cepac</a:t>
            </a:r>
            <a:r>
              <a:rPr b="1" i="0" lang="en-US" sz="2400" u="sng" cap="none" strike="noStrike">
                <a:solidFill>
                  <a:schemeClr val="hlink"/>
                </a:solidFill>
                <a:latin typeface="Times New Roman"/>
                <a:ea typeface="Times New Roman"/>
                <a:cs typeface="Times New Roman"/>
                <a:sym typeface="Times New Roman"/>
              </a:rPr>
              <a:t>.</a:t>
            </a:r>
            <a:r>
              <a:rPr b="1" i="0" lang="en-US" sz="2400" u="sng" cap="none" strike="noStrike">
                <a:solidFill>
                  <a:srgbClr val="0000FF"/>
                </a:solidFill>
                <a:latin typeface="Times New Roman"/>
                <a:ea typeface="Times New Roman"/>
                <a:cs typeface="Times New Roman"/>
                <a:sym typeface="Times New Roman"/>
              </a:rPr>
              <a:t>cepac.</a:t>
            </a:r>
            <a:r>
              <a:rPr b="1" i="0" lang="en-US" sz="2400" u="sng" cap="none" strike="noStrike">
                <a:solidFill>
                  <a:schemeClr val="hlink"/>
                </a:solidFill>
                <a:latin typeface="Times New Roman"/>
                <a:ea typeface="Times New Roman"/>
                <a:cs typeface="Times New Roman"/>
                <a:sym typeface="Times New Roman"/>
              </a:rPr>
              <a:t>ucss</a:t>
            </a:r>
            <a:r>
              <a:rPr b="1" i="0" lang="en-US" sz="2400" u="sng" cap="none" strike="noStrike">
                <a:solidFill>
                  <a:srgbClr val="0000FF"/>
                </a:solidFill>
                <a:latin typeface="Times New Roman"/>
                <a:ea typeface="Times New Roman"/>
                <a:cs typeface="Times New Roman"/>
                <a:sym typeface="Times New Roman"/>
              </a:rPr>
              <a:t>cepac.ucss</a:t>
            </a:r>
            <a:r>
              <a:rPr b="1" i="0" lang="en-US" sz="2400" u="sng" cap="none" strike="noStrike">
                <a:solidFill>
                  <a:schemeClr val="hlink"/>
                </a:solidFill>
                <a:latin typeface="Times New Roman"/>
                <a:ea typeface="Times New Roman"/>
                <a:cs typeface="Times New Roman"/>
                <a:sym typeface="Times New Roman"/>
              </a:rPr>
              <a:t>.</a:t>
            </a:r>
            <a:r>
              <a:rPr b="1" i="0" lang="en-US" sz="2400" u="sng" cap="none" strike="noStrike">
                <a:solidFill>
                  <a:srgbClr val="0000FF"/>
                </a:solidFill>
                <a:latin typeface="Times New Roman"/>
                <a:ea typeface="Times New Roman"/>
                <a:cs typeface="Times New Roman"/>
                <a:sym typeface="Times New Roman"/>
              </a:rPr>
              <a:t>cepac.ucss.</a:t>
            </a:r>
            <a:r>
              <a:rPr b="1" i="0" lang="en-US" sz="2400" u="sng" cap="none" strike="noStrike">
                <a:solidFill>
                  <a:schemeClr val="hlink"/>
                </a:solidFill>
                <a:latin typeface="Times New Roman"/>
                <a:ea typeface="Times New Roman"/>
                <a:cs typeface="Times New Roman"/>
                <a:sym typeface="Times New Roman"/>
              </a:rPr>
              <a:t>edu</a:t>
            </a:r>
            <a:r>
              <a:rPr b="1" i="0" lang="en-US" sz="2400" u="sng" cap="none" strike="noStrike">
                <a:solidFill>
                  <a:srgbClr val="0000FF"/>
                </a:solidFill>
                <a:latin typeface="Times New Roman"/>
                <a:ea typeface="Times New Roman"/>
                <a:cs typeface="Times New Roman"/>
                <a:sym typeface="Times New Roman"/>
              </a:rPr>
              <a:t>cepac.ucss.edu</a:t>
            </a:r>
            <a:r>
              <a:rPr b="1" i="0" lang="en-US" sz="2400" u="sng" cap="none" strike="noStrike">
                <a:solidFill>
                  <a:schemeClr val="hlink"/>
                </a:solidFill>
                <a:latin typeface="Times New Roman"/>
                <a:ea typeface="Times New Roman"/>
                <a:cs typeface="Times New Roman"/>
                <a:sym typeface="Times New Roman"/>
              </a:rPr>
              <a:t>.pe/</a:t>
            </a:r>
            <a:r>
              <a:rPr b="1" i="0" lang="en-US" sz="2400" u="sng" cap="none" strike="noStrike">
                <a:solidFill>
                  <a:srgbClr val="0000FF"/>
                </a:solidFill>
                <a:latin typeface="Times New Roman"/>
                <a:ea typeface="Times New Roman"/>
                <a:cs typeface="Times New Roman"/>
                <a:sym typeface="Times New Roman"/>
              </a:rPr>
              <a:t>cepac.ucss.edu.pe/</a:t>
            </a:r>
            <a:r>
              <a:rPr b="1" i="0" lang="en-US" sz="2400" u="sng" cap="none" strike="noStrike">
                <a:solidFill>
                  <a:schemeClr val="hlink"/>
                </a:solidFill>
                <a:latin typeface="Times New Roman"/>
                <a:ea typeface="Times New Roman"/>
                <a:cs typeface="Times New Roman"/>
                <a:sym typeface="Times New Roman"/>
              </a:rPr>
              <a:t>recopilacion</a:t>
            </a:r>
            <a:r>
              <a:rPr b="1" i="0" lang="en-US" sz="2400" u="sng" cap="none" strike="noStrike">
                <a:solidFill>
                  <a:srgbClr val="0000FF"/>
                </a:solidFill>
                <a:latin typeface="Times New Roman"/>
                <a:ea typeface="Times New Roman"/>
                <a:cs typeface="Times New Roman"/>
                <a:sym typeface="Times New Roman"/>
              </a:rPr>
              <a:t>cepac.ucss.edu.pe/recopilacion</a:t>
            </a:r>
            <a:r>
              <a:rPr b="1" i="0" lang="en-US" sz="2400" u="sng" cap="none" strike="noStrike">
                <a:solidFill>
                  <a:schemeClr val="hlink"/>
                </a:solidFill>
                <a:latin typeface="Times New Roman"/>
                <a:ea typeface="Times New Roman"/>
                <a:cs typeface="Times New Roman"/>
                <a:sym typeface="Times New Roman"/>
              </a:rPr>
              <a:t>-de-nuestra-historia-peruana-por-</a:t>
            </a:r>
            <a:r>
              <a:rPr b="1" i="0" lang="en-US" sz="2400" u="sng" cap="none" strike="noStrike">
                <a:solidFill>
                  <a:srgbClr val="0000FF"/>
                </a:solidFill>
                <a:latin typeface="Times New Roman"/>
                <a:ea typeface="Times New Roman"/>
                <a:cs typeface="Times New Roman"/>
                <a:sym typeface="Times New Roman"/>
              </a:rPr>
              <a:t>cepac.ucss.edu.pe/recopilacion-de-nuestra-historia-peruana-por-</a:t>
            </a:r>
            <a:r>
              <a:rPr b="1" i="0" lang="en-US" sz="2400" u="sng" cap="none" strike="noStrike">
                <a:solidFill>
                  <a:schemeClr val="hlink"/>
                </a:solidFill>
                <a:latin typeface="Times New Roman"/>
                <a:ea typeface="Times New Roman"/>
                <a:cs typeface="Times New Roman"/>
                <a:sym typeface="Times New Roman"/>
              </a:rPr>
              <a:t>gaby</a:t>
            </a:r>
            <a:r>
              <a:rPr b="1" i="0" lang="en-US" sz="2400" u="sng" cap="none" strike="noStrike">
                <a:solidFill>
                  <a:srgbClr val="0000FF"/>
                </a:solidFill>
                <a:latin typeface="Times New Roman"/>
                <a:ea typeface="Times New Roman"/>
                <a:cs typeface="Times New Roman"/>
                <a:sym typeface="Times New Roman"/>
              </a:rPr>
              <a:t>cepac.ucss.edu.pe/recopilacion-de-nuestra-historia-peruana-por-gaby</a:t>
            </a:r>
            <a:r>
              <a:rPr b="1" i="0" lang="en-US" sz="2400" u="sng" cap="none" strike="noStrike">
                <a:solidFill>
                  <a:schemeClr val="hlink"/>
                </a:solidFill>
                <a:latin typeface="Times New Roman"/>
                <a:ea typeface="Times New Roman"/>
                <a:cs typeface="Times New Roman"/>
                <a:sym typeface="Times New Roman"/>
              </a:rPr>
              <a:t>-</a:t>
            </a:r>
            <a:r>
              <a:rPr b="1" i="0" lang="en-US" sz="2400" u="sng" cap="none" strike="noStrike">
                <a:solidFill>
                  <a:srgbClr val="0000FF"/>
                </a:solidFill>
                <a:latin typeface="Times New Roman"/>
                <a:ea typeface="Times New Roman"/>
                <a:cs typeface="Times New Roman"/>
                <a:sym typeface="Times New Roman"/>
              </a:rPr>
              <a:t>cepac.ucss.edu.pe/recopilacion-de-nuestra-historia-peruana-por-gaby-</a:t>
            </a:r>
            <a:r>
              <a:rPr b="1" i="0" lang="en-US" sz="2400" u="sng" cap="none" strike="noStrike">
                <a:solidFill>
                  <a:schemeClr val="hlink"/>
                </a:solidFill>
                <a:latin typeface="Times New Roman"/>
                <a:ea typeface="Times New Roman"/>
                <a:cs typeface="Times New Roman"/>
                <a:sym typeface="Times New Roman"/>
              </a:rPr>
              <a:t>lavarello</a:t>
            </a:r>
            <a:r>
              <a:rPr b="1" i="0" lang="en-US" sz="2400" u="sng" cap="none" strike="noStrike">
                <a:solidFill>
                  <a:srgbClr val="0000FF"/>
                </a:solidFill>
                <a:latin typeface="Times New Roman"/>
                <a:ea typeface="Times New Roman"/>
                <a:cs typeface="Times New Roman"/>
                <a:sym typeface="Times New Roman"/>
              </a:rPr>
              <a:t>cepac.ucss.edu.pe/recopilacion-de-nuestra-historia-peruana-por-gaby-lavarello</a:t>
            </a:r>
            <a:r>
              <a:rPr b="1" i="0" lang="en-US" sz="2400" u="sng" cap="none" strike="noStrike">
                <a:solidFill>
                  <a:schemeClr val="hlink"/>
                </a:solidFill>
                <a:latin typeface="Times New Roman"/>
                <a:ea typeface="Times New Roman"/>
                <a:cs typeface="Times New Roman"/>
                <a:sym typeface="Times New Roman"/>
              </a:rPr>
              <a:t>-de-</a:t>
            </a:r>
            <a:r>
              <a:rPr b="1" i="0" lang="en-US" sz="2400" u="sng" cap="none" strike="noStrike">
                <a:solidFill>
                  <a:srgbClr val="0000FF"/>
                </a:solidFill>
                <a:latin typeface="Times New Roman"/>
                <a:ea typeface="Times New Roman"/>
                <a:cs typeface="Times New Roman"/>
                <a:sym typeface="Times New Roman"/>
              </a:rPr>
              <a:t>cepac.ucss.edu.pe/recopilacion-de-nuestra-historia-peruana-por-gaby-lavarello-de-</a:t>
            </a:r>
            <a:r>
              <a:rPr b="1" i="0" lang="en-US" sz="2400" u="sng" cap="none" strike="noStrike">
                <a:solidFill>
                  <a:schemeClr val="hlink"/>
                </a:solidFill>
                <a:latin typeface="Times New Roman"/>
                <a:ea typeface="Times New Roman"/>
                <a:cs typeface="Times New Roman"/>
                <a:sym typeface="Times New Roman"/>
              </a:rPr>
              <a:t>velaochaga</a:t>
            </a:r>
            <a:r>
              <a:rPr b="1" i="0" lang="en-US" sz="2400" u="sng" cap="none" strike="noStrike">
                <a:solidFill>
                  <a:srgbClr val="0000FF"/>
                </a:solidFill>
                <a:latin typeface="Times New Roman"/>
                <a:ea typeface="Times New Roman"/>
                <a:cs typeface="Times New Roman"/>
                <a:sym typeface="Times New Roman"/>
              </a:rPr>
              <a:t>cepac.ucss.edu.pe/recopilacion-de-nuestra-historia-peruana-por-gaby-lavarello-de-velaochaga</a:t>
            </a:r>
            <a:r>
              <a:rPr b="1" i="0" lang="en-US" sz="2400" u="sng" cap="none" strike="noStrike">
                <a:solidFill>
                  <a:schemeClr val="hlink"/>
                </a:solidFill>
                <a:latin typeface="Times New Roman"/>
                <a:ea typeface="Times New Roman"/>
                <a:cs typeface="Times New Roman"/>
                <a:sym typeface="Times New Roman"/>
              </a:rPr>
              <a:t>/</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28" name="Shape 128"/>
        <p:cNvGrpSpPr/>
        <p:nvPr/>
      </p:nvGrpSpPr>
      <p:grpSpPr>
        <a:xfrm>
          <a:off x="0" y="0"/>
          <a:ext cx="0" cy="0"/>
          <a:chOff x="0" y="0"/>
          <a:chExt cx="0" cy="0"/>
        </a:xfrm>
      </p:grpSpPr>
      <p:sp>
        <p:nvSpPr>
          <p:cNvPr id="129" name="Shape 129"/>
          <p:cNvSpPr txBox="1"/>
          <p:nvPr/>
        </p:nvSpPr>
        <p:spPr>
          <a:xfrm>
            <a:off x="228600" y="76200"/>
            <a:ext cx="8915400" cy="2286000"/>
          </a:xfrm>
          <a:prstGeom prst="rect">
            <a:avLst/>
          </a:prstGeom>
          <a:noFill/>
          <a:ln>
            <a:noFill/>
          </a:ln>
        </p:spPr>
        <p:txBody>
          <a:bodyPr anchorCtr="0" anchor="t" bIns="45700" lIns="91425" rIns="91425" wrap="square" tIns="45700">
            <a:noAutofit/>
          </a:bodyPr>
          <a:lstStyle/>
          <a:p>
            <a:pPr indent="-419100" lvl="0" marL="0" marR="0" rtl="0" algn="ctr">
              <a:lnSpc>
                <a:spcPct val="100000"/>
              </a:lnSpc>
              <a:spcBef>
                <a:spcPts val="0"/>
              </a:spcBef>
              <a:spcAft>
                <a:spcPts val="0"/>
              </a:spcAft>
              <a:buClr>
                <a:srgbClr val="DAD3AE"/>
              </a:buClr>
              <a:buSzPts val="6600"/>
              <a:buFont typeface="Times New Roman"/>
              <a:buNone/>
            </a:pPr>
            <a:r>
              <a:rPr b="1" i="1" lang="en-US" sz="6600" u="none" cap="none" strike="noStrike">
                <a:solidFill>
                  <a:srgbClr val="DAD3AE"/>
                </a:solidFill>
                <a:latin typeface="Times New Roman"/>
                <a:ea typeface="Times New Roman"/>
                <a:cs typeface="Times New Roman"/>
                <a:sym typeface="Times New Roman"/>
              </a:rPr>
              <a:t>El Arte nos hace Inmortales</a:t>
            </a:r>
            <a:r>
              <a:rPr b="1" i="1" lang="en-US" sz="6600" u="none" cap="none" strike="noStrike">
                <a:solidFill>
                  <a:srgbClr val="FFCC00"/>
                </a:solidFill>
                <a:latin typeface="Times New Roman"/>
                <a:ea typeface="Times New Roman"/>
                <a:cs typeface="Times New Roman"/>
                <a:sym typeface="Times New Roman"/>
              </a:rPr>
              <a:t> </a:t>
            </a:r>
          </a:p>
        </p:txBody>
      </p:sp>
      <p:pic>
        <p:nvPicPr>
          <p:cNvPr id="130" name="Shape 130"/>
          <p:cNvPicPr preferRelativeResize="0"/>
          <p:nvPr/>
        </p:nvPicPr>
        <p:blipFill rotWithShape="1">
          <a:blip r:embed="rId3">
            <a:alphaModFix/>
          </a:blip>
          <a:srcRect b="0" l="0" r="0" t="0"/>
          <a:stretch/>
        </p:blipFill>
        <p:spPr>
          <a:xfrm>
            <a:off x="4191000" y="2133600"/>
            <a:ext cx="1085850" cy="1371600"/>
          </a:xfrm>
          <a:prstGeom prst="rect">
            <a:avLst/>
          </a:prstGeom>
          <a:noFill/>
          <a:ln>
            <a:noFill/>
          </a:ln>
        </p:spPr>
      </p:pic>
      <p:sp>
        <p:nvSpPr>
          <p:cNvPr id="131" name="Shape 131"/>
          <p:cNvSpPr txBox="1"/>
          <p:nvPr/>
        </p:nvSpPr>
        <p:spPr>
          <a:xfrm>
            <a:off x="228600" y="3810000"/>
            <a:ext cx="8915400" cy="1544637"/>
          </a:xfrm>
          <a:prstGeom prst="rect">
            <a:avLst/>
          </a:prstGeom>
          <a:noFill/>
          <a:ln>
            <a:noFill/>
          </a:ln>
        </p:spPr>
        <p:txBody>
          <a:bodyPr anchorCtr="0" anchor="t" bIns="45700" lIns="91425" rIns="91425" wrap="square" tIns="45700">
            <a:noAutofit/>
          </a:bodyPr>
          <a:lstStyle/>
          <a:p>
            <a:pPr indent="-177800" lvl="0" marL="0" marR="0" rtl="0" algn="ctr">
              <a:lnSpc>
                <a:spcPct val="100000"/>
              </a:lnSpc>
              <a:spcBef>
                <a:spcPts val="0"/>
              </a:spcBef>
              <a:spcAft>
                <a:spcPts val="0"/>
              </a:spcAft>
              <a:buClr>
                <a:srgbClr val="DAD3AE"/>
              </a:buClr>
              <a:buSzPts val="2800"/>
              <a:buFont typeface="Calibri"/>
              <a:buNone/>
            </a:pPr>
            <a:r>
              <a:rPr b="1" i="1" lang="en-US" sz="2800" u="none" cap="none" strike="noStrike">
                <a:solidFill>
                  <a:srgbClr val="DAD3AE"/>
                </a:solidFill>
                <a:latin typeface="Calibri"/>
                <a:ea typeface="Calibri"/>
                <a:cs typeface="Calibri"/>
                <a:sym typeface="Calibri"/>
              </a:rPr>
              <a:t>Quien pierde su pasado, se pierde así mismo </a:t>
            </a:r>
          </a:p>
          <a:p>
            <a:pPr indent="-177800" lvl="0" marL="0" marR="0" rtl="0" algn="ctr">
              <a:lnSpc>
                <a:spcPct val="100000"/>
              </a:lnSpc>
              <a:spcBef>
                <a:spcPts val="560"/>
              </a:spcBef>
              <a:spcAft>
                <a:spcPts val="0"/>
              </a:spcAft>
              <a:buClr>
                <a:srgbClr val="DAD3AE"/>
              </a:buClr>
              <a:buSzPts val="2800"/>
              <a:buFont typeface="Calibri"/>
              <a:buNone/>
            </a:pPr>
            <a:r>
              <a:rPr b="1" i="1" lang="en-US" sz="2800" u="none" cap="none" strike="noStrike">
                <a:solidFill>
                  <a:srgbClr val="DAD3AE"/>
                </a:solidFill>
                <a:latin typeface="Calibri"/>
                <a:ea typeface="Calibri"/>
                <a:cs typeface="Calibri"/>
                <a:sym typeface="Calibri"/>
              </a:rPr>
              <a:t>Difundamos lo nuestro, el arte peruano es ancestral </a:t>
            </a:r>
          </a:p>
          <a:p>
            <a:pPr indent="-177800" lvl="0" marL="0" marR="0" rtl="0" algn="ctr">
              <a:lnSpc>
                <a:spcPct val="100000"/>
              </a:lnSpc>
              <a:spcBef>
                <a:spcPts val="560"/>
              </a:spcBef>
              <a:spcAft>
                <a:spcPts val="0"/>
              </a:spcAft>
              <a:buClr>
                <a:srgbClr val="DAD3AE"/>
              </a:buClr>
              <a:buSzPts val="2800"/>
              <a:buFont typeface="Calibri"/>
              <a:buNone/>
            </a:pPr>
            <a:r>
              <a:rPr b="1" i="1" lang="en-US" sz="2800" u="none" cap="none" strike="noStrike">
                <a:solidFill>
                  <a:srgbClr val="DAD3AE"/>
                </a:solidFill>
                <a:latin typeface="Calibri"/>
                <a:ea typeface="Calibri"/>
                <a:cs typeface="Calibri"/>
                <a:sym typeface="Calibri"/>
              </a:rPr>
              <a:t>Por favor reenviarlo a sus contactos </a:t>
            </a:r>
            <a:r>
              <a:rPr b="1" i="0" lang="en-US" sz="2800" u="sng" cap="none" strike="noStrike">
                <a:solidFill>
                  <a:srgbClr val="DAD3AE"/>
                </a:solidFill>
                <a:latin typeface="Calibri"/>
                <a:ea typeface="Calibri"/>
                <a:cs typeface="Calibri"/>
                <a:sym typeface="Calibri"/>
              </a:rPr>
              <a:t> </a:t>
            </a:r>
          </a:p>
        </p:txBody>
      </p:sp>
      <p:sp>
        <p:nvSpPr>
          <p:cNvPr id="132" name="Shape 132"/>
          <p:cNvSpPr txBox="1"/>
          <p:nvPr/>
        </p:nvSpPr>
        <p:spPr>
          <a:xfrm>
            <a:off x="228600" y="6248400"/>
            <a:ext cx="3663950" cy="549275"/>
          </a:xfrm>
          <a:prstGeom prst="rect">
            <a:avLst/>
          </a:prstGeom>
          <a:noFill/>
          <a:ln>
            <a:noFill/>
          </a:ln>
        </p:spPr>
        <p:txBody>
          <a:bodyPr anchorCtr="0" anchor="t" bIns="0" lIns="0" rIns="0" wrap="square" tIns="0">
            <a:noAutofit/>
          </a:bodyPr>
          <a:lstStyle/>
          <a:p>
            <a:pPr indent="-114300" lvl="0" marL="0" marR="0" rtl="0" algn="l">
              <a:lnSpc>
                <a:spcPct val="100000"/>
              </a:lnSpc>
              <a:spcBef>
                <a:spcPts val="0"/>
              </a:spcBef>
              <a:spcAft>
                <a:spcPts val="0"/>
              </a:spcAft>
              <a:buClr>
                <a:srgbClr val="DAD3AE"/>
              </a:buClr>
              <a:buSzPts val="1800"/>
              <a:buFont typeface="Calibri"/>
              <a:buNone/>
            </a:pPr>
            <a:r>
              <a:rPr b="1" i="1" lang="en-US" sz="1800" u="none" cap="none" strike="noStrike">
                <a:solidFill>
                  <a:srgbClr val="DAD3AE"/>
                </a:solidFill>
                <a:latin typeface="Calibri"/>
                <a:ea typeface="Calibri"/>
                <a:cs typeface="Calibri"/>
                <a:sym typeface="Calibri"/>
              </a:rPr>
              <a:t>Hoy es:  *</a:t>
            </a:r>
          </a:p>
        </p:txBody>
      </p:sp>
      <p:sp>
        <p:nvSpPr>
          <p:cNvPr id="133" name="Shape 133"/>
          <p:cNvSpPr txBox="1"/>
          <p:nvPr/>
        </p:nvSpPr>
        <p:spPr>
          <a:xfrm>
            <a:off x="6400800" y="6091237"/>
            <a:ext cx="2362200" cy="461962"/>
          </a:xfrm>
          <a:prstGeom prst="rect">
            <a:avLst/>
          </a:prstGeom>
          <a:solidFill>
            <a:srgbClr val="DAD3AE"/>
          </a:solidFill>
          <a:ln cap="flat" cmpd="tri" w="95250">
            <a:solidFill>
              <a:srgbClr val="2C2D27"/>
            </a:solidFill>
            <a:prstDash val="solid"/>
            <a:miter lim="800000"/>
            <a:headEnd len="med" w="med" type="none"/>
            <a:tailEnd len="med" w="med" type="none"/>
          </a:ln>
        </p:spPr>
        <p:txBody>
          <a:bodyPr anchorCtr="0" anchor="t" bIns="45700" lIns="91425" rIns="91425" wrap="square" tIns="45700">
            <a:noAutofit/>
          </a:bodyPr>
          <a:lstStyle/>
          <a:p>
            <a:pPr indent="-114300" lvl="0" marL="0" marR="0" rtl="0" algn="r">
              <a:lnSpc>
                <a:spcPct val="100000"/>
              </a:lnSpc>
              <a:spcBef>
                <a:spcPts val="0"/>
              </a:spcBef>
              <a:spcAft>
                <a:spcPts val="0"/>
              </a:spcAft>
              <a:buClr>
                <a:srgbClr val="000000"/>
              </a:buClr>
              <a:buSzPts val="1800"/>
              <a:buFont typeface="Arial"/>
              <a:buNone/>
            </a:pPr>
            <a:r>
              <a:rPr b="1" i="1" lang="en-US" sz="1800" u="none" cap="none" strike="noStrike">
                <a:solidFill>
                  <a:srgbClr val="000000"/>
                </a:solidFill>
                <a:latin typeface="Arial"/>
                <a:ea typeface="Arial"/>
                <a:cs typeface="Arial"/>
                <a:sym typeface="Arial"/>
              </a:rPr>
              <a:t>Son: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7" name="Shape 27"/>
        <p:cNvGrpSpPr/>
        <p:nvPr/>
      </p:nvGrpSpPr>
      <p:grpSpPr>
        <a:xfrm>
          <a:off x="0" y="0"/>
          <a:ext cx="0" cy="0"/>
          <a:chOff x="0" y="0"/>
          <a:chExt cx="0" cy="0"/>
        </a:xfrm>
      </p:grpSpPr>
      <p:sp>
        <p:nvSpPr>
          <p:cNvPr id="28" name="Shape 28"/>
          <p:cNvSpPr txBox="1"/>
          <p:nvPr>
            <p:ph type="title"/>
          </p:nvPr>
        </p:nvSpPr>
        <p:spPr>
          <a:xfrm>
            <a:off x="0" y="5257800"/>
            <a:ext cx="9144000" cy="1490662"/>
          </a:xfrm>
          <a:prstGeom prst="rect">
            <a:avLst/>
          </a:prstGeom>
          <a:no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Hace pocos días el Papa Francisco mencionó que el Perú tenía muchos santos. Esto en relación a su próxima visita a nuestro país en enero del 2018. Haré un pequeño recuento de quienes eran y será en orden cronológico. </a:t>
            </a:r>
            <a:r>
              <a:rPr b="1" i="1" lang="en-US" sz="1400" u="none" cap="none" strike="noStrike">
                <a:solidFill>
                  <a:schemeClr val="dk1"/>
                </a:solidFill>
                <a:latin typeface="Calibri"/>
                <a:ea typeface="Calibri"/>
                <a:cs typeface="Calibri"/>
                <a:sym typeface="Calibri"/>
              </a:rPr>
              <a:t>------</a:t>
            </a:r>
            <a:br>
              <a:rPr b="1" i="1" lang="en-US" sz="1400" u="none" cap="none" strike="noStrike">
                <a:solidFill>
                  <a:schemeClr val="dk1"/>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El mundo católico reconoce como santos a los peruanos Santa Rosa de Lima y San Martín de Porres.</a:t>
            </a:r>
            <a:r>
              <a:rPr b="1" i="1" lang="en-US" sz="1400" u="none" cap="none" strike="noStrike">
                <a:solidFill>
                  <a:schemeClr val="dk1"/>
                </a:solidFill>
                <a:latin typeface="Calibri"/>
                <a:ea typeface="Calibri"/>
                <a:cs typeface="Calibri"/>
                <a:sym typeface="Calibri"/>
              </a:rPr>
              <a:t>-------------------------- </a:t>
            </a:r>
            <a:r>
              <a:rPr b="1" i="1" lang="en-US" sz="1400" u="none" cap="none" strike="noStrike">
                <a:solidFill>
                  <a:srgbClr val="DDD6B3"/>
                </a:solidFill>
                <a:latin typeface="Calibri"/>
                <a:ea typeface="Calibri"/>
                <a:cs typeface="Calibri"/>
                <a:sym typeface="Calibri"/>
              </a:rPr>
              <a:t>Los otros tres: Santo Toribio de Mogrovejo, San Francisco Solano y San Juan Masías, eran españoles de nacimiento, los cuales consagraron su vida pastoral en el Perú razón por la cual se le consideran peruanos.</a:t>
            </a:r>
            <a:r>
              <a:rPr b="1" i="1" lang="en-US" sz="1400" u="none" cap="none" strike="noStrike">
                <a:solidFill>
                  <a:schemeClr val="dk1"/>
                </a:solidFill>
                <a:latin typeface="Calibri"/>
                <a:ea typeface="Calibri"/>
                <a:cs typeface="Calibri"/>
                <a:sym typeface="Calibri"/>
              </a:rPr>
              <a:t>-----------------------------------------</a:t>
            </a:r>
            <a:br>
              <a:rPr b="1" i="1" lang="en-US" sz="1400" u="none" cap="none" strike="noStrike">
                <a:solidFill>
                  <a:schemeClr val="dk1"/>
                </a:solidFill>
                <a:latin typeface="Calibri"/>
                <a:ea typeface="Calibri"/>
                <a:cs typeface="Calibri"/>
                <a:sym typeface="Calibri"/>
              </a:rPr>
            </a:br>
            <a:br>
              <a:rPr b="1" i="1" lang="en-US" sz="800" u="none" cap="none" strike="noStrike">
                <a:solidFill>
                  <a:schemeClr val="dk1"/>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El texto a presentar pertenece a una publicación, de mi autoría, en el Boletín de Nueva York en mayo del año 2006. </a:t>
            </a:r>
            <a:r>
              <a:rPr b="1" i="1" lang="en-US" sz="1400" u="none" cap="none" strike="noStrike">
                <a:solidFill>
                  <a:schemeClr val="dk1"/>
                </a:solidFill>
                <a:latin typeface="Calibri"/>
                <a:ea typeface="Calibri"/>
                <a:cs typeface="Calibri"/>
                <a:sym typeface="Calibri"/>
              </a:rPr>
              <a:t>--------</a:t>
            </a:r>
          </a:p>
        </p:txBody>
      </p:sp>
      <p:pic>
        <p:nvPicPr>
          <p:cNvPr id="29" name="Shape 29"/>
          <p:cNvPicPr preferRelativeResize="0"/>
          <p:nvPr/>
        </p:nvPicPr>
        <p:blipFill rotWithShape="1">
          <a:blip r:embed="rId3">
            <a:alphaModFix/>
          </a:blip>
          <a:srcRect b="0" l="0" r="0" t="0"/>
          <a:stretch/>
        </p:blipFill>
        <p:spPr>
          <a:xfrm>
            <a:off x="0" y="63500"/>
            <a:ext cx="9144000" cy="5002212"/>
          </a:xfrm>
          <a:prstGeom prst="rect">
            <a:avLst/>
          </a:prstGeom>
          <a:noFill/>
          <a:ln>
            <a:noFill/>
          </a:ln>
        </p:spPr>
      </p:pic>
      <p:sp>
        <p:nvSpPr>
          <p:cNvPr id="30" name="Shape 30"/>
          <p:cNvSpPr txBox="1"/>
          <p:nvPr/>
        </p:nvSpPr>
        <p:spPr>
          <a:xfrm>
            <a:off x="-228600" y="2514600"/>
            <a:ext cx="2133600" cy="304800"/>
          </a:xfrm>
          <a:prstGeom prst="rect">
            <a:avLst/>
          </a:prstGeom>
          <a:noFill/>
          <a:ln>
            <a:noFill/>
          </a:ln>
        </p:spPr>
        <p:txBody>
          <a:bodyPr anchorCtr="0" anchor="t" bIns="45700" lIns="91425" rIns="91425" wrap="square" tIns="45700">
            <a:noAutofit/>
          </a:bodyPr>
          <a:lstStyle/>
          <a:p>
            <a:pPr indent="-88900" lvl="0" marL="0" marR="0" rtl="0" algn="ctr">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Santo T. de Mogrovejo</a:t>
            </a:r>
          </a:p>
        </p:txBody>
      </p:sp>
      <p:sp>
        <p:nvSpPr>
          <p:cNvPr id="31" name="Shape 31"/>
          <p:cNvSpPr txBox="1"/>
          <p:nvPr/>
        </p:nvSpPr>
        <p:spPr>
          <a:xfrm>
            <a:off x="2667000" y="2209800"/>
            <a:ext cx="2133600" cy="304800"/>
          </a:xfrm>
          <a:prstGeom prst="rect">
            <a:avLst/>
          </a:prstGeom>
          <a:noFill/>
          <a:ln>
            <a:noFill/>
          </a:ln>
        </p:spPr>
        <p:txBody>
          <a:bodyPr anchorCtr="0" anchor="t" bIns="45700" lIns="91425" rIns="91425" wrap="square" tIns="45700">
            <a:noAutofit/>
          </a:bodyPr>
          <a:lstStyle/>
          <a:p>
            <a:pPr indent="-88900" lvl="0" marL="0" marR="0" rtl="0" algn="ctr">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San Francisco Solano</a:t>
            </a:r>
          </a:p>
        </p:txBody>
      </p:sp>
      <p:sp>
        <p:nvSpPr>
          <p:cNvPr id="32" name="Shape 32"/>
          <p:cNvSpPr txBox="1"/>
          <p:nvPr/>
        </p:nvSpPr>
        <p:spPr>
          <a:xfrm>
            <a:off x="4724400" y="1371600"/>
            <a:ext cx="2133600" cy="304800"/>
          </a:xfrm>
          <a:prstGeom prst="rect">
            <a:avLst/>
          </a:prstGeom>
          <a:noFill/>
          <a:ln>
            <a:noFill/>
          </a:ln>
        </p:spPr>
        <p:txBody>
          <a:bodyPr anchorCtr="0" anchor="t" bIns="45700" lIns="91425" rIns="91425" wrap="square" tIns="45700">
            <a:noAutofit/>
          </a:bodyPr>
          <a:lstStyle/>
          <a:p>
            <a:pPr indent="-88900" lvl="0" marL="0" marR="0" rtl="0" algn="ctr">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San Juan Macías</a:t>
            </a:r>
          </a:p>
        </p:txBody>
      </p:sp>
      <p:sp>
        <p:nvSpPr>
          <p:cNvPr id="33" name="Shape 33"/>
          <p:cNvSpPr txBox="1"/>
          <p:nvPr/>
        </p:nvSpPr>
        <p:spPr>
          <a:xfrm>
            <a:off x="7162800" y="2209800"/>
            <a:ext cx="2133600" cy="304800"/>
          </a:xfrm>
          <a:prstGeom prst="rect">
            <a:avLst/>
          </a:prstGeom>
          <a:noFill/>
          <a:ln>
            <a:noFill/>
          </a:ln>
        </p:spPr>
        <p:txBody>
          <a:bodyPr anchorCtr="0" anchor="t" bIns="45700" lIns="91425" rIns="91425" wrap="square" tIns="45700">
            <a:noAutofit/>
          </a:bodyPr>
          <a:lstStyle/>
          <a:p>
            <a:pPr indent="-88900" lvl="0" marL="0" marR="0" rtl="0" algn="ctr">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San Martín de Porres</a:t>
            </a:r>
          </a:p>
        </p:txBody>
      </p:sp>
      <p:sp>
        <p:nvSpPr>
          <p:cNvPr id="34" name="Shape 34"/>
          <p:cNvSpPr txBox="1"/>
          <p:nvPr/>
        </p:nvSpPr>
        <p:spPr>
          <a:xfrm>
            <a:off x="228600" y="4724400"/>
            <a:ext cx="2133600" cy="304800"/>
          </a:xfrm>
          <a:prstGeom prst="rect">
            <a:avLst/>
          </a:prstGeom>
          <a:noFill/>
          <a:ln>
            <a:noFill/>
          </a:ln>
        </p:spPr>
        <p:txBody>
          <a:bodyPr anchorCtr="0" anchor="t" bIns="45700" lIns="91425" rIns="91425" wrap="square" tIns="45700">
            <a:noAutofit/>
          </a:bodyPr>
          <a:lstStyle/>
          <a:p>
            <a:pPr indent="-88900" lvl="0" marL="0" marR="0" rtl="0" algn="ctr">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Santa Rosa de Lima </a:t>
            </a:r>
          </a:p>
        </p:txBody>
      </p:sp>
      <p:sp>
        <p:nvSpPr>
          <p:cNvPr id="35" name="Shape 35"/>
          <p:cNvSpPr txBox="1"/>
          <p:nvPr/>
        </p:nvSpPr>
        <p:spPr>
          <a:xfrm>
            <a:off x="6781800" y="4495800"/>
            <a:ext cx="2133600" cy="517525"/>
          </a:xfrm>
          <a:prstGeom prst="rect">
            <a:avLst/>
          </a:prstGeom>
          <a:noFill/>
          <a:ln>
            <a:noFill/>
          </a:ln>
        </p:spPr>
        <p:txBody>
          <a:bodyPr anchorCtr="0" anchor="t" bIns="45700" lIns="91425" rIns="91425" wrap="square" tIns="45700">
            <a:noAutofit/>
          </a:bodyPr>
          <a:lstStyle/>
          <a:p>
            <a:pPr indent="-88900" lvl="0" marL="0" marR="0" rtl="0" algn="ctr">
              <a:lnSpc>
                <a:spcPct val="100000"/>
              </a:lnSpc>
              <a:spcBef>
                <a:spcPts val="0"/>
              </a:spcBef>
              <a:spcAft>
                <a:spcPts val="0"/>
              </a:spcAft>
              <a:buClr>
                <a:schemeClr val="dk1"/>
              </a:buClr>
              <a:buSzPts val="1400"/>
              <a:buFont typeface="Calibri"/>
              <a:buNone/>
            </a:pPr>
            <a:r>
              <a:rPr b="1" i="1" lang="en-US" sz="1400" u="none" cap="none" strike="noStrike">
                <a:solidFill>
                  <a:schemeClr val="dk1"/>
                </a:solidFill>
                <a:latin typeface="Calibri"/>
                <a:ea typeface="Calibri"/>
                <a:cs typeface="Calibri"/>
                <a:sym typeface="Calibri"/>
              </a:rPr>
              <a:t>Su Santidad  el </a:t>
            </a:r>
            <a:br>
              <a:rPr b="1" i="1" lang="en-US" sz="1400" u="none" cap="none" strike="noStrike">
                <a:solidFill>
                  <a:schemeClr val="dk1"/>
                </a:solidFill>
                <a:latin typeface="Calibri"/>
                <a:ea typeface="Calibri"/>
                <a:cs typeface="Calibri"/>
                <a:sym typeface="Calibri"/>
              </a:rPr>
            </a:br>
            <a:r>
              <a:rPr b="1" i="1" lang="en-US" sz="1400" u="none" cap="none" strike="noStrike">
                <a:solidFill>
                  <a:schemeClr val="dk1"/>
                </a:solidFill>
                <a:latin typeface="Calibri"/>
                <a:ea typeface="Calibri"/>
                <a:cs typeface="Calibri"/>
                <a:sym typeface="Calibri"/>
              </a:rPr>
              <a:t>Papa Francisco</a:t>
            </a:r>
            <a:r>
              <a:rPr b="1" i="1" lang="en-US" sz="1400" u="none" cap="none" strike="noStrike">
                <a:solidFill>
                  <a:srgbClr val="DDD6B3"/>
                </a:solidFill>
                <a:latin typeface="Calibri"/>
                <a:ea typeface="Calibri"/>
                <a:cs typeface="Calibri"/>
                <a:sym typeface="Calibri"/>
              </a:rPr>
              <a: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39" name="Shape 39"/>
        <p:cNvGrpSpPr/>
        <p:nvPr/>
      </p:nvGrpSpPr>
      <p:grpSpPr>
        <a:xfrm>
          <a:off x="0" y="0"/>
          <a:ext cx="0" cy="0"/>
          <a:chOff x="0" y="0"/>
          <a:chExt cx="0" cy="0"/>
        </a:xfrm>
      </p:grpSpPr>
      <p:sp>
        <p:nvSpPr>
          <p:cNvPr id="40" name="Shape 40"/>
          <p:cNvSpPr txBox="1"/>
          <p:nvPr>
            <p:ph type="title"/>
          </p:nvPr>
        </p:nvSpPr>
        <p:spPr>
          <a:xfrm>
            <a:off x="4876800" y="838200"/>
            <a:ext cx="4267200" cy="2432050"/>
          </a:xfrm>
          <a:prstGeom prst="rect">
            <a:avLst/>
          </a:prstGeom>
          <a:no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En el siglo XVII, en la Lima virreinal se vivía la denominada “Época dorada de la Santidad”. En aquel tiempo nuestra cuidad, como pocas en el mundo, tenía el privilegio de tener este grupo humano contemporáneo.</a:t>
            </a:r>
            <a:r>
              <a:rPr b="1" i="1" lang="en-US" sz="1400" u="none" cap="none" strike="noStrike">
                <a:solidFill>
                  <a:schemeClr val="dk2"/>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La vida de los santos difiere en épocas y contextos, de los cuales raramente pensamos que eran personas que vivieron momentos de ambición y vanidad como todos nosotros. </a:t>
            </a:r>
            <a:r>
              <a:rPr b="1" i="1" lang="en-US" sz="1400" u="none" cap="none" strike="noStrike">
                <a:solidFill>
                  <a:schemeClr val="dk2"/>
                </a:solidFill>
                <a:latin typeface="Calibri"/>
                <a:ea typeface="Calibri"/>
                <a:cs typeface="Calibri"/>
                <a:sym typeface="Calibri"/>
              </a:rPr>
              <a:t>--------------------------------------------------------------</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Cuatro de los cinco santos que tenemos, se podían encontrar, caminar y coincidir en sus calles. </a:t>
            </a:r>
            <a:r>
              <a:rPr b="1" i="1" lang="en-US" sz="1400" u="none" cap="none" strike="noStrike">
                <a:solidFill>
                  <a:schemeClr val="dk2"/>
                </a:solidFill>
                <a:latin typeface="Calibri"/>
                <a:ea typeface="Calibri"/>
                <a:cs typeface="Calibri"/>
                <a:sym typeface="Calibri"/>
              </a:rPr>
              <a:t>---------------</a:t>
            </a:r>
          </a:p>
        </p:txBody>
      </p:sp>
      <p:pic>
        <p:nvPicPr>
          <p:cNvPr id="41" name="Shape 41"/>
          <p:cNvPicPr preferRelativeResize="0"/>
          <p:nvPr/>
        </p:nvPicPr>
        <p:blipFill rotWithShape="1">
          <a:blip r:embed="rId3">
            <a:alphaModFix/>
          </a:blip>
          <a:srcRect b="0" l="0" r="0" t="0"/>
          <a:stretch/>
        </p:blipFill>
        <p:spPr>
          <a:xfrm>
            <a:off x="228600" y="304800"/>
            <a:ext cx="4557712" cy="5334000"/>
          </a:xfrm>
          <a:prstGeom prst="rect">
            <a:avLst/>
          </a:prstGeom>
          <a:noFill/>
          <a:ln>
            <a:noFill/>
          </a:ln>
        </p:spPr>
      </p:pic>
      <p:sp>
        <p:nvSpPr>
          <p:cNvPr id="42" name="Shape 42"/>
          <p:cNvSpPr txBox="1"/>
          <p:nvPr/>
        </p:nvSpPr>
        <p:spPr>
          <a:xfrm>
            <a:off x="0" y="5638800"/>
            <a:ext cx="4800600" cy="1244600"/>
          </a:xfrm>
          <a:prstGeom prst="rect">
            <a:avLst/>
          </a:prstGeom>
          <a:noFill/>
          <a:ln>
            <a:noFill/>
          </a:ln>
        </p:spPr>
        <p:txBody>
          <a:bodyPr anchorCtr="0" anchor="t" bIns="45700" lIns="91425" rIns="91425" wrap="square" tIns="45700">
            <a:noAutofit/>
          </a:bodyPr>
          <a:lstStyle/>
          <a:p>
            <a:pPr indent="-88900" lvl="0" marL="0" marR="0" rtl="0" algn="just">
              <a:lnSpc>
                <a:spcPct val="9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Es uno de los primeros nacimientos en Lima, fue costeado por Francisca Pizarro Yupanqui (1534-1598) inicialmente colocado en el antiguo sepulcro de su padre. Es el  más antiguo conservado en la actualidad. Se puede ver en la Catedral de Lima desde 1558.</a:t>
            </a:r>
            <a:r>
              <a:rPr b="1" i="1" lang="en-US" sz="1400" u="none" cap="none" strike="noStrike">
                <a:solidFill>
                  <a:schemeClr val="dk1"/>
                </a:solidFill>
                <a:latin typeface="Calibri"/>
                <a:ea typeface="Calibri"/>
                <a:cs typeface="Calibri"/>
                <a:sym typeface="Calibri"/>
              </a:rPr>
              <a:t>.------------------------------------------------------------- </a:t>
            </a:r>
            <a:br>
              <a:rPr b="1" i="1" lang="en-US" sz="1400" u="none" cap="none" strike="noStrike">
                <a:solidFill>
                  <a:schemeClr val="dk1"/>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Obra de:  Alonso Gómez, Toro-Castilla-España  ¿-1565 </a:t>
            </a:r>
          </a:p>
        </p:txBody>
      </p:sp>
      <p:sp>
        <p:nvSpPr>
          <p:cNvPr id="43" name="Shape 43"/>
          <p:cNvSpPr txBox="1"/>
          <p:nvPr/>
        </p:nvSpPr>
        <p:spPr>
          <a:xfrm>
            <a:off x="0" y="0"/>
            <a:ext cx="4724400" cy="304800"/>
          </a:xfrm>
          <a:prstGeom prst="rect">
            <a:avLst/>
          </a:prstGeom>
          <a:noFill/>
          <a:ln>
            <a:noFill/>
          </a:ln>
        </p:spPr>
        <p:txBody>
          <a:bodyPr anchorCtr="0" anchor="t" bIns="45700" lIns="91425" rIns="91425" wrap="square" tIns="45700">
            <a:noAutofit/>
          </a:bodyPr>
          <a:lstStyle/>
          <a:p>
            <a:pPr indent="-88900" lvl="0" marL="0" marR="0" rtl="0" algn="ctr">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Adoración de los pastores al Niño</a:t>
            </a:r>
          </a:p>
        </p:txBody>
      </p:sp>
      <p:sp>
        <p:nvSpPr>
          <p:cNvPr id="44" name="Shape 44"/>
          <p:cNvSpPr txBox="1"/>
          <p:nvPr/>
        </p:nvSpPr>
        <p:spPr>
          <a:xfrm>
            <a:off x="4876800" y="3352800"/>
            <a:ext cx="4038600" cy="1155700"/>
          </a:xfrm>
          <a:prstGeom prst="rect">
            <a:avLst/>
          </a:prstGeom>
          <a:noFill/>
          <a:ln>
            <a:noFill/>
          </a:ln>
        </p:spPr>
        <p:txBody>
          <a:bodyPr anchorCtr="0" anchor="t" bIns="45700" lIns="91425" rIns="91425" wrap="square" tIns="45700">
            <a:noAutofit/>
          </a:bodyPr>
          <a:lstStyle/>
          <a:p>
            <a:pPr indent="-88900" lvl="0" marL="0" marR="0" rtl="0" algn="l">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Santo Toribio Alfonso de Mogrovejo (1538-1606)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San Francisco Solano (1549-1610)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San Martín de Porres (1579-1639)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Santa Rosa de Lima (1586-1617)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San Juan Masías (1585-1645)</a:t>
            </a:r>
          </a:p>
        </p:txBody>
      </p:sp>
      <p:sp>
        <p:nvSpPr>
          <p:cNvPr id="45" name="Shape 45"/>
          <p:cNvSpPr txBox="1"/>
          <p:nvPr/>
        </p:nvSpPr>
        <p:spPr>
          <a:xfrm>
            <a:off x="4724400" y="4648200"/>
            <a:ext cx="4648200" cy="942975"/>
          </a:xfrm>
          <a:prstGeom prst="rect">
            <a:avLst/>
          </a:prstGeom>
          <a:noFill/>
          <a:ln>
            <a:noFill/>
          </a:ln>
        </p:spPr>
        <p:txBody>
          <a:bodyPr anchorCtr="0" anchor="t" bIns="45700" lIns="91425" rIns="91425" wrap="square" tIns="45700">
            <a:noAutofit/>
          </a:bodyPr>
          <a:lstStyle/>
          <a:p>
            <a:pPr indent="-88900" lvl="0" marL="0" marR="0" rtl="0" algn="l">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Masías  llegó a Lima tras el fallecimiento de Santo Toribio</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y compartió con los anteriores.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La vida y muerte de estos personajes es altamente conocida por todos los peruanos.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49" name="Shape 49"/>
        <p:cNvGrpSpPr/>
        <p:nvPr/>
      </p:nvGrpSpPr>
      <p:grpSpPr>
        <a:xfrm>
          <a:off x="0" y="0"/>
          <a:ext cx="0" cy="0"/>
          <a:chOff x="0" y="0"/>
          <a:chExt cx="0" cy="0"/>
        </a:xfrm>
      </p:grpSpPr>
      <p:sp>
        <p:nvSpPr>
          <p:cNvPr id="50" name="Shape 50"/>
          <p:cNvSpPr txBox="1"/>
          <p:nvPr>
            <p:ph type="title"/>
          </p:nvPr>
        </p:nvSpPr>
        <p:spPr>
          <a:xfrm>
            <a:off x="4191000" y="200025"/>
            <a:ext cx="4876800" cy="6610350"/>
          </a:xfrm>
          <a:prstGeom prst="rect">
            <a:avLst/>
          </a:prstGeom>
          <a:no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chemeClr val="dk1"/>
              </a:buClr>
              <a:buSzPts val="1400"/>
              <a:buFont typeface="Calibri"/>
              <a:buNone/>
            </a:pPr>
            <a:r>
              <a:rPr b="1" i="1" lang="en-US" sz="1400" u="none" cap="none" strike="noStrike">
                <a:solidFill>
                  <a:schemeClr val="dk1"/>
                </a:solidFill>
                <a:latin typeface="Calibri"/>
                <a:ea typeface="Calibri"/>
                <a:cs typeface="Calibri"/>
                <a:sym typeface="Calibri"/>
              </a:rPr>
              <a:t>---------------</a:t>
            </a:r>
            <a:r>
              <a:rPr b="1" i="1" lang="en-US" sz="1400" u="sng" cap="none" strike="noStrike">
                <a:solidFill>
                  <a:srgbClr val="DDD6B3"/>
                </a:solidFill>
                <a:latin typeface="Calibri"/>
                <a:ea typeface="Calibri"/>
                <a:cs typeface="Calibri"/>
                <a:sym typeface="Calibri"/>
              </a:rPr>
              <a:t>Santo Toribio de Mogrovejo (1538- 1606</a:t>
            </a:r>
            <a:r>
              <a:rPr b="1" i="1" lang="en-US" sz="900" u="sng" cap="none" strike="noStrike">
                <a:solidFill>
                  <a:srgbClr val="DDD6B3"/>
                </a:solidFill>
                <a:latin typeface="Calibri"/>
                <a:ea typeface="Calibri"/>
                <a:cs typeface="Calibri"/>
                <a:sym typeface="Calibri"/>
              </a:rPr>
              <a:t>)</a:t>
            </a:r>
            <a:r>
              <a:rPr b="1" i="1" lang="en-US" sz="900" u="sng" cap="none" strike="noStrike">
                <a:solidFill>
                  <a:schemeClr val="dk1"/>
                </a:solidFill>
                <a:latin typeface="Calibri"/>
                <a:ea typeface="Calibri"/>
                <a:cs typeface="Calibri"/>
                <a:sym typeface="Calibri"/>
              </a:rPr>
              <a:t>-</a:t>
            </a:r>
            <a:r>
              <a:rPr b="1" i="1" lang="en-US" sz="900" u="none" cap="none" strike="noStrike">
                <a:solidFill>
                  <a:schemeClr val="dk1"/>
                </a:solidFill>
                <a:latin typeface="Calibri"/>
                <a:ea typeface="Calibri"/>
                <a:cs typeface="Calibri"/>
                <a:sym typeface="Calibri"/>
              </a:rPr>
              <a:t>-----------------------------------------------------------------</a:t>
            </a:r>
            <a:br>
              <a:rPr b="1" i="1" lang="en-US" sz="900" u="none" cap="none" strike="noStrike">
                <a:solidFill>
                  <a:schemeClr val="dk1"/>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Considerado como santo peruano, nació en Mayorga, España, Graduado en derecho, había sido nombrado Presidente del Tribunal de Granada en España cuando el emperador Felipe II al conocer sus grandes cualidades le propuso al Sumo Pontífice para que lo nombrara Arzobispo de Lima al estar vacante la Sede Arzobispal de la Cuidad de los Reyes.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Nombrado por el Papa Gregorio XIII, como el segundo arzobispo de Lima como y sucesor de Jerónimo de Loayza.</a:t>
            </a:r>
            <a:r>
              <a:rPr b="1" i="1" lang="en-US" sz="1400" u="none" cap="none" strike="noStrike">
                <a:solidFill>
                  <a:schemeClr val="dk1"/>
                </a:solidFill>
                <a:latin typeface="Calibri"/>
                <a:ea typeface="Calibri"/>
                <a:cs typeface="Calibri"/>
                <a:sym typeface="Calibri"/>
              </a:rPr>
              <a:t>-------- </a:t>
            </a:r>
            <a:r>
              <a:rPr b="1" i="1" lang="en-US" sz="1400" u="none" cap="none" strike="noStrike">
                <a:solidFill>
                  <a:srgbClr val="DDD6B3"/>
                </a:solidFill>
                <a:latin typeface="Calibri"/>
                <a:ea typeface="Calibri"/>
                <a:cs typeface="Calibri"/>
                <a:sym typeface="Calibri"/>
              </a:rPr>
              <a:t>Toribio llegó a la capital del virreinato, en marzo de 1581. Durante su trabajo episcopal convocó y presidió el III Concilio Limense (1582-1583), al cual asistieron prelados de toda Hispanoamérica, está considerado como el “protector de los indígenas” y gran organizador de la Iglesia en Sudamérica.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Toribio visitó innumerables poblados de su amplio territorio, uno de los más extensos y difíciles del mundo.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Su arquidiócesis tenía dominio sobre los territorios del Tahuantinsuyo o los actuales países de: Colombia, Venezuela, Ecuador, Piru, Bolivia, Chile y Argentina; medía cinco mil kilómetros de longitud, y abarcaba más de seis millones de kilómetros cuadrados. Fundó el primer seminario de América con el  nombre de “Santo Toribio de Astorga”, el cual hoy lleva su nombre. También fundó el Monasterio Santa Clara de Lima donde actualmente se guarda y conserva su corazón. Murió en Zaña y un año después fue traído a Lima. Mogrovejo fue beatificado por el Papa Inocencio XI en 1679 y canonizado por Benedicto XIII en 1726. En 1983 Juan Pablo II lo proclamó Patrono del Episcopado latinoamericano. Al conmemorarse los 400 años de su muerte, fue condecorado por el Congreso de la República y el municipio le otorgó la “Medalla Ciudad de Lima”  </a:t>
            </a:r>
          </a:p>
        </p:txBody>
      </p:sp>
      <p:pic>
        <p:nvPicPr>
          <p:cNvPr id="51" name="Shape 51"/>
          <p:cNvPicPr preferRelativeResize="0"/>
          <p:nvPr/>
        </p:nvPicPr>
        <p:blipFill rotWithShape="1">
          <a:blip r:embed="rId3">
            <a:alphaModFix/>
          </a:blip>
          <a:srcRect b="0" l="0" r="0" t="0"/>
          <a:stretch/>
        </p:blipFill>
        <p:spPr>
          <a:xfrm>
            <a:off x="152400" y="838200"/>
            <a:ext cx="3810000" cy="4814887"/>
          </a:xfrm>
          <a:prstGeom prst="rect">
            <a:avLst/>
          </a:prstGeom>
          <a:noFill/>
          <a:ln>
            <a:noFill/>
          </a:ln>
        </p:spPr>
      </p:pic>
      <p:sp>
        <p:nvSpPr>
          <p:cNvPr id="52" name="Shape 52"/>
          <p:cNvSpPr txBox="1"/>
          <p:nvPr/>
        </p:nvSpPr>
        <p:spPr>
          <a:xfrm>
            <a:off x="0" y="5867400"/>
            <a:ext cx="3657600" cy="730250"/>
          </a:xfrm>
          <a:prstGeom prst="rect">
            <a:avLst/>
          </a:prstGeom>
          <a:noFill/>
          <a:ln>
            <a:noFill/>
          </a:ln>
        </p:spPr>
        <p:txBody>
          <a:bodyPr anchorCtr="0" anchor="t" bIns="45700" lIns="91425" rIns="91425" wrap="square" tIns="45700">
            <a:noAutofit/>
          </a:bodyPr>
          <a:lstStyle/>
          <a:p>
            <a:pPr indent="-88900" lvl="0" marL="0" marR="0" rtl="0" algn="ctr">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Esta obra se encuentra en el oratorio de la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 Quinta de los Libertadores de Lima.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De autor anónimo 65 x 44 cm, Cusco, sigloXVII</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56" name="Shape 56"/>
        <p:cNvGrpSpPr/>
        <p:nvPr/>
      </p:nvGrpSpPr>
      <p:grpSpPr>
        <a:xfrm>
          <a:off x="0" y="0"/>
          <a:ext cx="0" cy="0"/>
          <a:chOff x="0" y="0"/>
          <a:chExt cx="0" cy="0"/>
        </a:xfrm>
      </p:grpSpPr>
      <p:sp>
        <p:nvSpPr>
          <p:cNvPr id="57" name="Shape 57"/>
          <p:cNvSpPr txBox="1"/>
          <p:nvPr>
            <p:ph type="title"/>
          </p:nvPr>
        </p:nvSpPr>
        <p:spPr>
          <a:xfrm>
            <a:off x="304800" y="427037"/>
            <a:ext cx="4267200" cy="6080125"/>
          </a:xfrm>
          <a:prstGeom prst="rect">
            <a:avLst/>
          </a:prstGeom>
          <a:noFill/>
          <a:ln>
            <a:noFill/>
          </a:ln>
        </p:spPr>
        <p:txBody>
          <a:bodyPr anchorCtr="0" anchor="ctr" bIns="45700" lIns="91425" rIns="91425" wrap="square" tIns="45700">
            <a:noAutofit/>
          </a:bodyPr>
          <a:lstStyle/>
          <a:p>
            <a:pPr indent="-88900" lvl="0" marL="0" marR="0" rtl="0" algn="just">
              <a:lnSpc>
                <a:spcPct val="100000"/>
              </a:lnSpc>
              <a:spcBef>
                <a:spcPts val="0"/>
              </a:spcBef>
              <a:spcAft>
                <a:spcPts val="0"/>
              </a:spcAft>
              <a:buClr>
                <a:schemeClr val="dk1"/>
              </a:buClr>
              <a:buSzPts val="1400"/>
              <a:buFont typeface="Calibri"/>
              <a:buNone/>
            </a:pPr>
            <a:r>
              <a:rPr b="1" i="1" lang="en-US" sz="1400" u="none" cap="none" strike="noStrike">
                <a:solidFill>
                  <a:schemeClr val="dk1"/>
                </a:solidFill>
                <a:latin typeface="Calibri"/>
                <a:ea typeface="Calibri"/>
                <a:cs typeface="Calibri"/>
                <a:sym typeface="Calibri"/>
              </a:rPr>
              <a:t>-----------   -</a:t>
            </a:r>
            <a:r>
              <a:rPr b="1" i="1" lang="en-US" sz="1400" u="sng" cap="none" strike="noStrike">
                <a:solidFill>
                  <a:srgbClr val="DDD6B3"/>
                </a:solidFill>
                <a:latin typeface="Calibri"/>
                <a:ea typeface="Calibri"/>
                <a:cs typeface="Calibri"/>
                <a:sym typeface="Calibri"/>
              </a:rPr>
              <a:t>San Francisco Solano ( 1549-1610)</a:t>
            </a:r>
            <a:r>
              <a:rPr b="1" i="1" lang="en-US" sz="1400" u="none" cap="none" strike="noStrike">
                <a:solidFill>
                  <a:srgbClr val="DDD6B3"/>
                </a:solidFill>
                <a:latin typeface="Calibri"/>
                <a:ea typeface="Calibri"/>
                <a:cs typeface="Calibri"/>
                <a:sym typeface="Calibri"/>
              </a:rPr>
              <a:t>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 </a:t>
            </a:r>
            <a:br>
              <a:rPr b="1" i="1" lang="en-US" sz="1400" u="none" cap="none" strike="noStrike">
                <a:solidFill>
                  <a:srgbClr val="DDD6B3"/>
                </a:solidFill>
                <a:latin typeface="Calibri"/>
                <a:ea typeface="Calibri"/>
                <a:cs typeface="Calibri"/>
                <a:sym typeface="Calibri"/>
              </a:rPr>
            </a:br>
            <a:br>
              <a:rPr b="1" i="1" lang="en-US" sz="10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Considerado como santo peruano;  nació en Montilla, Andalucía, España, un 10 de marzo.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Perteneciente a la Orden Franciscana, en 1589 Felipe II solicitó más frailes para el trabajo en América, Francisco Solano llegó a Lima en 1601, nombrado Guardián de la recién fundada Recolección de Santa María de los Angeles en Lima, hoy Convento de los Descalzos, en el Rímac.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  </a:t>
            </a:r>
            <a:br>
              <a:rPr b="1" i="1" lang="en-US" sz="1400" u="none" cap="none" strike="noStrike">
                <a:solidFill>
                  <a:srgbClr val="DDD6B3"/>
                </a:solidFill>
                <a:latin typeface="Calibri"/>
                <a:ea typeface="Calibri"/>
                <a:cs typeface="Calibri"/>
                <a:sym typeface="Calibri"/>
              </a:rPr>
            </a:br>
            <a:br>
              <a:rPr b="1" i="1" lang="en-US" sz="10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Francisco poseía el don de las lenguas y de la música, realizó muchos milagros, que lo hicieron conocido como: El taumaturgo del nuevo mundo (Persona que tiene poderes para hacer milagros o actos prodigiosos).</a:t>
            </a:r>
            <a:r>
              <a:rPr b="1" i="1" lang="en-US" sz="1400" u="none" cap="none" strike="noStrike">
                <a:solidFill>
                  <a:schemeClr val="dk1"/>
                </a:solidFill>
                <a:latin typeface="Calibri"/>
                <a:ea typeface="Calibri"/>
                <a:cs typeface="Calibri"/>
                <a:sym typeface="Calibri"/>
              </a:rPr>
              <a:t>. ------------------------------ --</a:t>
            </a:r>
            <a:br>
              <a:rPr b="1" i="1" lang="en-US" sz="1400" u="none" cap="none" strike="noStrike">
                <a:solidFill>
                  <a:srgbClr val="DDD6B3"/>
                </a:solidFill>
                <a:latin typeface="Calibri"/>
                <a:ea typeface="Calibri"/>
                <a:cs typeface="Calibri"/>
                <a:sym typeface="Calibri"/>
              </a:rPr>
            </a:br>
            <a:br>
              <a:rPr b="1" i="1" lang="en-US" sz="10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Muy delicado de salud falleció un 14 de julio, en el Convento de San Francisco, su entierro fue apoteósico. </a:t>
            </a:r>
            <a:br>
              <a:rPr b="1" i="1" lang="en-US" sz="1400" u="none" cap="none" strike="noStrike">
                <a:solidFill>
                  <a:srgbClr val="DDD6B3"/>
                </a:solidFill>
                <a:latin typeface="Calibri"/>
                <a:ea typeface="Calibri"/>
                <a:cs typeface="Calibri"/>
                <a:sym typeface="Calibri"/>
              </a:rPr>
            </a:b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A la muerte de Fr. Francisco Solano, gobernaba Juan de Mendoza y Luna, III Marqués de Montesclaros, undécimo Virrey entre 1607-1615, éste le pidió al pintor Juan de Aguayo unos retratos del santo yacente en su tálamo, el virrey no quedó conforme. </a:t>
            </a:r>
            <a:r>
              <a:rPr b="1" i="1" lang="en-US" sz="1400" u="none" cap="none" strike="noStrike">
                <a:solidFill>
                  <a:schemeClr val="dk1"/>
                </a:solidFill>
                <a:latin typeface="Calibri"/>
                <a:ea typeface="Calibri"/>
                <a:cs typeface="Calibri"/>
                <a:sym typeface="Calibri"/>
              </a:rPr>
              <a:t>----------------</a:t>
            </a:r>
            <a:br>
              <a:rPr b="1" i="1" lang="en-US" sz="1400" u="none" cap="none" strike="noStrike">
                <a:solidFill>
                  <a:schemeClr val="dk1"/>
                </a:solidFill>
                <a:latin typeface="Calibri"/>
                <a:ea typeface="Calibri"/>
                <a:cs typeface="Calibri"/>
                <a:sym typeface="Calibri"/>
              </a:rPr>
            </a:br>
            <a:br>
              <a:rPr b="1" i="1" lang="en-US" sz="1400" u="none" cap="none" strike="noStrike">
                <a:solidFill>
                  <a:schemeClr val="dk1"/>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Fue beatificado por el Papa Clemente X en 1675 y canonizado por Benedicto XIII en 1726. </a:t>
            </a:r>
            <a:r>
              <a:rPr b="1" i="1" lang="en-US" sz="1400" u="none" cap="none" strike="noStrike">
                <a:solidFill>
                  <a:schemeClr val="dk1"/>
                </a:solidFill>
                <a:latin typeface="Calibri"/>
                <a:ea typeface="Calibri"/>
                <a:cs typeface="Calibri"/>
                <a:sym typeface="Calibri"/>
              </a:rPr>
              <a:t>---------------------</a:t>
            </a:r>
          </a:p>
        </p:txBody>
      </p:sp>
      <p:pic>
        <p:nvPicPr>
          <p:cNvPr id="58" name="Shape 58"/>
          <p:cNvPicPr preferRelativeResize="0"/>
          <p:nvPr/>
        </p:nvPicPr>
        <p:blipFill rotWithShape="1">
          <a:blip r:embed="rId3">
            <a:alphaModFix/>
          </a:blip>
          <a:srcRect b="0" l="0" r="0" t="0"/>
          <a:stretch/>
        </p:blipFill>
        <p:spPr>
          <a:xfrm>
            <a:off x="5029200" y="533400"/>
            <a:ext cx="3508375" cy="5638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62" name="Shape 62"/>
        <p:cNvGrpSpPr/>
        <p:nvPr/>
      </p:nvGrpSpPr>
      <p:grpSpPr>
        <a:xfrm>
          <a:off x="0" y="0"/>
          <a:ext cx="0" cy="0"/>
          <a:chOff x="0" y="0"/>
          <a:chExt cx="0" cy="0"/>
        </a:xfrm>
      </p:grpSpPr>
      <p:pic>
        <p:nvPicPr>
          <p:cNvPr id="63" name="Shape 63"/>
          <p:cNvPicPr preferRelativeResize="0"/>
          <p:nvPr/>
        </p:nvPicPr>
        <p:blipFill rotWithShape="1">
          <a:blip r:embed="rId3">
            <a:alphaModFix/>
          </a:blip>
          <a:srcRect b="0" l="0" r="0" t="0"/>
          <a:stretch/>
        </p:blipFill>
        <p:spPr>
          <a:xfrm>
            <a:off x="0" y="0"/>
            <a:ext cx="8915400" cy="6467475"/>
          </a:xfrm>
          <a:prstGeom prst="rect">
            <a:avLst/>
          </a:prstGeom>
          <a:noFill/>
          <a:ln>
            <a:noFill/>
          </a:ln>
        </p:spPr>
      </p:pic>
      <p:sp>
        <p:nvSpPr>
          <p:cNvPr id="64" name="Shape 64"/>
          <p:cNvSpPr txBox="1"/>
          <p:nvPr/>
        </p:nvSpPr>
        <p:spPr>
          <a:xfrm>
            <a:off x="4953000" y="228600"/>
            <a:ext cx="4191000" cy="6588125"/>
          </a:xfrm>
          <a:prstGeom prst="rect">
            <a:avLst/>
          </a:prstGeom>
          <a:noFill/>
          <a:ln>
            <a:noFill/>
          </a:ln>
        </p:spPr>
        <p:txBody>
          <a:bodyPr anchorCtr="0" anchor="t" bIns="45700" lIns="91425" rIns="91425" wrap="square" tIns="45700">
            <a:noAutofit/>
          </a:bodyPr>
          <a:lstStyle/>
          <a:p>
            <a:pPr indent="-88900" lvl="0" marL="0" marR="0" rtl="0" algn="just">
              <a:lnSpc>
                <a:spcPct val="95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Registran que 36 horas después del entierro el propio Virrey solicitó al padre guardián del convento de San Francisco que se le desentierre de la bóveda sepulcral, con la finalidad de que se haga un nuevo retrato “…para que quedase memoria del padre Solano…ya que murió en olor a santidad..”. </a:t>
            </a:r>
            <a:r>
              <a:rPr b="1" i="1" lang="en-US" sz="1400" u="none" cap="none" strike="noStrike">
                <a:solidFill>
                  <a:schemeClr val="dk1"/>
                </a:solidFill>
                <a:latin typeface="Calibri"/>
                <a:ea typeface="Calibri"/>
                <a:cs typeface="Calibri"/>
                <a:sym typeface="Calibri"/>
              </a:rPr>
              <a:t>------------------------------</a:t>
            </a:r>
            <a:br>
              <a:rPr b="1" i="1" lang="en-US" sz="1400" u="none" cap="none" strike="noStrike">
                <a:solidFill>
                  <a:srgbClr val="DDD6B3"/>
                </a:solidFill>
                <a:latin typeface="Calibri"/>
                <a:ea typeface="Calibri"/>
                <a:cs typeface="Calibri"/>
                <a:sym typeface="Calibri"/>
              </a:rPr>
            </a:br>
            <a:br>
              <a:rPr b="1" i="1" lang="en-US" sz="9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La exhumación la realizaron Fr. Juan Gómez y dos frailes legos.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 </a:t>
            </a:r>
            <a:br>
              <a:rPr b="1" i="1" lang="en-US" sz="9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Según relató Pedro Reinalte Coello (1567-1664) y citado por el biógrafo de Solano el padre Plandolit: “… Fray Francisco Solano estaba de buen color, los labios colorados, las mano tratables, sin ningún género de mal olor, sino con una suavidad que denotaba la gloria que estaba gozando…”. El santo fue sepultado en las Catacumbas de San Francisco de Lima. </a:t>
            </a:r>
            <a:r>
              <a:rPr b="1" i="1" lang="en-US" sz="1400" u="none" cap="none" strike="noStrike">
                <a:solidFill>
                  <a:schemeClr val="dk1"/>
                </a:solidFill>
                <a:latin typeface="Calibri"/>
                <a:ea typeface="Calibri"/>
                <a:cs typeface="Calibri"/>
                <a:sym typeface="Calibri"/>
              </a:rPr>
              <a:t>------------</a:t>
            </a:r>
            <a:br>
              <a:rPr b="1" i="1" lang="en-US" sz="1400" u="none" cap="none" strike="noStrike">
                <a:solidFill>
                  <a:srgbClr val="DDD6B3"/>
                </a:solidFill>
                <a:latin typeface="Calibri"/>
                <a:ea typeface="Calibri"/>
                <a:cs typeface="Calibri"/>
                <a:sym typeface="Calibri"/>
              </a:rPr>
            </a:br>
            <a:br>
              <a:rPr b="1" i="1" lang="en-US" sz="8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Al biógrafo del santo,el  P. Luis Julián Plandolit OFM, se le considera el más documentado de éste.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 Escribió extensamente tras la muerte de Francisco Solano “…falleció a las   11 y 45 de la mañana en la enfermería del Convento de San Francisco de Lima…” El Padre Plandolit, inició su investigación en 1949 desde la crónicas franciscanas, y las profundizó en diferentes bibliotecas y archivos como los del: Vaticano, San Isidoro en Roma, Nacional de París, San Francisco de Lima, Curia Arzobispal de Lima, Nacional de Lima, Convento de Ocopa, General de Indias en Sevilla y de la Embajada Española de Roma.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Fue  publicado en 1963.</a:t>
            </a:r>
            <a:r>
              <a:rPr b="1" i="1" lang="en-US" sz="1400" u="none" cap="none" strike="noStrike">
                <a:solidFill>
                  <a:schemeClr val="dk1"/>
                </a:solidFill>
                <a:latin typeface="Calibri"/>
                <a:ea typeface="Calibri"/>
                <a:cs typeface="Calibri"/>
                <a:sym typeface="Calibri"/>
              </a:rPr>
              <a:t>------------------------------------------</a:t>
            </a:r>
            <a:br>
              <a:rPr b="1" i="1" lang="en-US" sz="1400" u="none" cap="none" strike="noStrike">
                <a:solidFill>
                  <a:schemeClr val="dk1"/>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El hábito Franciscano, era de lana gris, no era teñido, sino tejido con lana blanca y negra natural entremezclada que le daba un color ceniciento.</a:t>
            </a:r>
            <a:r>
              <a:rPr b="0" i="0" lang="en-US" sz="1400" u="none" cap="none" strike="noStrike">
                <a:solidFill>
                  <a:schemeClr val="dk2"/>
                </a:solidFill>
                <a:latin typeface="Times New Roman"/>
                <a:ea typeface="Times New Roman"/>
                <a:cs typeface="Times New Roman"/>
                <a:sym typeface="Times New Roman"/>
              </a:rPr>
              <a:t>.</a:t>
            </a:r>
          </a:p>
        </p:txBody>
      </p:sp>
      <p:sp>
        <p:nvSpPr>
          <p:cNvPr id="65" name="Shape 65"/>
          <p:cNvSpPr txBox="1"/>
          <p:nvPr/>
        </p:nvSpPr>
        <p:spPr>
          <a:xfrm>
            <a:off x="0" y="6127750"/>
            <a:ext cx="4953000" cy="730250"/>
          </a:xfrm>
          <a:prstGeom prst="rect">
            <a:avLst/>
          </a:prstGeom>
          <a:noFill/>
          <a:ln>
            <a:noFill/>
          </a:ln>
        </p:spPr>
        <p:txBody>
          <a:bodyPr anchorCtr="0" anchor="t" bIns="45700" lIns="91425" rIns="91425" wrap="square" tIns="45700">
            <a:noAutofit/>
          </a:bodyPr>
          <a:lstStyle/>
          <a:p>
            <a:pPr indent="-88900" lvl="0" marL="0" marR="0" rtl="0" algn="ctr">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Retrato post mortem  de Francisco Solano  obra de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Pedro Reynalte Coello; se exhibe en la sala dedicada al santo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en el   Museo San Francisco y Catacumbas de Lima.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3">
            <a:alphaModFix/>
          </a:blip>
          <a:stretch>
            <a:fillRect b="0" l="0" r="0" t="0"/>
          </a:stretch>
        </a:blipFill>
      </p:bgPr>
    </p:bg>
    <p:spTree>
      <p:nvGrpSpPr>
        <p:cNvPr id="69" name="Shape 69"/>
        <p:cNvGrpSpPr/>
        <p:nvPr/>
      </p:nvGrpSpPr>
      <p:grpSpPr>
        <a:xfrm>
          <a:off x="0" y="0"/>
          <a:ext cx="0" cy="0"/>
          <a:chOff x="0" y="0"/>
          <a:chExt cx="0" cy="0"/>
        </a:xfrm>
      </p:grpSpPr>
      <p:sp>
        <p:nvSpPr>
          <p:cNvPr id="70" name="Shape 70"/>
          <p:cNvSpPr txBox="1"/>
          <p:nvPr/>
        </p:nvSpPr>
        <p:spPr>
          <a:xfrm>
            <a:off x="0" y="5064125"/>
            <a:ext cx="9144000" cy="1793875"/>
          </a:xfrm>
          <a:prstGeom prst="rect">
            <a:avLst/>
          </a:prstGeom>
          <a:solidFill>
            <a:schemeClr val="dk1"/>
          </a:solid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chemeClr val="dk1"/>
              </a:buClr>
              <a:buSzPts val="1400"/>
              <a:buFont typeface="Calibri"/>
              <a:buNone/>
            </a:pPr>
            <a:r>
              <a:rPr b="1" i="1" lang="en-US" sz="1400" u="none" cap="none" strike="noStrike">
                <a:solidFill>
                  <a:schemeClr val="dk1"/>
                </a:solidFill>
                <a:latin typeface="Calibri"/>
                <a:ea typeface="Calibri"/>
                <a:cs typeface="Calibri"/>
                <a:sym typeface="Calibri"/>
              </a:rPr>
              <a:t>----------------------------------------------------------</a:t>
            </a:r>
            <a:r>
              <a:rPr b="1" i="1" lang="en-US" sz="1400" u="sng" cap="none" strike="noStrike">
                <a:solidFill>
                  <a:srgbClr val="DDD6B3"/>
                </a:solidFill>
                <a:latin typeface="Calibri"/>
                <a:ea typeface="Calibri"/>
                <a:cs typeface="Calibri"/>
                <a:sym typeface="Calibri"/>
              </a:rPr>
              <a:t>San Martín de Porres (1579-1639)</a:t>
            </a:r>
            <a:r>
              <a:rPr b="1" i="1" lang="en-US" sz="1400" u="none" cap="none" strike="noStrike">
                <a:solidFill>
                  <a:srgbClr val="DDD6B3"/>
                </a:solidFill>
                <a:latin typeface="Calibri"/>
                <a:ea typeface="Calibri"/>
                <a:cs typeface="Calibri"/>
                <a:sym typeface="Calibri"/>
              </a:rPr>
              <a:t> </a:t>
            </a:r>
            <a:r>
              <a:rPr b="1" i="1" lang="en-US" sz="1400" u="none" cap="none" strike="noStrike">
                <a:solidFill>
                  <a:schemeClr val="dk1"/>
                </a:solidFill>
                <a:latin typeface="Calibri"/>
                <a:ea typeface="Calibri"/>
                <a:cs typeface="Calibri"/>
                <a:sym typeface="Calibri"/>
              </a:rPr>
              <a:t>-------------------------------------------------------------</a:t>
            </a:r>
            <a:br>
              <a:rPr b="1" i="1" lang="en-US" sz="1400" u="none" cap="none" strike="noStrike">
                <a:solidFill>
                  <a:schemeClr val="dk1"/>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 Martín nació en Lima. El santo mulato fue bautizado en la iglesia de San Sebastián, en la misma pila y por el mismo párroco que había bautizado a Santa Rosa de Lima. Martín aprendió el oficio de barbero; adquirió conocimientos de medicina con el  Doctor Marcelo de Rivero y la preparación de medicamentos en la farmacia de Don Mateo Pastor.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 Ingresó como donado al convento de Santo Domingo en Lima, en 1603 hizo la profesión como hermano lego. Por sus cualidades de modestia, caridad, abnegación y la paz que irradiaba le confiaron, junto a otros oficios, el de enfermero.</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 Realizó numerosos milagros y curaciones. Martín de Porres, es el Patrono de la Justicia Social y Universal de la Paz .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Fue beatificado por el Papa Gregorio XVI en 1837 y canonizado por Juan XXIII en 1962.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 </a:t>
            </a:r>
          </a:p>
        </p:txBody>
      </p:sp>
      <p:sp>
        <p:nvSpPr>
          <p:cNvPr id="71" name="Shape 71"/>
          <p:cNvSpPr txBox="1"/>
          <p:nvPr/>
        </p:nvSpPr>
        <p:spPr>
          <a:xfrm>
            <a:off x="6858000" y="0"/>
            <a:ext cx="2362200" cy="4984750"/>
          </a:xfrm>
          <a:prstGeom prst="rect">
            <a:avLst/>
          </a:prstGeom>
          <a:solidFill>
            <a:schemeClr val="dk1"/>
          </a:solid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Esta pintura estuvo en San Pedro del Vaticano el día de su canonización. Representa  el  milagro viviente del Dr. Antonio Cabrera, este suceso lo llevó a los altares. El Papa Juan XXIII sentía gran devoción por Martín de Porres al canonizarlo dijo: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"…Martín excusaba las faltas de otro. Perdonó las  injurias, convencido de que el merecía mayores castigos por sus pecados. Procuró de todo corazón animar a los acomplejados por las propias culpas, confortó a los débiles y enfermos, proveía de ropas, alimentos y medicinas a los pobres, ayudó a campesinos, negros y mulatos,  la gente le llamaba "Martín, el bueno…”. </a:t>
            </a:r>
            <a:r>
              <a:rPr b="1" i="1" lang="en-US" sz="1400" u="none" cap="none" strike="noStrike">
                <a:solidFill>
                  <a:schemeClr val="dk1"/>
                </a:solidFill>
                <a:latin typeface="Calibri"/>
                <a:ea typeface="Calibri"/>
                <a:cs typeface="Calibri"/>
                <a:sym typeface="Calibri"/>
              </a:rPr>
              <a: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75" name="Shape 75"/>
        <p:cNvGrpSpPr/>
        <p:nvPr/>
      </p:nvGrpSpPr>
      <p:grpSpPr>
        <a:xfrm>
          <a:off x="0" y="0"/>
          <a:ext cx="0" cy="0"/>
          <a:chOff x="0" y="0"/>
          <a:chExt cx="0" cy="0"/>
        </a:xfrm>
      </p:grpSpPr>
      <p:sp>
        <p:nvSpPr>
          <p:cNvPr id="76" name="Shape 76"/>
          <p:cNvSpPr txBox="1"/>
          <p:nvPr/>
        </p:nvSpPr>
        <p:spPr>
          <a:xfrm>
            <a:off x="0" y="609600"/>
            <a:ext cx="2743200" cy="304800"/>
          </a:xfrm>
          <a:prstGeom prst="rect">
            <a:avLst/>
          </a:prstGeom>
          <a:noFill/>
          <a:ln>
            <a:noFill/>
          </a:ln>
        </p:spPr>
        <p:txBody>
          <a:bodyPr anchorCtr="0" anchor="t" bIns="45700" lIns="91425" rIns="91425" wrap="square" tIns="45700">
            <a:noAutofit/>
          </a:bodyPr>
          <a:lstStyle/>
          <a:p>
            <a:pPr indent="-88900" lvl="0" marL="0" marR="0" rtl="0" algn="ctr">
              <a:lnSpc>
                <a:spcPct val="100000"/>
              </a:lnSpc>
              <a:spcBef>
                <a:spcPts val="0"/>
              </a:spcBef>
              <a:spcAft>
                <a:spcPts val="0"/>
              </a:spcAft>
              <a:buClr>
                <a:srgbClr val="DDD6B3"/>
              </a:buClr>
              <a:buSzPts val="1400"/>
              <a:buFont typeface="Calibri"/>
              <a:buNone/>
            </a:pPr>
            <a:r>
              <a:rPr b="1" i="1" lang="en-US" sz="1400" u="sng" cap="none" strike="noStrike">
                <a:solidFill>
                  <a:srgbClr val="DDD6B3"/>
                </a:solidFill>
                <a:latin typeface="Calibri"/>
                <a:ea typeface="Calibri"/>
                <a:cs typeface="Calibri"/>
                <a:sym typeface="Calibri"/>
              </a:rPr>
              <a:t>Santa Rosa de Lima  (1586-1617)</a:t>
            </a:r>
            <a:r>
              <a:rPr b="1" i="1" lang="en-US" sz="1400" u="none" cap="none" strike="noStrike">
                <a:solidFill>
                  <a:srgbClr val="DDD6B3"/>
                </a:solidFill>
                <a:latin typeface="Calibri"/>
                <a:ea typeface="Calibri"/>
                <a:cs typeface="Calibri"/>
                <a:sym typeface="Calibri"/>
              </a:rPr>
              <a:t> </a:t>
            </a:r>
          </a:p>
        </p:txBody>
      </p:sp>
      <p:pic>
        <p:nvPicPr>
          <p:cNvPr id="77" name="Shape 77"/>
          <p:cNvPicPr preferRelativeResize="0"/>
          <p:nvPr/>
        </p:nvPicPr>
        <p:blipFill rotWithShape="1">
          <a:blip r:embed="rId3">
            <a:alphaModFix/>
          </a:blip>
          <a:srcRect b="0" l="0" r="0" t="0"/>
          <a:stretch/>
        </p:blipFill>
        <p:spPr>
          <a:xfrm>
            <a:off x="2665412" y="609600"/>
            <a:ext cx="6478587" cy="4419600"/>
          </a:xfrm>
          <a:prstGeom prst="rect">
            <a:avLst/>
          </a:prstGeom>
          <a:noFill/>
          <a:ln>
            <a:noFill/>
          </a:ln>
        </p:spPr>
      </p:pic>
      <p:sp>
        <p:nvSpPr>
          <p:cNvPr id="78" name="Shape 78"/>
          <p:cNvSpPr txBox="1"/>
          <p:nvPr>
            <p:ph type="title"/>
          </p:nvPr>
        </p:nvSpPr>
        <p:spPr>
          <a:xfrm>
            <a:off x="0" y="990600"/>
            <a:ext cx="2514600" cy="5622925"/>
          </a:xfrm>
          <a:prstGeom prst="rect">
            <a:avLst/>
          </a:prstGeom>
          <a:no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Rosa de Lima fue bautizada   en la iglesia de San Sebastián de Lima. Hija del español, de Baños de Montemayor, Gaspar de Flores y de María de Oliba. Isabel era la cuarta de los diez hijos del matrimonio Flores de Oliba.</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Se le bautizó con el nombre de su abuela materna, Isabel, a los tres meses de edad se la comenzó a llamar Rosa, por haberla visto en la cuna, una sierva que la cuidaba, con el rostro bellísimo como esta flor. </a:t>
            </a:r>
            <a:br>
              <a:rPr b="1" i="1" lang="en-US" sz="1400" u="none" cap="none" strike="noStrike">
                <a:solidFill>
                  <a:srgbClr val="DDD6B3"/>
                </a:solidFill>
                <a:latin typeface="Calibri"/>
                <a:ea typeface="Calibri"/>
                <a:cs typeface="Calibri"/>
                <a:sym typeface="Calibri"/>
              </a:rPr>
            </a:b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Ése fue el nombre que se le impuso a la  niña de 11 años de edad cuando recibió en 1597 el sacramento de la Confirmación de manos del Arzobispo de Lima, Toribio Alfonso de Mogrovejo, quien efectuaba una visita pastoral en Quives, lugar donde residió la familia por pocos años.</a:t>
            </a:r>
            <a:r>
              <a:rPr b="1" i="1" lang="en-US" sz="1400" u="none" cap="none" strike="noStrike">
                <a:solidFill>
                  <a:schemeClr val="dk1"/>
                </a:solidFill>
                <a:latin typeface="Calibri"/>
                <a:ea typeface="Calibri"/>
                <a:cs typeface="Calibri"/>
                <a:sym typeface="Calibri"/>
              </a:rPr>
              <a:t>--------------------</a:t>
            </a:r>
          </a:p>
        </p:txBody>
      </p:sp>
      <p:sp>
        <p:nvSpPr>
          <p:cNvPr id="79" name="Shape 79"/>
          <p:cNvSpPr txBox="1"/>
          <p:nvPr/>
        </p:nvSpPr>
        <p:spPr>
          <a:xfrm>
            <a:off x="2514600" y="4987925"/>
            <a:ext cx="6629400" cy="1793875"/>
          </a:xfrm>
          <a:prstGeom prst="rect">
            <a:avLst/>
          </a:prstGeom>
          <a:no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Inicialmente vistió el hábito de terciaria franciscana.</a:t>
            </a:r>
            <a:r>
              <a:rPr b="1" i="1" lang="en-US" sz="1400" u="none" cap="none" strike="noStrike">
                <a:solidFill>
                  <a:schemeClr val="dk1"/>
                </a:solidFill>
                <a:latin typeface="Calibri"/>
                <a:ea typeface="Calibri"/>
                <a:cs typeface="Calibri"/>
                <a:sym typeface="Calibri"/>
              </a:rPr>
              <a:t>.-----------------------------------------------</a:t>
            </a:r>
            <a:br>
              <a:rPr b="1" i="1" lang="en-US" sz="1400" u="none" cap="none" strike="noStrike">
                <a:solidFill>
                  <a:schemeClr val="dk1"/>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En el proceso para las Causas de los Santos, los testigos se mostraron de acuerdo en que Rosa de Santa María vistió el hábito franciscano, aunque no todos coincidieron cuánto tiempo lo llevó. María de Uzátegui de de la Maza, en cuya casa falleció Rosa, declaró que lo usó hasta once años antes de morir; el jesuita Diego Martínez juró, ante los jueces apostólicos, el 23 de noviembre de 1617, que Rosa lo llevó hasta fallecer, pues “...si bien traía el hábito de Santa Catalina de Sena (dominica) debajo traía por túnica en lugar de camisón el hábito de San Francisco.</a:t>
            </a:r>
            <a:r>
              <a:rPr b="1" i="1" lang="en-US" sz="1400" u="none" cap="none" strike="noStrike">
                <a:solidFill>
                  <a:schemeClr val="dk1"/>
                </a:solidFill>
                <a:latin typeface="Calibri"/>
                <a:ea typeface="Calibri"/>
                <a:cs typeface="Calibri"/>
                <a:sym typeface="Calibri"/>
              </a:rPr>
              <a:t> ---------------------------------------</a:t>
            </a:r>
          </a:p>
        </p:txBody>
      </p:sp>
      <p:sp>
        <p:nvSpPr>
          <p:cNvPr id="80" name="Shape 80"/>
          <p:cNvSpPr txBox="1"/>
          <p:nvPr/>
        </p:nvSpPr>
        <p:spPr>
          <a:xfrm>
            <a:off x="2895600" y="152400"/>
            <a:ext cx="5791200" cy="304800"/>
          </a:xfrm>
          <a:prstGeom prst="rect">
            <a:avLst/>
          </a:prstGeom>
          <a:noFill/>
          <a:ln>
            <a:noFill/>
          </a:ln>
        </p:spPr>
        <p:txBody>
          <a:bodyPr anchorCtr="0" anchor="t" bIns="45700" lIns="91425" rIns="91425" wrap="square" tIns="45700">
            <a:noAutofit/>
          </a:bodyPr>
          <a:lstStyle/>
          <a:p>
            <a:pPr indent="-88900" lvl="0" marL="0" marR="0" rtl="0" algn="ctr">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Rosa de Santa María  con el hábito dominico y el capuz  franciscano</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84" name="Shape 84"/>
        <p:cNvGrpSpPr/>
        <p:nvPr/>
      </p:nvGrpSpPr>
      <p:grpSpPr>
        <a:xfrm>
          <a:off x="0" y="0"/>
          <a:ext cx="0" cy="0"/>
          <a:chOff x="0" y="0"/>
          <a:chExt cx="0" cy="0"/>
        </a:xfrm>
      </p:grpSpPr>
      <p:sp>
        <p:nvSpPr>
          <p:cNvPr id="85" name="Shape 85"/>
          <p:cNvSpPr txBox="1"/>
          <p:nvPr>
            <p:ph type="title"/>
          </p:nvPr>
        </p:nvSpPr>
        <p:spPr>
          <a:xfrm>
            <a:off x="0" y="3352800"/>
            <a:ext cx="9144000" cy="3495675"/>
          </a:xfrm>
          <a:prstGeom prst="rect">
            <a:avLst/>
          </a:prstGeom>
          <a:no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Para su místico desposorio mandó a hacer un anillo y puesto en él las mismas palabras.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La ceremonia se celebró el domingo 17 de marzo, día de Pascua de Resurrección. La misa fue consagrada por Fray Alonso Velázquez y tuvo por testigos a sus confesores, su madre, su hermano y los de la Maza; se incluyeron arras. </a:t>
            </a:r>
            <a:r>
              <a:rPr b="1" i="1" lang="en-US" sz="1400" u="none" cap="none" strike="noStrike">
                <a:solidFill>
                  <a:schemeClr val="dk1"/>
                </a:solidFill>
                <a:latin typeface="Calibri"/>
                <a:ea typeface="Calibri"/>
                <a:cs typeface="Calibri"/>
                <a:sym typeface="Calibri"/>
              </a:rPr>
              <a:t>------------------- </a:t>
            </a:r>
            <a:r>
              <a:rPr b="1" i="1" lang="en-US" sz="1400" u="none" cap="none" strike="noStrike">
                <a:solidFill>
                  <a:srgbClr val="DDD6B3"/>
                </a:solidFill>
                <a:latin typeface="Calibri"/>
                <a:ea typeface="Calibri"/>
                <a:cs typeface="Calibri"/>
                <a:sym typeface="Calibri"/>
              </a:rPr>
              <a:t>Fray Alonso Velázquez le puso el anillo en el dedo del corazón, en señal de unión perpetua. Este anillo junto con sus restos y un mechón de su rubio cabello se guarda en un relicario de plata en su altar en Santo Domingo de Lima.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 </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A la tercera pregunta del Proceso Ordinario, realizado entre 1617-1618, su hermano Hernando respondió “...Se llamó a mucho tiempo, Rosa sola, y que el llamarse después Rosa de Santa María se lo contó la dicha su hermana… después de haber vuelto este testigo a la ciudad; y le dijo, buenas nuevas te quiero dar hermano, sino lo has sabido ya es mi nombre propio Rosa y este Rosa de Santa María…si hermano porque Dios me dio este nombre desde niña y así su divina majestad me lo ha confirmado en nombre de su bendita madre, y esto de aquí en adelante todos me llamen Rosa de Santa María, que este es mi nombre. Según su hermano Rosa fue la primera mujer en llevar ese nombre en el Virreinato del Perú. </a:t>
            </a:r>
            <a:r>
              <a:rPr b="1" i="1" lang="en-US" sz="1400" u="none" cap="none" strike="noStrike">
                <a:solidFill>
                  <a:schemeClr val="dk1"/>
                </a:solidFill>
                <a:latin typeface="Calibri"/>
                <a:ea typeface="Calibri"/>
                <a:cs typeface="Calibri"/>
                <a:sym typeface="Calibri"/>
              </a:rPr>
              <a:t>-------</a:t>
            </a:r>
            <a:r>
              <a:rPr b="1" i="1" lang="en-US" sz="1400" u="none" cap="none" strike="noStrike">
                <a:solidFill>
                  <a:srgbClr val="DDD6B3"/>
                </a:solidFill>
                <a:latin typeface="Calibri"/>
                <a:ea typeface="Calibri"/>
                <a:cs typeface="Calibri"/>
                <a:sym typeface="Calibri"/>
              </a:rPr>
              <a:t>Tras una penosa enfermedad falleció a los 31 años. </a:t>
            </a:r>
            <a:r>
              <a:rPr b="1" i="1" lang="en-US" sz="1400" u="none" cap="none" strike="noStrike">
                <a:solidFill>
                  <a:schemeClr val="dk1"/>
                </a:solidFill>
                <a:latin typeface="Calibri"/>
                <a:ea typeface="Calibri"/>
                <a:cs typeface="Calibri"/>
                <a:sym typeface="Calibri"/>
              </a:rPr>
              <a:t>-----------------------------------------------------------------------------------------------</a:t>
            </a:r>
            <a:br>
              <a:rPr b="1" i="1" lang="en-US" sz="1400" u="none" cap="none" strike="noStrike">
                <a:solidFill>
                  <a:srgbClr val="DDD6B3"/>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Es la primera beata que antes de ser canonizada, sería proclamada como cosa excepcional, Patrona del Perú en 1669, del Nuevo Mundo y de Filipinas en 1670, Patrona de Hispanoamérica y de los territorios colonizados. Fue beatificada por el Papa Clemente IX en 1668 y canonizada por Clemente X en 1671. Fue la primera santa americana.  </a:t>
            </a:r>
          </a:p>
        </p:txBody>
      </p:sp>
      <p:pic>
        <p:nvPicPr>
          <p:cNvPr id="86" name="Shape 86"/>
          <p:cNvPicPr preferRelativeResize="0"/>
          <p:nvPr/>
        </p:nvPicPr>
        <p:blipFill rotWithShape="1">
          <a:blip r:embed="rId3">
            <a:alphaModFix/>
          </a:blip>
          <a:srcRect b="0" l="0" r="0" t="0"/>
          <a:stretch/>
        </p:blipFill>
        <p:spPr>
          <a:xfrm>
            <a:off x="0" y="228600"/>
            <a:ext cx="9144000" cy="2890837"/>
          </a:xfrm>
          <a:prstGeom prst="rect">
            <a:avLst/>
          </a:prstGeom>
          <a:noFill/>
          <a:ln>
            <a:noFill/>
          </a:ln>
        </p:spPr>
      </p:pic>
      <p:sp>
        <p:nvSpPr>
          <p:cNvPr id="87" name="Shape 87"/>
          <p:cNvSpPr txBox="1"/>
          <p:nvPr/>
        </p:nvSpPr>
        <p:spPr>
          <a:xfrm>
            <a:off x="0" y="381000"/>
            <a:ext cx="2286000" cy="2644775"/>
          </a:xfrm>
          <a:prstGeom prst="rect">
            <a:avLst/>
          </a:prstGeom>
          <a:no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Ingresó a la Tercera Orden de Santo Domingo a los 20 años de edad, vistió ese hábito sin profesar en la Orden de Predicadores. </a:t>
            </a:r>
            <a:r>
              <a:rPr b="1" i="1" lang="en-US" sz="1400" u="none" cap="none" strike="noStrike">
                <a:solidFill>
                  <a:schemeClr val="dk1"/>
                </a:solidFill>
                <a:latin typeface="Calibri"/>
                <a:ea typeface="Calibri"/>
                <a:cs typeface="Calibri"/>
                <a:sym typeface="Calibri"/>
              </a:rPr>
              <a:t>------</a:t>
            </a:r>
            <a:br>
              <a:rPr b="1" i="1" lang="en-US" sz="1400" u="none" cap="none" strike="noStrike">
                <a:solidFill>
                  <a:schemeClr val="dk1"/>
                </a:solidFill>
                <a:latin typeface="Calibri"/>
                <a:ea typeface="Calibri"/>
                <a:cs typeface="Calibri"/>
                <a:sym typeface="Calibri"/>
              </a:rPr>
            </a:br>
            <a:r>
              <a:rPr b="1" i="1" lang="en-US" sz="1400" u="none" cap="none" strike="noStrike">
                <a:solidFill>
                  <a:srgbClr val="DDD6B3"/>
                </a:solidFill>
                <a:latin typeface="Calibri"/>
                <a:ea typeface="Calibri"/>
                <a:cs typeface="Calibri"/>
                <a:sym typeface="Calibri"/>
              </a:rPr>
              <a:t>Rosa se caracterizó por su humildad,caridad, paciencia  sencillez y obediencia.</a:t>
            </a:r>
            <a:r>
              <a:rPr b="1" i="1" lang="en-US" sz="1400" u="none" cap="none" strike="noStrike">
                <a:solidFill>
                  <a:schemeClr val="dk1"/>
                </a:solidFill>
                <a:latin typeface="Calibri"/>
                <a:ea typeface="Calibri"/>
                <a:cs typeface="Calibri"/>
                <a:sym typeface="Calibri"/>
              </a:rPr>
              <a:t>-------- </a:t>
            </a:r>
            <a:r>
              <a:rPr b="1" i="1" lang="en-US" sz="1400" u="none" cap="none" strike="noStrike">
                <a:solidFill>
                  <a:srgbClr val="DDD6B3"/>
                </a:solidFill>
                <a:latin typeface="Calibri"/>
                <a:ea typeface="Calibri"/>
                <a:cs typeface="Calibri"/>
                <a:sym typeface="Calibri"/>
              </a:rPr>
              <a:t>Tuvo el don de hacer milagros y se hizo muy conocida y querida entre los limeños. </a:t>
            </a:r>
            <a:r>
              <a:rPr b="1" i="1" lang="en-US" sz="1400" u="none" cap="none" strike="noStrike">
                <a:solidFill>
                  <a:schemeClr val="dk1"/>
                </a:solidFill>
                <a:latin typeface="Calibri"/>
                <a:ea typeface="Calibri"/>
                <a:cs typeface="Calibri"/>
                <a:sym typeface="Calibri"/>
              </a:rPr>
              <a:t>-------------------------- </a:t>
            </a:r>
          </a:p>
        </p:txBody>
      </p:sp>
      <p:sp>
        <p:nvSpPr>
          <p:cNvPr id="88" name="Shape 88"/>
          <p:cNvSpPr txBox="1"/>
          <p:nvPr/>
        </p:nvSpPr>
        <p:spPr>
          <a:xfrm>
            <a:off x="7010400" y="228600"/>
            <a:ext cx="2133600" cy="2432050"/>
          </a:xfrm>
          <a:prstGeom prst="rect">
            <a:avLst/>
          </a:prstGeom>
          <a:no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Meses antes de morir, el Domingo de Ramos de 1617, en la Capilla de la Virgen del Rosario, Rosa estaba  muy afligida por no haber recibido una palma, rezando, se volvió a mirar al santísimo Niño que tenía la Virgen en sus brazos, él le dijo estas palabras:</a:t>
            </a:r>
            <a:r>
              <a:rPr b="1" i="1" lang="en-US" sz="1400" u="none" cap="none" strike="noStrike">
                <a:solidFill>
                  <a:schemeClr val="dk1"/>
                </a:solidFill>
                <a:latin typeface="Calibri"/>
                <a:ea typeface="Calibri"/>
                <a:cs typeface="Calibri"/>
                <a:sym typeface="Calibri"/>
              </a:rPr>
              <a:t>----------------------</a:t>
            </a:r>
          </a:p>
        </p:txBody>
      </p:sp>
      <p:sp>
        <p:nvSpPr>
          <p:cNvPr id="89" name="Shape 89"/>
          <p:cNvSpPr txBox="1"/>
          <p:nvPr/>
        </p:nvSpPr>
        <p:spPr>
          <a:xfrm>
            <a:off x="7010400" y="2590800"/>
            <a:ext cx="2133600" cy="517525"/>
          </a:xfrm>
          <a:prstGeom prst="rect">
            <a:avLst/>
          </a:prstGeom>
          <a:noFill/>
          <a:ln>
            <a:noFill/>
          </a:ln>
        </p:spPr>
        <p:txBody>
          <a:bodyPr anchorCtr="0" anchor="t" bIns="45700" lIns="91425" rIns="91425" wrap="square" tIns="45700">
            <a:noAutofit/>
          </a:bodyPr>
          <a:lstStyle/>
          <a:p>
            <a:pPr indent="-88900" lvl="0" marL="0" marR="0" rtl="0" algn="just">
              <a:lnSpc>
                <a:spcPct val="100000"/>
              </a:lnSpc>
              <a:spcBef>
                <a:spcPts val="0"/>
              </a:spcBef>
              <a:spcAft>
                <a:spcPts val="0"/>
              </a:spcAft>
              <a:buClr>
                <a:srgbClr val="DDD6B3"/>
              </a:buClr>
              <a:buSzPts val="1400"/>
              <a:buFont typeface="Calibri"/>
              <a:buNone/>
            </a:pPr>
            <a:r>
              <a:rPr b="1" i="1" lang="en-US" sz="1400" u="none" cap="none" strike="noStrike">
                <a:solidFill>
                  <a:srgbClr val="DDD6B3"/>
                </a:solidFill>
                <a:latin typeface="Calibri"/>
                <a:ea typeface="Calibri"/>
                <a:cs typeface="Calibri"/>
                <a:sym typeface="Calibri"/>
              </a:rPr>
              <a:t>“... Rosa de mi corazón sed mi esposa...”-</a:t>
            </a:r>
          </a:p>
        </p:txBody>
      </p:sp>
    </p:spTree>
  </p:cSld>
  <p:clrMapOvr>
    <a:masterClrMapping/>
  </p:clrMapOvr>
</p:sld>
</file>

<file path=ppt/theme/theme1.xml><?xml version="1.0" encoding="utf-8"?>
<a:theme xmlns:a="http://schemas.openxmlformats.org/drawingml/2006/main" xmlns:r="http://schemas.openxmlformats.org/officeDocument/2006/relationships" name="Presentación en blanco">
  <a:themeElements>
    <a:clrScheme name="Presentación en blanco">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